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emf" ContentType="image/x-emf"/>
  <Default Extension="wdp" ContentType="image/vnd.ms-photo"/>
  <Default Extension="svg" ContentType="image/sv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0.4-->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6" r:id="rId2"/>
    <p:sldMasterId id="2147483688" r:id="rId3"/>
    <p:sldMasterId id="2147483888" r:id="rId4"/>
    <p:sldMasterId id="2147483909" r:id="rId5"/>
    <p:sldMasterId id="2147483916" r:id="rId6"/>
    <p:sldMasterId id="2147483928" r:id="rId7"/>
    <p:sldMasterId id="2147483934" r:id="rId8"/>
    <p:sldMasterId id="2147483940" r:id="rId9"/>
  </p:sldMasterIdLst>
  <p:notesMasterIdLst>
    <p:notesMasterId r:id="rId10"/>
  </p:notesMasterIdLst>
  <p:sldIdLst>
    <p:sldId id="259" r:id="rId11"/>
    <p:sldId id="262" r:id="rId12"/>
    <p:sldId id="265" r:id="rId13"/>
    <p:sldId id="268" r:id="rId14"/>
    <p:sldId id="271" r:id="rId15"/>
    <p:sldId id="274" r:id="rId16"/>
    <p:sldId id="277" r:id="rId17"/>
    <p:sldId id="280" r:id="rId18"/>
    <p:sldId id="283" r:id="rId19"/>
    <p:sldId id="286" r:id="rId20"/>
    <p:sldId id="289" r:id="rId21"/>
    <p:sldId id="292" r:id="rId22"/>
    <p:sldId id="295" r:id="rId23"/>
    <p:sldId id="298" r:id="rId24"/>
    <p:sldId id="301" r:id="rId25"/>
    <p:sldId id="304" r:id="rId26"/>
    <p:sldId id="307" r:id="rId27"/>
    <p:sldId id="310" r:id="rId28"/>
    <p:sldId id="313" r:id="rId29"/>
    <p:sldId id="316" r:id="rId30"/>
    <p:sldId id="319" r:id="rId31"/>
    <p:sldId id="322" r:id="rId32"/>
    <p:sldId id="325" r:id="rId33"/>
    <p:sldId id="328" r:id="rId34"/>
    <p:sldId id="331" r:id="rId35"/>
    <p:sldId id="334" r:id="rId36"/>
    <p:sldId id="337" r:id="rId37"/>
    <p:sldId id="340" r:id="rId38"/>
    <p:sldId id="343" r:id="rId39"/>
    <p:sldId id="346" r:id="rId40"/>
    <p:sldId id="349" r:id="rId41"/>
    <p:sldId id="352" r:id="rId42"/>
    <p:sldId id="355" r:id="rId43"/>
    <p:sldId id="358" r:id="rId44"/>
    <p:sldId id="361" r:id="rId45"/>
    <p:sldId id="364" r:id="rId46"/>
    <p:sldId id="367" r:id="rId47"/>
    <p:sldId id="370" r:id="rId48"/>
    <p:sldId id="373" r:id="rId49"/>
    <p:sldId id="376" r:id="rId50"/>
    <p:sldId id="379" r:id="rId51"/>
    <p:sldId id="382" r:id="rId52"/>
    <p:sldId id="385" r:id="rId53"/>
    <p:sldId id="388" r:id="rId54"/>
    <p:sldId id="391" r:id="rId55"/>
    <p:sldId id="394" r:id="rId56"/>
    <p:sldId id="397" r:id="rId57"/>
    <p:sldId id="400" r:id="rId58"/>
    <p:sldId id="403" r:id="rId59"/>
    <p:sldId id="406" r:id="rId60"/>
    <p:sldId id="409" r:id="rId61"/>
    <p:sldId id="412" r:id="rId62"/>
    <p:sldId id="415" r:id="rId63"/>
    <p:sldId id="418" r:id="rId64"/>
    <p:sldId id="421" r:id="rId65"/>
    <p:sldId id="424" r:id="rId66"/>
    <p:sldId id="427" r:id="rId67"/>
    <p:sldId id="430" r:id="rId68"/>
    <p:sldId id="433" r:id="rId69"/>
    <p:sldId id="436" r:id="rId70"/>
    <p:sldId id="439" r:id="rId71"/>
    <p:sldId id="442" r:id="rId72"/>
    <p:sldId id="445" r:id="rId73"/>
    <p:sldId id="448" r:id="rId74"/>
    <p:sldId id="451" r:id="rId75"/>
    <p:sldId id="454" r:id="rId76"/>
    <p:sldId id="457" r:id="rId77"/>
    <p:sldId id="460" r:id="rId78"/>
    <p:sldId id="463" r:id="rId79"/>
    <p:sldId id="466" r:id="rId80"/>
    <p:sldId id="469" r:id="rId81"/>
    <p:sldId id="472" r:id="rId82"/>
    <p:sldId id="475" r:id="rId83"/>
    <p:sldId id="478" r:id="rId84"/>
    <p:sldId id="481" r:id="rId85"/>
    <p:sldId id="484" r:id="rId86"/>
    <p:sldId id="487" r:id="rId87"/>
    <p:sldId id="490" r:id="rId88"/>
    <p:sldId id="493" r:id="rId89"/>
    <p:sldId id="496" r:id="rId90"/>
    <p:sldId id="499" r:id="rId91"/>
    <p:sldId id="502" r:id="rId92"/>
    <p:sldId id="505" r:id="rId93"/>
    <p:sldId id="508" r:id="rId94"/>
    <p:sldId id="511" r:id="rId95"/>
    <p:sldId id="514" r:id="rId96"/>
    <p:sldId id="517" r:id="rId97"/>
    <p:sldId id="520" r:id="rId98"/>
    <p:sldId id="523" r:id="rId99"/>
    <p:sldId id="526" r:id="rId100"/>
    <p:sldId id="529" r:id="rId101"/>
    <p:sldId id="532" r:id="rId102"/>
    <p:sldId id="535" r:id="rId103"/>
    <p:sldId id="538" r:id="rId104"/>
    <p:sldId id="541" r:id="rId105"/>
    <p:sldId id="544" r:id="rId106"/>
    <p:sldId id="547" r:id="rId107"/>
    <p:sldId id="550" r:id="rId108"/>
    <p:sldId id="553" r:id="rId109"/>
    <p:sldId id="556" r:id="rId110"/>
    <p:sldId id="559" r:id="rId111"/>
    <p:sldId id="562" r:id="rId112"/>
    <p:sldId id="565" r:id="rId113"/>
    <p:sldId id="568" r:id="rId114"/>
    <p:sldId id="571" r:id="rId115"/>
    <p:sldId id="574" r:id="rId116"/>
    <p:sldId id="577" r:id="rId117"/>
    <p:sldId id="580" r:id="rId118"/>
    <p:sldId id="583" r:id="rId119"/>
    <p:sldId id="586" r:id="rId120"/>
    <p:sldId id="589" r:id="rId121"/>
    <p:sldId id="592" r:id="rId122"/>
    <p:sldId id="595" r:id="rId123"/>
    <p:sldId id="598" r:id="rId124"/>
    <p:sldId id="601" r:id="rId125"/>
    <p:sldId id="604" r:id="rId126"/>
    <p:sldId id="607" r:id="rId127"/>
    <p:sldId id="610" r:id="rId128"/>
    <p:sldId id="613" r:id="rId129"/>
    <p:sldId id="616" r:id="rId130"/>
    <p:sldId id="619" r:id="rId131"/>
    <p:sldId id="622" r:id="rId132"/>
    <p:sldId id="625" r:id="rId133"/>
    <p:sldId id="628" r:id="rId134"/>
    <p:sldId id="631" r:id="rId135"/>
    <p:sldId id="634" r:id="rId136"/>
    <p:sldId id="637" r:id="rId137"/>
    <p:sldId id="640" r:id="rId138"/>
    <p:sldId id="643" r:id="rId139"/>
    <p:sldId id="646" r:id="rId140"/>
    <p:sldId id="649" r:id="rId141"/>
    <p:sldId id="652" r:id="rId142"/>
    <p:sldId id="655" r:id="rId143"/>
    <p:sldId id="658" r:id="rId144"/>
    <p:sldId id="661" r:id="rId145"/>
    <p:sldId id="664" r:id="rId146"/>
    <p:sldId id="667" r:id="rId147"/>
    <p:sldId id="670" r:id="rId148"/>
    <p:sldId id="673" r:id="rId149"/>
    <p:sldId id="676" r:id="rId150"/>
    <p:sldId id="679" r:id="rId151"/>
    <p:sldId id="682" r:id="rId152"/>
    <p:sldId id="685" r:id="rId153"/>
    <p:sldId id="688" r:id="rId154"/>
    <p:sldId id="691" r:id="rId155"/>
    <p:sldId id="694" r:id="rId156"/>
    <p:sldId id="697" r:id="rId157"/>
    <p:sldId id="700" r:id="rId158"/>
    <p:sldId id="703" r:id="rId159"/>
    <p:sldId id="706" r:id="rId160"/>
    <p:sldId id="709" r:id="rId161"/>
    <p:sldId id="712" r:id="rId162"/>
    <p:sldId id="715" r:id="rId163"/>
    <p:sldId id="718" r:id="rId164"/>
    <p:sldId id="721" r:id="rId165"/>
    <p:sldId id="724" r:id="rId166"/>
    <p:sldId id="727" r:id="rId167"/>
    <p:sldId id="730" r:id="rId168"/>
    <p:sldId id="733" r:id="rId169"/>
    <p:sldId id="736" r:id="rId170"/>
    <p:sldId id="739" r:id="rId171"/>
    <p:sldId id="742" r:id="rId172"/>
    <p:sldId id="745" r:id="rId173"/>
    <p:sldId id="748" r:id="rId174"/>
    <p:sldId id="751" r:id="rId175"/>
    <p:sldId id="754" r:id="rId176"/>
    <p:sldId id="757" r:id="rId177"/>
    <p:sldId id="760" r:id="rId178"/>
    <p:sldId id="763" r:id="rId179"/>
    <p:sldId id="766" r:id="rId180"/>
    <p:sldId id="769" r:id="rId181"/>
    <p:sldId id="772" r:id="rId182"/>
    <p:sldId id="775" r:id="rId183"/>
    <p:sldId id="778" r:id="rId184"/>
    <p:sldId id="781" r:id="rId185"/>
    <p:sldId id="784" r:id="rId186"/>
    <p:sldId id="787" r:id="rId187"/>
    <p:sldId id="790" r:id="rId188"/>
    <p:sldId id="793" r:id="rId189"/>
    <p:sldId id="796" r:id="rId190"/>
    <p:sldId id="799" r:id="rId191"/>
    <p:sldId id="802" r:id="rId192"/>
    <p:sldId id="805" r:id="rId193"/>
    <p:sldId id="808" r:id="rId194"/>
    <p:sldId id="811" r:id="rId195"/>
    <p:sldId id="814" r:id="rId196"/>
    <p:sldId id="817" r:id="rId197"/>
    <p:sldId id="820" r:id="rId198"/>
    <p:sldId id="823" r:id="rId199"/>
    <p:sldId id="826" r:id="rId200"/>
    <p:sldId id="829" r:id="rId201"/>
    <p:sldId id="832" r:id="rId202"/>
    <p:sldId id="835" r:id="rId203"/>
    <p:sldId id="838" r:id="rId204"/>
    <p:sldId id="841" r:id="rId205"/>
    <p:sldId id="844" r:id="rId206"/>
    <p:sldId id="847" r:id="rId207"/>
    <p:sldId id="850" r:id="rId208"/>
    <p:sldId id="853" r:id="rId209"/>
    <p:sldId id="856" r:id="rId210"/>
    <p:sldId id="859" r:id="rId211"/>
    <p:sldId id="862" r:id="rId212"/>
    <p:sldId id="865" r:id="rId213"/>
    <p:sldId id="868" r:id="rId214"/>
    <p:sldId id="871" r:id="rId215"/>
    <p:sldId id="874" r:id="rId216"/>
    <p:sldId id="877" r:id="rId217"/>
    <p:sldId id="880" r:id="rId218"/>
    <p:sldId id="883" r:id="rId219"/>
    <p:sldId id="886" r:id="rId220"/>
    <p:sldId id="889" r:id="rId221"/>
    <p:sldId id="892" r:id="rId222"/>
    <p:sldId id="895" r:id="rId223"/>
    <p:sldId id="898" r:id="rId224"/>
    <p:sldId id="901" r:id="rId225"/>
    <p:sldId id="904" r:id="rId226"/>
    <p:sldId id="907" r:id="rId227"/>
    <p:sldId id="910" r:id="rId228"/>
    <p:sldId id="913" r:id="rId229"/>
    <p:sldId id="916" r:id="rId230"/>
    <p:sldId id="919" r:id="rId231"/>
    <p:sldId id="922" r:id="rId232"/>
    <p:sldId id="925" r:id="rId233"/>
    <p:sldId id="928" r:id="rId234"/>
    <p:sldId id="931" r:id="rId235"/>
    <p:sldId id="934" r:id="rId236"/>
    <p:sldId id="937" r:id="rId237"/>
    <p:sldId id="940" r:id="rId238"/>
    <p:sldId id="943" r:id="rId239"/>
    <p:sldId id="946" r:id="rId240"/>
    <p:sldId id="949" r:id="rId241"/>
    <p:sldId id="952" r:id="rId242"/>
    <p:sldId id="955" r:id="rId243"/>
    <p:sldId id="958" r:id="rId244"/>
    <p:sldId id="961" r:id="rId245"/>
    <p:sldId id="964" r:id="rId246"/>
    <p:sldId id="967" r:id="rId247"/>
    <p:sldId id="970" r:id="rId248"/>
    <p:sldId id="973" r:id="rId249"/>
    <p:sldId id="976" r:id="rId250"/>
    <p:sldId id="979" r:id="rId251"/>
    <p:sldId id="982" r:id="rId252"/>
    <p:sldId id="985" r:id="rId253"/>
    <p:sldId id="988" r:id="rId254"/>
    <p:sldId id="991" r:id="rId255"/>
  </p:sldIdLst>
  <p:sldSz cx="9144000" cy="6858000" type="screen4x3"/>
  <p:notesSz cx="6858000" cy="9144000"/>
  <p:custDataLst>
    <p:tags r:id="rId2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notesMaster" Target="notesMasters/notesMaster1.xml" /><Relationship Id="rId100" Type="http://schemas.openxmlformats.org/officeDocument/2006/relationships/slide" Target="slides/slide90.xml" /><Relationship Id="rId101" Type="http://schemas.openxmlformats.org/officeDocument/2006/relationships/slide" Target="slides/slide91.xml" /><Relationship Id="rId102" Type="http://schemas.openxmlformats.org/officeDocument/2006/relationships/slide" Target="slides/slide92.xml" /><Relationship Id="rId103" Type="http://schemas.openxmlformats.org/officeDocument/2006/relationships/slide" Target="slides/slide93.xml" /><Relationship Id="rId104" Type="http://schemas.openxmlformats.org/officeDocument/2006/relationships/slide" Target="slides/slide94.xml" /><Relationship Id="rId105" Type="http://schemas.openxmlformats.org/officeDocument/2006/relationships/slide" Target="slides/slide95.xml" /><Relationship Id="rId106" Type="http://schemas.openxmlformats.org/officeDocument/2006/relationships/slide" Target="slides/slide96.xml" /><Relationship Id="rId107" Type="http://schemas.openxmlformats.org/officeDocument/2006/relationships/slide" Target="slides/slide97.xml" /><Relationship Id="rId108" Type="http://schemas.openxmlformats.org/officeDocument/2006/relationships/slide" Target="slides/slide98.xml" /><Relationship Id="rId109" Type="http://schemas.openxmlformats.org/officeDocument/2006/relationships/slide" Target="slides/slide99.xml" /><Relationship Id="rId11" Type="http://schemas.openxmlformats.org/officeDocument/2006/relationships/slide" Target="slides/slide1.xml" /><Relationship Id="rId110" Type="http://schemas.openxmlformats.org/officeDocument/2006/relationships/slide" Target="slides/slide100.xml" /><Relationship Id="rId111" Type="http://schemas.openxmlformats.org/officeDocument/2006/relationships/slide" Target="slides/slide101.xml" /><Relationship Id="rId112" Type="http://schemas.openxmlformats.org/officeDocument/2006/relationships/slide" Target="slides/slide102.xml" /><Relationship Id="rId113" Type="http://schemas.openxmlformats.org/officeDocument/2006/relationships/slide" Target="slides/slide103.xml" /><Relationship Id="rId114" Type="http://schemas.openxmlformats.org/officeDocument/2006/relationships/slide" Target="slides/slide104.xml" /><Relationship Id="rId115" Type="http://schemas.openxmlformats.org/officeDocument/2006/relationships/slide" Target="slides/slide105.xml" /><Relationship Id="rId116" Type="http://schemas.openxmlformats.org/officeDocument/2006/relationships/slide" Target="slides/slide106.xml" /><Relationship Id="rId117" Type="http://schemas.openxmlformats.org/officeDocument/2006/relationships/slide" Target="slides/slide107.xml" /><Relationship Id="rId118" Type="http://schemas.openxmlformats.org/officeDocument/2006/relationships/slide" Target="slides/slide108.xml" /><Relationship Id="rId119" Type="http://schemas.openxmlformats.org/officeDocument/2006/relationships/slide" Target="slides/slide109.xml" /><Relationship Id="rId12" Type="http://schemas.openxmlformats.org/officeDocument/2006/relationships/slide" Target="slides/slide2.xml" /><Relationship Id="rId120" Type="http://schemas.openxmlformats.org/officeDocument/2006/relationships/slide" Target="slides/slide110.xml" /><Relationship Id="rId121" Type="http://schemas.openxmlformats.org/officeDocument/2006/relationships/slide" Target="slides/slide111.xml" /><Relationship Id="rId122" Type="http://schemas.openxmlformats.org/officeDocument/2006/relationships/slide" Target="slides/slide112.xml" /><Relationship Id="rId123" Type="http://schemas.openxmlformats.org/officeDocument/2006/relationships/slide" Target="slides/slide113.xml" /><Relationship Id="rId124" Type="http://schemas.openxmlformats.org/officeDocument/2006/relationships/slide" Target="slides/slide114.xml" /><Relationship Id="rId125" Type="http://schemas.openxmlformats.org/officeDocument/2006/relationships/slide" Target="slides/slide115.xml" /><Relationship Id="rId126" Type="http://schemas.openxmlformats.org/officeDocument/2006/relationships/slide" Target="slides/slide116.xml" /><Relationship Id="rId127" Type="http://schemas.openxmlformats.org/officeDocument/2006/relationships/slide" Target="slides/slide117.xml" /><Relationship Id="rId128" Type="http://schemas.openxmlformats.org/officeDocument/2006/relationships/slide" Target="slides/slide118.xml" /><Relationship Id="rId129" Type="http://schemas.openxmlformats.org/officeDocument/2006/relationships/slide" Target="slides/slide119.xml" /><Relationship Id="rId13" Type="http://schemas.openxmlformats.org/officeDocument/2006/relationships/slide" Target="slides/slide3.xml" /><Relationship Id="rId130" Type="http://schemas.openxmlformats.org/officeDocument/2006/relationships/slide" Target="slides/slide120.xml" /><Relationship Id="rId131" Type="http://schemas.openxmlformats.org/officeDocument/2006/relationships/slide" Target="slides/slide121.xml" /><Relationship Id="rId132" Type="http://schemas.openxmlformats.org/officeDocument/2006/relationships/slide" Target="slides/slide122.xml" /><Relationship Id="rId133" Type="http://schemas.openxmlformats.org/officeDocument/2006/relationships/slide" Target="slides/slide123.xml" /><Relationship Id="rId134" Type="http://schemas.openxmlformats.org/officeDocument/2006/relationships/slide" Target="slides/slide124.xml" /><Relationship Id="rId135" Type="http://schemas.openxmlformats.org/officeDocument/2006/relationships/slide" Target="slides/slide125.xml" /><Relationship Id="rId136" Type="http://schemas.openxmlformats.org/officeDocument/2006/relationships/slide" Target="slides/slide126.xml" /><Relationship Id="rId137" Type="http://schemas.openxmlformats.org/officeDocument/2006/relationships/slide" Target="slides/slide127.xml" /><Relationship Id="rId138" Type="http://schemas.openxmlformats.org/officeDocument/2006/relationships/slide" Target="slides/slide128.xml" /><Relationship Id="rId139" Type="http://schemas.openxmlformats.org/officeDocument/2006/relationships/slide" Target="slides/slide129.xml" /><Relationship Id="rId14" Type="http://schemas.openxmlformats.org/officeDocument/2006/relationships/slide" Target="slides/slide4.xml" /><Relationship Id="rId140" Type="http://schemas.openxmlformats.org/officeDocument/2006/relationships/slide" Target="slides/slide130.xml" /><Relationship Id="rId141" Type="http://schemas.openxmlformats.org/officeDocument/2006/relationships/slide" Target="slides/slide131.xml" /><Relationship Id="rId142" Type="http://schemas.openxmlformats.org/officeDocument/2006/relationships/slide" Target="slides/slide132.xml" /><Relationship Id="rId143" Type="http://schemas.openxmlformats.org/officeDocument/2006/relationships/slide" Target="slides/slide133.xml" /><Relationship Id="rId144" Type="http://schemas.openxmlformats.org/officeDocument/2006/relationships/slide" Target="slides/slide134.xml" /><Relationship Id="rId145" Type="http://schemas.openxmlformats.org/officeDocument/2006/relationships/slide" Target="slides/slide135.xml" /><Relationship Id="rId146" Type="http://schemas.openxmlformats.org/officeDocument/2006/relationships/slide" Target="slides/slide136.xml" /><Relationship Id="rId147" Type="http://schemas.openxmlformats.org/officeDocument/2006/relationships/slide" Target="slides/slide137.xml" /><Relationship Id="rId148" Type="http://schemas.openxmlformats.org/officeDocument/2006/relationships/slide" Target="slides/slide138.xml" /><Relationship Id="rId149" Type="http://schemas.openxmlformats.org/officeDocument/2006/relationships/slide" Target="slides/slide139.xml" /><Relationship Id="rId15" Type="http://schemas.openxmlformats.org/officeDocument/2006/relationships/slide" Target="slides/slide5.xml" /><Relationship Id="rId150" Type="http://schemas.openxmlformats.org/officeDocument/2006/relationships/slide" Target="slides/slide140.xml" /><Relationship Id="rId151" Type="http://schemas.openxmlformats.org/officeDocument/2006/relationships/slide" Target="slides/slide141.xml" /><Relationship Id="rId152" Type="http://schemas.openxmlformats.org/officeDocument/2006/relationships/slide" Target="slides/slide142.xml" /><Relationship Id="rId153" Type="http://schemas.openxmlformats.org/officeDocument/2006/relationships/slide" Target="slides/slide143.xml" /><Relationship Id="rId154" Type="http://schemas.openxmlformats.org/officeDocument/2006/relationships/slide" Target="slides/slide144.xml" /><Relationship Id="rId155" Type="http://schemas.openxmlformats.org/officeDocument/2006/relationships/slide" Target="slides/slide145.xml" /><Relationship Id="rId156" Type="http://schemas.openxmlformats.org/officeDocument/2006/relationships/slide" Target="slides/slide146.xml" /><Relationship Id="rId157" Type="http://schemas.openxmlformats.org/officeDocument/2006/relationships/slide" Target="slides/slide147.xml" /><Relationship Id="rId158" Type="http://schemas.openxmlformats.org/officeDocument/2006/relationships/slide" Target="slides/slide148.xml" /><Relationship Id="rId159" Type="http://schemas.openxmlformats.org/officeDocument/2006/relationships/slide" Target="slides/slide149.xml" /><Relationship Id="rId16" Type="http://schemas.openxmlformats.org/officeDocument/2006/relationships/slide" Target="slides/slide6.xml" /><Relationship Id="rId160" Type="http://schemas.openxmlformats.org/officeDocument/2006/relationships/slide" Target="slides/slide150.xml" /><Relationship Id="rId161" Type="http://schemas.openxmlformats.org/officeDocument/2006/relationships/slide" Target="slides/slide151.xml" /><Relationship Id="rId162" Type="http://schemas.openxmlformats.org/officeDocument/2006/relationships/slide" Target="slides/slide152.xml" /><Relationship Id="rId163" Type="http://schemas.openxmlformats.org/officeDocument/2006/relationships/slide" Target="slides/slide153.xml" /><Relationship Id="rId164" Type="http://schemas.openxmlformats.org/officeDocument/2006/relationships/slide" Target="slides/slide154.xml" /><Relationship Id="rId165" Type="http://schemas.openxmlformats.org/officeDocument/2006/relationships/slide" Target="slides/slide155.xml" /><Relationship Id="rId166" Type="http://schemas.openxmlformats.org/officeDocument/2006/relationships/slide" Target="slides/slide156.xml" /><Relationship Id="rId167" Type="http://schemas.openxmlformats.org/officeDocument/2006/relationships/slide" Target="slides/slide157.xml" /><Relationship Id="rId168" Type="http://schemas.openxmlformats.org/officeDocument/2006/relationships/slide" Target="slides/slide158.xml" /><Relationship Id="rId169" Type="http://schemas.openxmlformats.org/officeDocument/2006/relationships/slide" Target="slides/slide159.xml" /><Relationship Id="rId17" Type="http://schemas.openxmlformats.org/officeDocument/2006/relationships/slide" Target="slides/slide7.xml" /><Relationship Id="rId170" Type="http://schemas.openxmlformats.org/officeDocument/2006/relationships/slide" Target="slides/slide160.xml" /><Relationship Id="rId171" Type="http://schemas.openxmlformats.org/officeDocument/2006/relationships/slide" Target="slides/slide161.xml" /><Relationship Id="rId172" Type="http://schemas.openxmlformats.org/officeDocument/2006/relationships/slide" Target="slides/slide162.xml" /><Relationship Id="rId173" Type="http://schemas.openxmlformats.org/officeDocument/2006/relationships/slide" Target="slides/slide163.xml" /><Relationship Id="rId174" Type="http://schemas.openxmlformats.org/officeDocument/2006/relationships/slide" Target="slides/slide164.xml" /><Relationship Id="rId175" Type="http://schemas.openxmlformats.org/officeDocument/2006/relationships/slide" Target="slides/slide165.xml" /><Relationship Id="rId176" Type="http://schemas.openxmlformats.org/officeDocument/2006/relationships/slide" Target="slides/slide166.xml" /><Relationship Id="rId177" Type="http://schemas.openxmlformats.org/officeDocument/2006/relationships/slide" Target="slides/slide167.xml" /><Relationship Id="rId178" Type="http://schemas.openxmlformats.org/officeDocument/2006/relationships/slide" Target="slides/slide168.xml" /><Relationship Id="rId179" Type="http://schemas.openxmlformats.org/officeDocument/2006/relationships/slide" Target="slides/slide169.xml" /><Relationship Id="rId18" Type="http://schemas.openxmlformats.org/officeDocument/2006/relationships/slide" Target="slides/slide8.xml" /><Relationship Id="rId180" Type="http://schemas.openxmlformats.org/officeDocument/2006/relationships/slide" Target="slides/slide170.xml" /><Relationship Id="rId181" Type="http://schemas.openxmlformats.org/officeDocument/2006/relationships/slide" Target="slides/slide171.xml" /><Relationship Id="rId182" Type="http://schemas.openxmlformats.org/officeDocument/2006/relationships/slide" Target="slides/slide172.xml" /><Relationship Id="rId183" Type="http://schemas.openxmlformats.org/officeDocument/2006/relationships/slide" Target="slides/slide173.xml" /><Relationship Id="rId184" Type="http://schemas.openxmlformats.org/officeDocument/2006/relationships/slide" Target="slides/slide174.xml" /><Relationship Id="rId185" Type="http://schemas.openxmlformats.org/officeDocument/2006/relationships/slide" Target="slides/slide175.xml" /><Relationship Id="rId186" Type="http://schemas.openxmlformats.org/officeDocument/2006/relationships/slide" Target="slides/slide176.xml" /><Relationship Id="rId187" Type="http://schemas.openxmlformats.org/officeDocument/2006/relationships/slide" Target="slides/slide177.xml" /><Relationship Id="rId188" Type="http://schemas.openxmlformats.org/officeDocument/2006/relationships/slide" Target="slides/slide178.xml" /><Relationship Id="rId189" Type="http://schemas.openxmlformats.org/officeDocument/2006/relationships/slide" Target="slides/slide179.xml" /><Relationship Id="rId19" Type="http://schemas.openxmlformats.org/officeDocument/2006/relationships/slide" Target="slides/slide9.xml" /><Relationship Id="rId190" Type="http://schemas.openxmlformats.org/officeDocument/2006/relationships/slide" Target="slides/slide180.xml" /><Relationship Id="rId191" Type="http://schemas.openxmlformats.org/officeDocument/2006/relationships/slide" Target="slides/slide181.xml" /><Relationship Id="rId192" Type="http://schemas.openxmlformats.org/officeDocument/2006/relationships/slide" Target="slides/slide182.xml" /><Relationship Id="rId193" Type="http://schemas.openxmlformats.org/officeDocument/2006/relationships/slide" Target="slides/slide183.xml" /><Relationship Id="rId194" Type="http://schemas.openxmlformats.org/officeDocument/2006/relationships/slide" Target="slides/slide184.xml" /><Relationship Id="rId195" Type="http://schemas.openxmlformats.org/officeDocument/2006/relationships/slide" Target="slides/slide185.xml" /><Relationship Id="rId196" Type="http://schemas.openxmlformats.org/officeDocument/2006/relationships/slide" Target="slides/slide186.xml" /><Relationship Id="rId197" Type="http://schemas.openxmlformats.org/officeDocument/2006/relationships/slide" Target="slides/slide187.xml" /><Relationship Id="rId198" Type="http://schemas.openxmlformats.org/officeDocument/2006/relationships/slide" Target="slides/slide188.xml" /><Relationship Id="rId199" Type="http://schemas.openxmlformats.org/officeDocument/2006/relationships/slide" Target="slides/slide189.xml" /><Relationship Id="rId2" Type="http://schemas.openxmlformats.org/officeDocument/2006/relationships/slideMaster" Target="slideMasters/slideMaster2.xml" /><Relationship Id="rId20" Type="http://schemas.openxmlformats.org/officeDocument/2006/relationships/slide" Target="slides/slide10.xml" /><Relationship Id="rId200" Type="http://schemas.openxmlformats.org/officeDocument/2006/relationships/slide" Target="slides/slide190.xml" /><Relationship Id="rId201" Type="http://schemas.openxmlformats.org/officeDocument/2006/relationships/slide" Target="slides/slide191.xml" /><Relationship Id="rId202" Type="http://schemas.openxmlformats.org/officeDocument/2006/relationships/slide" Target="slides/slide192.xml" /><Relationship Id="rId203" Type="http://schemas.openxmlformats.org/officeDocument/2006/relationships/slide" Target="slides/slide193.xml" /><Relationship Id="rId204" Type="http://schemas.openxmlformats.org/officeDocument/2006/relationships/slide" Target="slides/slide194.xml" /><Relationship Id="rId205" Type="http://schemas.openxmlformats.org/officeDocument/2006/relationships/slide" Target="slides/slide195.xml" /><Relationship Id="rId206" Type="http://schemas.openxmlformats.org/officeDocument/2006/relationships/slide" Target="slides/slide196.xml" /><Relationship Id="rId207" Type="http://schemas.openxmlformats.org/officeDocument/2006/relationships/slide" Target="slides/slide197.xml" /><Relationship Id="rId208" Type="http://schemas.openxmlformats.org/officeDocument/2006/relationships/slide" Target="slides/slide198.xml" /><Relationship Id="rId209" Type="http://schemas.openxmlformats.org/officeDocument/2006/relationships/slide" Target="slides/slide199.xml" /><Relationship Id="rId21" Type="http://schemas.openxmlformats.org/officeDocument/2006/relationships/slide" Target="slides/slide11.xml" /><Relationship Id="rId210" Type="http://schemas.openxmlformats.org/officeDocument/2006/relationships/slide" Target="slides/slide200.xml" /><Relationship Id="rId211" Type="http://schemas.openxmlformats.org/officeDocument/2006/relationships/slide" Target="slides/slide201.xml" /><Relationship Id="rId212" Type="http://schemas.openxmlformats.org/officeDocument/2006/relationships/slide" Target="slides/slide202.xml" /><Relationship Id="rId213" Type="http://schemas.openxmlformats.org/officeDocument/2006/relationships/slide" Target="slides/slide203.xml" /><Relationship Id="rId214" Type="http://schemas.openxmlformats.org/officeDocument/2006/relationships/slide" Target="slides/slide204.xml" /><Relationship Id="rId215" Type="http://schemas.openxmlformats.org/officeDocument/2006/relationships/slide" Target="slides/slide205.xml" /><Relationship Id="rId216" Type="http://schemas.openxmlformats.org/officeDocument/2006/relationships/slide" Target="slides/slide206.xml" /><Relationship Id="rId217" Type="http://schemas.openxmlformats.org/officeDocument/2006/relationships/slide" Target="slides/slide207.xml" /><Relationship Id="rId218" Type="http://schemas.openxmlformats.org/officeDocument/2006/relationships/slide" Target="slides/slide208.xml" /><Relationship Id="rId219" Type="http://schemas.openxmlformats.org/officeDocument/2006/relationships/slide" Target="slides/slide209.xml" /><Relationship Id="rId22" Type="http://schemas.openxmlformats.org/officeDocument/2006/relationships/slide" Target="slides/slide12.xml" /><Relationship Id="rId220" Type="http://schemas.openxmlformats.org/officeDocument/2006/relationships/slide" Target="slides/slide210.xml" /><Relationship Id="rId221" Type="http://schemas.openxmlformats.org/officeDocument/2006/relationships/slide" Target="slides/slide211.xml" /><Relationship Id="rId222" Type="http://schemas.openxmlformats.org/officeDocument/2006/relationships/slide" Target="slides/slide212.xml" /><Relationship Id="rId223" Type="http://schemas.openxmlformats.org/officeDocument/2006/relationships/slide" Target="slides/slide213.xml" /><Relationship Id="rId224" Type="http://schemas.openxmlformats.org/officeDocument/2006/relationships/slide" Target="slides/slide214.xml" /><Relationship Id="rId225" Type="http://schemas.openxmlformats.org/officeDocument/2006/relationships/slide" Target="slides/slide215.xml" /><Relationship Id="rId226" Type="http://schemas.openxmlformats.org/officeDocument/2006/relationships/slide" Target="slides/slide216.xml" /><Relationship Id="rId227" Type="http://schemas.openxmlformats.org/officeDocument/2006/relationships/slide" Target="slides/slide217.xml" /><Relationship Id="rId228" Type="http://schemas.openxmlformats.org/officeDocument/2006/relationships/slide" Target="slides/slide218.xml" /><Relationship Id="rId229" Type="http://schemas.openxmlformats.org/officeDocument/2006/relationships/slide" Target="slides/slide219.xml" /><Relationship Id="rId23" Type="http://schemas.openxmlformats.org/officeDocument/2006/relationships/slide" Target="slides/slide13.xml" /><Relationship Id="rId230" Type="http://schemas.openxmlformats.org/officeDocument/2006/relationships/slide" Target="slides/slide220.xml" /><Relationship Id="rId231" Type="http://schemas.openxmlformats.org/officeDocument/2006/relationships/slide" Target="slides/slide221.xml" /><Relationship Id="rId232" Type="http://schemas.openxmlformats.org/officeDocument/2006/relationships/slide" Target="slides/slide222.xml" /><Relationship Id="rId233" Type="http://schemas.openxmlformats.org/officeDocument/2006/relationships/slide" Target="slides/slide223.xml" /><Relationship Id="rId234" Type="http://schemas.openxmlformats.org/officeDocument/2006/relationships/slide" Target="slides/slide224.xml" /><Relationship Id="rId235" Type="http://schemas.openxmlformats.org/officeDocument/2006/relationships/slide" Target="slides/slide225.xml" /><Relationship Id="rId236" Type="http://schemas.openxmlformats.org/officeDocument/2006/relationships/slide" Target="slides/slide226.xml" /><Relationship Id="rId237" Type="http://schemas.openxmlformats.org/officeDocument/2006/relationships/slide" Target="slides/slide227.xml" /><Relationship Id="rId238" Type="http://schemas.openxmlformats.org/officeDocument/2006/relationships/slide" Target="slides/slide228.xml" /><Relationship Id="rId239" Type="http://schemas.openxmlformats.org/officeDocument/2006/relationships/slide" Target="slides/slide229.xml" /><Relationship Id="rId24" Type="http://schemas.openxmlformats.org/officeDocument/2006/relationships/slide" Target="slides/slide14.xml" /><Relationship Id="rId240" Type="http://schemas.openxmlformats.org/officeDocument/2006/relationships/slide" Target="slides/slide230.xml" /><Relationship Id="rId241" Type="http://schemas.openxmlformats.org/officeDocument/2006/relationships/slide" Target="slides/slide231.xml" /><Relationship Id="rId242" Type="http://schemas.openxmlformats.org/officeDocument/2006/relationships/slide" Target="slides/slide232.xml" /><Relationship Id="rId243" Type="http://schemas.openxmlformats.org/officeDocument/2006/relationships/slide" Target="slides/slide233.xml" /><Relationship Id="rId244" Type="http://schemas.openxmlformats.org/officeDocument/2006/relationships/slide" Target="slides/slide234.xml" /><Relationship Id="rId245" Type="http://schemas.openxmlformats.org/officeDocument/2006/relationships/slide" Target="slides/slide235.xml" /><Relationship Id="rId246" Type="http://schemas.openxmlformats.org/officeDocument/2006/relationships/slide" Target="slides/slide236.xml" /><Relationship Id="rId247" Type="http://schemas.openxmlformats.org/officeDocument/2006/relationships/slide" Target="slides/slide237.xml" /><Relationship Id="rId248" Type="http://schemas.openxmlformats.org/officeDocument/2006/relationships/slide" Target="slides/slide238.xml" /><Relationship Id="rId249" Type="http://schemas.openxmlformats.org/officeDocument/2006/relationships/slide" Target="slides/slide239.xml" /><Relationship Id="rId25" Type="http://schemas.openxmlformats.org/officeDocument/2006/relationships/slide" Target="slides/slide15.xml" /><Relationship Id="rId250" Type="http://schemas.openxmlformats.org/officeDocument/2006/relationships/slide" Target="slides/slide240.xml" /><Relationship Id="rId251" Type="http://schemas.openxmlformats.org/officeDocument/2006/relationships/slide" Target="slides/slide241.xml" /><Relationship Id="rId252" Type="http://schemas.openxmlformats.org/officeDocument/2006/relationships/slide" Target="slides/slide242.xml" /><Relationship Id="rId253" Type="http://schemas.openxmlformats.org/officeDocument/2006/relationships/slide" Target="slides/slide243.xml" /><Relationship Id="rId254" Type="http://schemas.openxmlformats.org/officeDocument/2006/relationships/slide" Target="slides/slide244.xml" /><Relationship Id="rId255" Type="http://schemas.openxmlformats.org/officeDocument/2006/relationships/slide" Target="slides/slide245.xml" /><Relationship Id="rId256" Type="http://schemas.openxmlformats.org/officeDocument/2006/relationships/tags" Target="tags/tag41.xml" /><Relationship Id="rId257" Type="http://schemas.openxmlformats.org/officeDocument/2006/relationships/presProps" Target="presProps.xml" /><Relationship Id="rId258" Type="http://schemas.openxmlformats.org/officeDocument/2006/relationships/viewProps" Target="viewProps.xml" /><Relationship Id="rId259" Type="http://schemas.openxmlformats.org/officeDocument/2006/relationships/theme" Target="theme/theme1.xml" /><Relationship Id="rId26" Type="http://schemas.openxmlformats.org/officeDocument/2006/relationships/slide" Target="slides/slide16.xml" /><Relationship Id="rId260" Type="http://schemas.openxmlformats.org/officeDocument/2006/relationships/tableStyles" Target="tableStyles.xml" /><Relationship Id="rId27" Type="http://schemas.openxmlformats.org/officeDocument/2006/relationships/slide" Target="slides/slide17.xml" /><Relationship Id="rId28" Type="http://schemas.openxmlformats.org/officeDocument/2006/relationships/slide" Target="slides/slide18.xml" /><Relationship Id="rId29" Type="http://schemas.openxmlformats.org/officeDocument/2006/relationships/slide" Target="slides/slide19.xml" /><Relationship Id="rId3" Type="http://schemas.openxmlformats.org/officeDocument/2006/relationships/slideMaster" Target="slideMasters/slideMaster3.xml" /><Relationship Id="rId30" Type="http://schemas.openxmlformats.org/officeDocument/2006/relationships/slide" Target="slides/slide20.xml" /><Relationship Id="rId31" Type="http://schemas.openxmlformats.org/officeDocument/2006/relationships/slide" Target="slides/slide21.xml" /><Relationship Id="rId32" Type="http://schemas.openxmlformats.org/officeDocument/2006/relationships/slide" Target="slides/slide22.xml" /><Relationship Id="rId33" Type="http://schemas.openxmlformats.org/officeDocument/2006/relationships/slide" Target="slides/slide23.xml" /><Relationship Id="rId34" Type="http://schemas.openxmlformats.org/officeDocument/2006/relationships/slide" Target="slides/slide24.xml" /><Relationship Id="rId35" Type="http://schemas.openxmlformats.org/officeDocument/2006/relationships/slide" Target="slides/slide25.xml" /><Relationship Id="rId36" Type="http://schemas.openxmlformats.org/officeDocument/2006/relationships/slide" Target="slides/slide26.xml" /><Relationship Id="rId37" Type="http://schemas.openxmlformats.org/officeDocument/2006/relationships/slide" Target="slides/slide27.xml" /><Relationship Id="rId38" Type="http://schemas.openxmlformats.org/officeDocument/2006/relationships/slide" Target="slides/slide28.xml" /><Relationship Id="rId39" Type="http://schemas.openxmlformats.org/officeDocument/2006/relationships/slide" Target="slides/slide29.xml" /><Relationship Id="rId4" Type="http://schemas.openxmlformats.org/officeDocument/2006/relationships/slideMaster" Target="slideMasters/slideMaster4.xml" /><Relationship Id="rId40" Type="http://schemas.openxmlformats.org/officeDocument/2006/relationships/slide" Target="slides/slide30.xml" /><Relationship Id="rId41" Type="http://schemas.openxmlformats.org/officeDocument/2006/relationships/slide" Target="slides/slide31.xml" /><Relationship Id="rId42" Type="http://schemas.openxmlformats.org/officeDocument/2006/relationships/slide" Target="slides/slide32.xml" /><Relationship Id="rId43" Type="http://schemas.openxmlformats.org/officeDocument/2006/relationships/slide" Target="slides/slide33.xml" /><Relationship Id="rId44" Type="http://schemas.openxmlformats.org/officeDocument/2006/relationships/slide" Target="slides/slide34.xml" /><Relationship Id="rId45" Type="http://schemas.openxmlformats.org/officeDocument/2006/relationships/slide" Target="slides/slide35.xml" /><Relationship Id="rId46" Type="http://schemas.openxmlformats.org/officeDocument/2006/relationships/slide" Target="slides/slide36.xml" /><Relationship Id="rId47" Type="http://schemas.openxmlformats.org/officeDocument/2006/relationships/slide" Target="slides/slide37.xml" /><Relationship Id="rId48" Type="http://schemas.openxmlformats.org/officeDocument/2006/relationships/slide" Target="slides/slide38.xml" /><Relationship Id="rId49" Type="http://schemas.openxmlformats.org/officeDocument/2006/relationships/slide" Target="slides/slide39.xml" /><Relationship Id="rId5" Type="http://schemas.openxmlformats.org/officeDocument/2006/relationships/slideMaster" Target="slideMasters/slideMaster5.xml" /><Relationship Id="rId50" Type="http://schemas.openxmlformats.org/officeDocument/2006/relationships/slide" Target="slides/slide40.xml" /><Relationship Id="rId51" Type="http://schemas.openxmlformats.org/officeDocument/2006/relationships/slide" Target="slides/slide41.xml" /><Relationship Id="rId52" Type="http://schemas.openxmlformats.org/officeDocument/2006/relationships/slide" Target="slides/slide42.xml" /><Relationship Id="rId53" Type="http://schemas.openxmlformats.org/officeDocument/2006/relationships/slide" Target="slides/slide43.xml" /><Relationship Id="rId54" Type="http://schemas.openxmlformats.org/officeDocument/2006/relationships/slide" Target="slides/slide44.xml" /><Relationship Id="rId55" Type="http://schemas.openxmlformats.org/officeDocument/2006/relationships/slide" Target="slides/slide45.xml" /><Relationship Id="rId56" Type="http://schemas.openxmlformats.org/officeDocument/2006/relationships/slide" Target="slides/slide46.xml" /><Relationship Id="rId57" Type="http://schemas.openxmlformats.org/officeDocument/2006/relationships/slide" Target="slides/slide47.xml" /><Relationship Id="rId58" Type="http://schemas.openxmlformats.org/officeDocument/2006/relationships/slide" Target="slides/slide48.xml" /><Relationship Id="rId59" Type="http://schemas.openxmlformats.org/officeDocument/2006/relationships/slide" Target="slides/slide49.xml" /><Relationship Id="rId6" Type="http://schemas.openxmlformats.org/officeDocument/2006/relationships/slideMaster" Target="slideMasters/slideMaster6.xml" /><Relationship Id="rId60" Type="http://schemas.openxmlformats.org/officeDocument/2006/relationships/slide" Target="slides/slide50.xml" /><Relationship Id="rId61" Type="http://schemas.openxmlformats.org/officeDocument/2006/relationships/slide" Target="slides/slide51.xml" /><Relationship Id="rId62" Type="http://schemas.openxmlformats.org/officeDocument/2006/relationships/slide" Target="slides/slide52.xml" /><Relationship Id="rId63" Type="http://schemas.openxmlformats.org/officeDocument/2006/relationships/slide" Target="slides/slide53.xml" /><Relationship Id="rId64" Type="http://schemas.openxmlformats.org/officeDocument/2006/relationships/slide" Target="slides/slide54.xml" /><Relationship Id="rId65" Type="http://schemas.openxmlformats.org/officeDocument/2006/relationships/slide" Target="slides/slide55.xml" /><Relationship Id="rId66" Type="http://schemas.openxmlformats.org/officeDocument/2006/relationships/slide" Target="slides/slide56.xml" /><Relationship Id="rId67" Type="http://schemas.openxmlformats.org/officeDocument/2006/relationships/slide" Target="slides/slide57.xml" /><Relationship Id="rId68" Type="http://schemas.openxmlformats.org/officeDocument/2006/relationships/slide" Target="slides/slide58.xml" /><Relationship Id="rId69" Type="http://schemas.openxmlformats.org/officeDocument/2006/relationships/slide" Target="slides/slide59.xml" /><Relationship Id="rId7" Type="http://schemas.openxmlformats.org/officeDocument/2006/relationships/slideMaster" Target="slideMasters/slideMaster7.xml" /><Relationship Id="rId70" Type="http://schemas.openxmlformats.org/officeDocument/2006/relationships/slide" Target="slides/slide60.xml" /><Relationship Id="rId71" Type="http://schemas.openxmlformats.org/officeDocument/2006/relationships/slide" Target="slides/slide61.xml" /><Relationship Id="rId72" Type="http://schemas.openxmlformats.org/officeDocument/2006/relationships/slide" Target="slides/slide62.xml" /><Relationship Id="rId73" Type="http://schemas.openxmlformats.org/officeDocument/2006/relationships/slide" Target="slides/slide63.xml" /><Relationship Id="rId74" Type="http://schemas.openxmlformats.org/officeDocument/2006/relationships/slide" Target="slides/slide64.xml" /><Relationship Id="rId75" Type="http://schemas.openxmlformats.org/officeDocument/2006/relationships/slide" Target="slides/slide65.xml" /><Relationship Id="rId76" Type="http://schemas.openxmlformats.org/officeDocument/2006/relationships/slide" Target="slides/slide66.xml" /><Relationship Id="rId77" Type="http://schemas.openxmlformats.org/officeDocument/2006/relationships/slide" Target="slides/slide67.xml" /><Relationship Id="rId78" Type="http://schemas.openxmlformats.org/officeDocument/2006/relationships/slide" Target="slides/slide68.xml" /><Relationship Id="rId79" Type="http://schemas.openxmlformats.org/officeDocument/2006/relationships/slide" Target="slides/slide69.xml" /><Relationship Id="rId8" Type="http://schemas.openxmlformats.org/officeDocument/2006/relationships/slideMaster" Target="slideMasters/slideMaster8.xml" /><Relationship Id="rId80" Type="http://schemas.openxmlformats.org/officeDocument/2006/relationships/slide" Target="slides/slide70.xml" /><Relationship Id="rId81" Type="http://schemas.openxmlformats.org/officeDocument/2006/relationships/slide" Target="slides/slide71.xml" /><Relationship Id="rId82" Type="http://schemas.openxmlformats.org/officeDocument/2006/relationships/slide" Target="slides/slide72.xml" /><Relationship Id="rId83" Type="http://schemas.openxmlformats.org/officeDocument/2006/relationships/slide" Target="slides/slide73.xml" /><Relationship Id="rId84" Type="http://schemas.openxmlformats.org/officeDocument/2006/relationships/slide" Target="slides/slide74.xml" /><Relationship Id="rId85" Type="http://schemas.openxmlformats.org/officeDocument/2006/relationships/slide" Target="slides/slide75.xml" /><Relationship Id="rId86" Type="http://schemas.openxmlformats.org/officeDocument/2006/relationships/slide" Target="slides/slide76.xml" /><Relationship Id="rId87" Type="http://schemas.openxmlformats.org/officeDocument/2006/relationships/slide" Target="slides/slide77.xml" /><Relationship Id="rId88" Type="http://schemas.openxmlformats.org/officeDocument/2006/relationships/slide" Target="slides/slide78.xml" /><Relationship Id="rId89" Type="http://schemas.openxmlformats.org/officeDocument/2006/relationships/slide" Target="slides/slide79.xml" /><Relationship Id="rId9" Type="http://schemas.openxmlformats.org/officeDocument/2006/relationships/slideMaster" Target="slideMasters/slideMaster9.xml" /><Relationship Id="rId90" Type="http://schemas.openxmlformats.org/officeDocument/2006/relationships/slide" Target="slides/slide80.xml" /><Relationship Id="rId91" Type="http://schemas.openxmlformats.org/officeDocument/2006/relationships/slide" Target="slides/slide81.xml" /><Relationship Id="rId92" Type="http://schemas.openxmlformats.org/officeDocument/2006/relationships/slide" Target="slides/slide82.xml" /><Relationship Id="rId93" Type="http://schemas.openxmlformats.org/officeDocument/2006/relationships/slide" Target="slides/slide83.xml" /><Relationship Id="rId94" Type="http://schemas.openxmlformats.org/officeDocument/2006/relationships/slide" Target="slides/slide84.xml" /><Relationship Id="rId95" Type="http://schemas.openxmlformats.org/officeDocument/2006/relationships/slide" Target="slides/slide85.xml" /><Relationship Id="rId96" Type="http://schemas.openxmlformats.org/officeDocument/2006/relationships/slide" Target="slides/slide86.xml" /><Relationship Id="rId97" Type="http://schemas.openxmlformats.org/officeDocument/2006/relationships/slide" Target="slides/slide87.xml" /><Relationship Id="rId98" Type="http://schemas.openxmlformats.org/officeDocument/2006/relationships/slide" Target="slides/slide88.xml" /><Relationship Id="rId99" Type="http://schemas.openxmlformats.org/officeDocument/2006/relationships/slide" Target="slides/slide89.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Pr>
        <a:solidFill>
          <a:schemeClr val="lt1"/>
        </a:solidFill>
        <a:effectLst/>
      </p:bgPr>
    </p:bg>
    <p:spTree>
      <p:nvGrpSpPr>
        <p:cNvPr id="1" name="Shape 2"/>
        <p:cNvGrpSpPr/>
        <p:nvPr/>
      </p:nvGrpSpPr>
      <p:grpSpPr>
        <a:xfrm>
          <a:off x="0" y="0"/>
          <a:ext cx="0" cy="0"/>
        </a:xfrm>
      </p:grpSpPr>
      <p:sp>
        <p:nvSpPr>
          <p:cNvPr id="3" name="Google Shape;3;n"/>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 name="Notes Placeholder 1"/>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717759"/>
      </p:ext>
    </p:extLst>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2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2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2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2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2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100.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101.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102.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103.xml.rels>&#65279;<?xml version="1.0" encoding="utf-8" standalone="yes"?><Relationships xmlns="http://schemas.openxmlformats.org/package/2006/relationships"><Relationship Id="rId1" Type="http://schemas.openxmlformats.org/officeDocument/2006/relationships/slide" Target="../slides/slide127.xml" /><Relationship Id="rId2" Type="http://schemas.openxmlformats.org/officeDocument/2006/relationships/notesMaster" Target="../notesMasters/notesMaster1.xml" /></Relationships>
</file>

<file path=ppt/notesSlides/_rels/notesSlide104.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105.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106.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107.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108.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109.xml.rels>&#65279;<?xml version="1.0" encoding="utf-8" standalone="yes"?><Relationships xmlns="http://schemas.openxmlformats.org/package/2006/relationships"><Relationship Id="rId1" Type="http://schemas.openxmlformats.org/officeDocument/2006/relationships/slide" Target="../slides/slide133.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110.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111.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112.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113.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114.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15.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16.xml.rels>&#65279;<?xml version="1.0" encoding="utf-8" standalone="yes"?><Relationships xmlns="http://schemas.openxmlformats.org/package/2006/relationships"><Relationship Id="rId1" Type="http://schemas.openxmlformats.org/officeDocument/2006/relationships/slide" Target="../slides/slide140.xml" /><Relationship Id="rId2" Type="http://schemas.openxmlformats.org/officeDocument/2006/relationships/notesMaster" Target="../notesMasters/notesMaster1.xml" /></Relationships>
</file>

<file path=ppt/notesSlides/_rels/notesSlide117.xml.rels>&#65279;<?xml version="1.0" encoding="utf-8" standalone="yes"?><Relationships xmlns="http://schemas.openxmlformats.org/package/2006/relationships"><Relationship Id="rId1" Type="http://schemas.openxmlformats.org/officeDocument/2006/relationships/slide" Target="../slides/slide141.xml" /><Relationship Id="rId2" Type="http://schemas.openxmlformats.org/officeDocument/2006/relationships/notesMaster" Target="../notesMasters/notesMaster1.xml" /></Relationships>
</file>

<file path=ppt/notesSlides/_rels/notesSlide118.xml.rels>&#65279;<?xml version="1.0" encoding="utf-8" standalone="yes"?><Relationships xmlns="http://schemas.openxmlformats.org/package/2006/relationships"><Relationship Id="rId1" Type="http://schemas.openxmlformats.org/officeDocument/2006/relationships/slide" Target="../slides/slide142.xml" /><Relationship Id="rId2" Type="http://schemas.openxmlformats.org/officeDocument/2006/relationships/notesMaster" Target="../notesMasters/notesMaster1.xml" /></Relationships>
</file>

<file path=ppt/notesSlides/_rels/notesSlide119.xml.rels>&#65279;<?xml version="1.0" encoding="utf-8" standalone="yes"?><Relationships xmlns="http://schemas.openxmlformats.org/package/2006/relationships"><Relationship Id="rId1" Type="http://schemas.openxmlformats.org/officeDocument/2006/relationships/slide" Target="../slides/slide173.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120.xml.rels>&#65279;<?xml version="1.0" encoding="utf-8" standalone="yes"?><Relationships xmlns="http://schemas.openxmlformats.org/package/2006/relationships"><Relationship Id="rId1" Type="http://schemas.openxmlformats.org/officeDocument/2006/relationships/slide" Target="../slides/slide181.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76.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77.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78.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79.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81.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83.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90.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92.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98.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99.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100.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101.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105.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106.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87.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88.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89.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90.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91.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92.xml.rels>&#65279;<?xml version="1.0" encoding="utf-8" standalone="yes"?><Relationships xmlns="http://schemas.openxmlformats.org/package/2006/relationships"><Relationship Id="rId1" Type="http://schemas.openxmlformats.org/officeDocument/2006/relationships/slide" Target="../slides/slide116.xml" /><Relationship Id="rId2" Type="http://schemas.openxmlformats.org/officeDocument/2006/relationships/notesMaster" Target="../notesMasters/notesMaster1.xml" /></Relationships>
</file>

<file path=ppt/notesSlides/_rels/notesSlide93.xml.rels>&#65279;<?xml version="1.0" encoding="utf-8" standalone="yes"?><Relationships xmlns="http://schemas.openxmlformats.org/package/2006/relationships"><Relationship Id="rId1" Type="http://schemas.openxmlformats.org/officeDocument/2006/relationships/slide" Target="../slides/slide117.xml" /><Relationship Id="rId2" Type="http://schemas.openxmlformats.org/officeDocument/2006/relationships/notesMaster" Target="../notesMasters/notesMaster1.xml" /></Relationships>
</file>

<file path=ppt/notesSlides/_rels/notesSlide94.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95.xml.rels>&#65279;<?xml version="1.0" encoding="utf-8" standalone="yes"?><Relationships xmlns="http://schemas.openxmlformats.org/package/2006/relationships"><Relationship Id="rId1" Type="http://schemas.openxmlformats.org/officeDocument/2006/relationships/slide" Target="../slides/slide119.xml" /><Relationship Id="rId2" Type="http://schemas.openxmlformats.org/officeDocument/2006/relationships/notesMaster" Target="../notesMasters/notesMaster1.xml" /></Relationships>
</file>

<file path=ppt/notesSlides/_rels/notesSlide96.xml.rels>&#65279;<?xml version="1.0" encoding="utf-8" standalone="yes"?><Relationships xmlns="http://schemas.openxmlformats.org/package/2006/relationships"><Relationship Id="rId1" Type="http://schemas.openxmlformats.org/officeDocument/2006/relationships/slide" Target="../slides/slide120.xml" /><Relationship Id="rId2" Type="http://schemas.openxmlformats.org/officeDocument/2006/relationships/notesMaster" Target="../notesMasters/notesMaster1.xml" /></Relationships>
</file>

<file path=ppt/notesSlides/_rels/notesSlide97.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98.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99.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0"/>
        <p:cNvGrpSpPr/>
        <p:nvPr/>
      </p:nvGrpSpPr>
      <p:grpSpPr>
        <a:xfrm>
          <a:off x="0" y="0"/>
          <a:ext cx="0" cy="0"/>
        </a:xfrm>
      </p:grpSpPr>
      <p:sp>
        <p:nvSpPr>
          <p:cNvPr id="51" name="Google Shape;51;p1: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US" sz="1100" b="1">
                <a:solidFill>
                  <a:schemeClr val="dk1"/>
                </a:solidFill>
              </a:rPr>
              <a:t>Notes to the Facilitator:</a:t>
            </a:r>
          </a:p>
          <a:p>
            <a:pPr marL="0" lvl="0" indent="0" algn="l" rtl="0">
              <a:lnSpc>
                <a:spcPct val="115000"/>
              </a:lnSpc>
              <a:spcBef>
                <a:spcPct val="0"/>
              </a:spcBef>
              <a:spcAft>
                <a:spcPct val="0"/>
              </a:spcAft>
              <a:buNone/>
            </a:pPr>
            <a:r>
              <a:rPr lang="en-US" sz="1100">
                <a:solidFill>
                  <a:schemeClr val="dk1"/>
                </a:solidFill>
              </a:rPr>
              <a:t>Welcome the participants and give them an overview of the module. Tell them that they will learn about the ‘Agile</a:t>
            </a:r>
            <a:r>
              <a:rPr lang="en-US" sz="1100" baseline="0">
                <a:solidFill>
                  <a:schemeClr val="dk1"/>
                </a:solidFill>
              </a:rPr>
              <a:t> Practices</a:t>
            </a:r>
            <a:r>
              <a:rPr lang="en-US" sz="1100">
                <a:solidFill>
                  <a:schemeClr val="dk1"/>
                </a:solidFill>
              </a:rPr>
              <a:t>’ in this module.</a:t>
            </a:r>
          </a:p>
          <a:p>
            <a:pPr marL="0" lvl="0" indent="0" algn="l" rtl="0">
              <a:lnSpc>
                <a:spcPct val="115000"/>
              </a:lnSpc>
              <a:spcBef>
                <a:spcPct val="0"/>
              </a:spcBef>
              <a:spcAft>
                <a:spcPct val="0"/>
              </a:spcAft>
              <a:buNone/>
            </a:pPr>
            <a:endParaRPr lang="en-US" sz="1100">
              <a:solidFill>
                <a:schemeClr val="dk1"/>
              </a:solidFill>
            </a:endParaRPr>
          </a:p>
          <a:p>
            <a:pPr marL="0" lvl="0" indent="0" algn="l" rtl="0">
              <a:lnSpc>
                <a:spcPct val="115000"/>
              </a:lnSpc>
              <a:spcBef>
                <a:spcPct val="0"/>
              </a:spcBef>
              <a:spcAft>
                <a:spcPct val="0"/>
              </a:spcAft>
              <a:buNone/>
            </a:pPr>
            <a:r>
              <a:rPr lang="en-US" sz="1100" b="1">
                <a:solidFill>
                  <a:schemeClr val="dk1"/>
                </a:solidFill>
              </a:rPr>
              <a:t>Notes to the Participants:</a:t>
            </a:r>
          </a:p>
          <a:p>
            <a:pPr marL="0" lvl="0" indent="0" algn="l" rtl="0">
              <a:lnSpc>
                <a:spcPct val="115000"/>
              </a:lnSpc>
              <a:spcBef>
                <a:spcPct val="0"/>
              </a:spcBef>
              <a:spcAft>
                <a:spcPct val="0"/>
              </a:spcAft>
              <a:buNone/>
            </a:pPr>
            <a:r>
              <a:rPr lang="en-US" sz="1100">
                <a:solidFill>
                  <a:schemeClr val="dk1"/>
                </a:solidFill>
              </a:rPr>
              <a:t>You will learn about the ‘Agile</a:t>
            </a:r>
            <a:r>
              <a:rPr lang="en-US" sz="1100" baseline="0">
                <a:solidFill>
                  <a:schemeClr val="dk1"/>
                </a:solidFill>
              </a:rPr>
              <a:t> Practices</a:t>
            </a:r>
            <a:r>
              <a:rPr lang="en-US" sz="1100">
                <a:solidFill>
                  <a:schemeClr val="dk1"/>
                </a:solidFill>
              </a:rPr>
              <a:t>’ in this module.</a:t>
            </a:r>
          </a:p>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896884106"/>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9504810"/>
      </p:ext>
    </p:extLst>
  </p:cSld>
  <p:clrMapOvr>
    <a:masterClrMapping/>
  </p:clrMapOvr>
</p:notes>
</file>

<file path=ppt/notesSlides/notesSlide10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07"/>
        <p:cNvGrpSpPr/>
        <p:nvPr/>
      </p:nvGrpSpPr>
      <p:grpSpPr>
        <a:xfrm>
          <a:off x="0" y="0"/>
          <a:ext cx="0" cy="0"/>
        </a:xfrm>
      </p:grpSpPr>
      <p:sp>
        <p:nvSpPr>
          <p:cNvPr id="108" name="Google Shape;108;p7: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endParaRPr b="1"/>
          </a:p>
          <a:p>
            <a:pPr marL="0" lvl="0" indent="0" algn="l" rtl="0">
              <a:lnSpc>
                <a:spcPct val="100000"/>
              </a:lnSpc>
              <a:spcBef>
                <a:spcPct val="0"/>
              </a:spcBef>
              <a:spcAft>
                <a:spcPct val="0"/>
              </a:spcAft>
              <a:buSzPts val="1100"/>
              <a:buNone/>
            </a:pPr>
            <a:r>
              <a:rPr lang="en-US"/>
              <a:t>Give a brief to the participants about Kanban Core practices – Make work visible.</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b="1"/>
              <a:t>Notes to the Participants:</a:t>
            </a:r>
            <a:endParaRPr b="1"/>
          </a:p>
          <a:p>
            <a:pPr marL="0" lvl="0" indent="0" algn="l" rtl="0">
              <a:lnSpc>
                <a:spcPct val="100000"/>
              </a:lnSpc>
              <a:spcBef>
                <a:spcPct val="0"/>
              </a:spcBef>
              <a:spcAft>
                <a:spcPct val="0"/>
              </a:spcAft>
              <a:buSzPts val="1100"/>
              <a:buNone/>
            </a:pP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The goal of Kanban is to establish a continuous workflow that ultimately generates more value for the customer. Kanban helps make visible the processes of knowledge work, thus also the associated problems that limit the workflow. Initiating quantitative restrictions (WiP limits) for the work makes clear what causes the system to falter and what hinders the completion of operations. This is precisely what happened to the team mentioned earlier: through the visualization of their workflow, it became clear that certain people in the organization should communicate directly with each other in order to improve their processes.</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Moreover, the crucial difference between Kanban and other popular modes of operation is that the work doesn’t simply get “passed on” to the next stage of processing as soon as a team member is finished with it (the push principle). It is much more the case that team members of subsequent stages collect the work from the upstream stages as soon as they have the capacity to do so (the pull principle).</a:t>
            </a:r>
            <a:endParaRPr/>
          </a:p>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2596477043"/>
      </p:ext>
    </p:extLst>
  </p:cSld>
  <p:clrMapOvr>
    <a:masterClrMapping/>
  </p:clrMapOvr>
</p:notes>
</file>

<file path=ppt/notesSlides/notesSlide10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13"/>
        <p:cNvGrpSpPr/>
        <p:nvPr/>
      </p:nvGrpSpPr>
      <p:grpSpPr>
        <a:xfrm>
          <a:off x="0" y="0"/>
          <a:ext cx="0" cy="0"/>
        </a:xfrm>
      </p:grpSpPr>
      <p:sp>
        <p:nvSpPr>
          <p:cNvPr id="114" name="Google Shape;114;p8: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endParaRPr b="1"/>
          </a:p>
          <a:p>
            <a:pPr marL="0" lvl="0" indent="0" algn="l" rtl="0">
              <a:lnSpc>
                <a:spcPct val="100000"/>
              </a:lnSpc>
              <a:spcBef>
                <a:spcPct val="0"/>
              </a:spcBef>
              <a:spcAft>
                <a:spcPct val="0"/>
              </a:spcAft>
              <a:buSzPts val="1100"/>
              <a:buNone/>
            </a:pPr>
            <a:r>
              <a:rPr lang="en-US"/>
              <a:t>Give a brief to the participants about Kanban Core practices – Limit work in progress.</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b="1"/>
              <a:t>Notes to the Participants:</a:t>
            </a:r>
            <a:endParaRPr b="1"/>
          </a:p>
          <a:p>
            <a:pPr marL="0" lvl="0" indent="0" algn="l" rtl="0">
              <a:lnSpc>
                <a:spcPct val="100000"/>
              </a:lnSpc>
              <a:spcBef>
                <a:spcPct val="0"/>
              </a:spcBef>
              <a:spcAft>
                <a:spcPct val="0"/>
              </a:spcAft>
              <a:buSzPts val="1100"/>
              <a:buNone/>
            </a:pP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Traditional production management teaches us that unfinished products are tied-up capital. This is why every production organization tries to keep the number of half-finished products as low as possible.</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 Again, we have the problem that the value of tangible products is easier to quantify than that initially resident in the minds of software developers. In any case, the following is true for both traditional assembly and knowledge work: the greater the number of active operations in the system, the higher the lead times. Let us demonstrate this using the example of allocation. </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All that has been assembled and is ready to be delivered can be invoiced, earning the organization money. From an economic perspective, it is thus cleverer to carry out one operation 100% of the way rather than 10% of each of 10 operations. Therefore, in order to reduce the lead times and establish a continuous workflow, it is sensible to limit the number of operations carried out simultaneously at any given stage. </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Hence, we talk about limiting the “WiP” or simply about “WiP limits.” The relationship between the number of simultaneous operations and the lead times becomes clear in the above slide.</a:t>
            </a:r>
            <a:endParaRPr/>
          </a:p>
        </p:txBody>
      </p:sp>
    </p:spTree>
    <p:extLst>
      <p:ext uri="{BB962C8B-B14F-4D97-AF65-F5344CB8AC3E}">
        <p14:creationId xmlns:p14="http://schemas.microsoft.com/office/powerpoint/2010/main" val="2310628302"/>
      </p:ext>
    </p:extLst>
  </p:cSld>
  <p:clrMapOvr>
    <a:masterClrMapping/>
  </p:clrMapOvr>
</p:notes>
</file>

<file path=ppt/notesSlides/notesSlide10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19"/>
        <p:cNvGrpSpPr/>
        <p:nvPr/>
      </p:nvGrpSpPr>
      <p:grpSpPr>
        <a:xfrm>
          <a:off x="0" y="0"/>
          <a:ext cx="0" cy="0"/>
        </a:xfrm>
      </p:grpSpPr>
      <p:sp>
        <p:nvSpPr>
          <p:cNvPr id="120" name="Google Shape;120;p13: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Facilitator:</a:t>
            </a:r>
            <a:endParaRPr>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Explain the participants about WIP limits in Kanban.</a:t>
            </a:r>
            <a:endParaRPr>
              <a:solidFill>
                <a:schemeClr val="dk1"/>
              </a:solidFill>
            </a:endParaRPr>
          </a:p>
          <a:p>
            <a:pPr marL="0" lvl="0" indent="0" algn="l" rtl="0">
              <a:spcBef>
                <a:spcPct val="0"/>
              </a:spcBef>
              <a:spcAft>
                <a:spcPct val="0"/>
              </a:spcAft>
              <a:buClr>
                <a:schemeClr val="dk1"/>
              </a:buClr>
              <a:buSzPts val="1100"/>
              <a:buFont typeface="Arial" pitchFamily="34" charset="0"/>
              <a:buNone/>
            </a:pPr>
            <a:endParaRPr>
              <a:solidFill>
                <a:schemeClr val="dk1"/>
              </a:solidFill>
            </a:endParaRPr>
          </a:p>
          <a:p>
            <a:pPr marL="0" lvl="0" indent="0" algn="l" rtl="0">
              <a:spcBef>
                <a:spcPct val="0"/>
              </a:spcBef>
              <a:spcAft>
                <a:spcPct val="0"/>
              </a:spcAft>
              <a:buSzPts val="1100"/>
              <a:buNone/>
            </a:pPr>
            <a:r>
              <a:rPr lang="en-US" b="1">
                <a:solidFill>
                  <a:schemeClr val="dk1"/>
                </a:solidFill>
              </a:rPr>
              <a:t>Notes to the Participant:</a:t>
            </a:r>
            <a:endParaRPr b="1">
              <a:solidFill>
                <a:schemeClr val="dk1"/>
              </a:solidFill>
            </a:endParaRPr>
          </a:p>
          <a:p>
            <a:pPr marL="0" lvl="0" indent="0" algn="l" rtl="0">
              <a:spcBef>
                <a:spcPct val="0"/>
              </a:spcBef>
              <a:spcAft>
                <a:spcPct val="0"/>
              </a:spcAft>
              <a:buClr>
                <a:schemeClr val="dk1"/>
              </a:buClr>
              <a:buSzPts val="1100"/>
              <a:buFont typeface="Arial" pitchFamily="34" charset="0"/>
              <a:buNone/>
            </a:pPr>
            <a:endParaRPr>
              <a:solidFill>
                <a:schemeClr val="dk1"/>
              </a:solidFill>
            </a:endParaRPr>
          </a:p>
          <a:p>
            <a:pPr marL="0" lvl="0" indent="0" algn="just" rtl="0">
              <a:spcBef>
                <a:spcPct val="0"/>
              </a:spcBef>
              <a:spcAft>
                <a:spcPct val="0"/>
              </a:spcAft>
              <a:buClr>
                <a:schemeClr val="dk1"/>
              </a:buClr>
              <a:buSzPts val="1100"/>
              <a:buFont typeface="Arial" pitchFamily="34" charset="0"/>
              <a:buNone/>
            </a:pPr>
            <a:r>
              <a:rPr lang="en-US">
                <a:solidFill>
                  <a:schemeClr val="dk1"/>
                </a:solidFill>
              </a:rPr>
              <a:t>The work-in-progress (WIP) limits Kanban imposes ensure that the core engineering team is working on a focused set of issues instead of continually working on issues randomly and never finishing. These restrict the number of work items in the Kanban system as a whole in order to avoid the overflow.</a:t>
            </a:r>
            <a:endParaRPr>
              <a:solidFill>
                <a:schemeClr val="dk1"/>
              </a:solidFill>
            </a:endParaRPr>
          </a:p>
          <a:p>
            <a:pPr marL="0" lvl="0" indent="0" algn="just" rtl="0">
              <a:lnSpc>
                <a:spcPct val="100000"/>
              </a:lnSpc>
              <a:spcBef>
                <a:spcPct val="0"/>
              </a:spcBef>
              <a:spcAft>
                <a:spcPct val="0"/>
              </a:spcAft>
              <a:buSzPts val="1100"/>
              <a:buNone/>
            </a:pPr>
            <a:endParaRPr>
              <a:solidFill>
                <a:schemeClr val="dk1"/>
              </a:solidFill>
            </a:endParaRPr>
          </a:p>
          <a:p>
            <a:pPr marL="0" lvl="0" indent="0" algn="just" rtl="0">
              <a:lnSpc>
                <a:spcPct val="100000"/>
              </a:lnSpc>
              <a:spcBef>
                <a:spcPct val="0"/>
              </a:spcBef>
              <a:spcAft>
                <a:spcPct val="0"/>
              </a:spcAft>
              <a:buSzPts val="1100"/>
              <a:buNone/>
            </a:pPr>
            <a:r>
              <a:rPr lang="en-US">
                <a:solidFill>
                  <a:schemeClr val="dk1"/>
                </a:solidFill>
              </a:rPr>
              <a:t>Let us look more closely at the situation in the above slide. The employee in Development has completed two work items and thus transfers them to the “Done” column. Work in Analysis has also been completed, but the developer is not allowed to collect it because he observes the WiP limit of two. The test turns out to be the bottleneck in this process because the Test employee is still working on his current work item, observing the WiP limit of one. Only when the tester has completed his work and gathered a new work item from Development can the developer begin with the next work item.</a:t>
            </a:r>
            <a:endParaRPr>
              <a:solidFill>
                <a:schemeClr val="dk1"/>
              </a:solidFill>
            </a:endParaRPr>
          </a:p>
          <a:p>
            <a:pPr marL="0" lvl="0" indent="0" algn="just" rtl="0">
              <a:lnSpc>
                <a:spcPct val="100000"/>
              </a:lnSpc>
              <a:spcBef>
                <a:spcPct val="0"/>
              </a:spcBef>
              <a:spcAft>
                <a:spcPct val="0"/>
              </a:spcAft>
              <a:buSzPts val="1100"/>
              <a:buNone/>
            </a:pPr>
            <a:endParaRPr>
              <a:solidFill>
                <a:schemeClr val="dk1"/>
              </a:solidFill>
            </a:endParaRPr>
          </a:p>
          <a:p>
            <a:pPr marL="0" lvl="0" indent="0" algn="l" rtl="0">
              <a:lnSpc>
                <a:spcPct val="100000"/>
              </a:lnSpc>
              <a:spcBef>
                <a:spcPct val="0"/>
              </a:spcBef>
              <a:spcAft>
                <a:spcPct val="0"/>
              </a:spcAft>
              <a:buSzPts val="1100"/>
              <a:buNone/>
            </a:pPr>
            <a:endParaRPr>
              <a:solidFill>
                <a:schemeClr val="dk1"/>
              </a:solidFill>
            </a:endParaRPr>
          </a:p>
          <a:p>
            <a:pPr marL="0" lvl="0" indent="0" algn="l" rtl="0">
              <a:lnSpc>
                <a:spcPct val="100000"/>
              </a:lnSpc>
              <a:spcBef>
                <a:spcPct val="0"/>
              </a:spcBef>
              <a:spcAft>
                <a:spcPct val="0"/>
              </a:spcAft>
              <a:buSzPts val="1100"/>
              <a:buNone/>
            </a:pPr>
            <a:endParaRPr>
              <a:solidFill>
                <a:schemeClr val="dk1"/>
              </a:solidFill>
            </a:endParaRPr>
          </a:p>
          <a:p>
            <a:pPr marL="0" lvl="0" indent="0" algn="l" rtl="0">
              <a:lnSpc>
                <a:spcPct val="100000"/>
              </a:lnSpc>
              <a:spcBef>
                <a:spcPct val="0"/>
              </a:spcBef>
              <a:spcAft>
                <a:spcPct val="0"/>
              </a:spcAft>
              <a:buSzPts val="1100"/>
              <a:buNone/>
            </a:pPr>
            <a:endParaRPr>
              <a:solidFill>
                <a:schemeClr val="dk1"/>
              </a:solidFill>
            </a:endParaRPr>
          </a:p>
          <a:p>
            <a:pPr marL="0" lvl="0" indent="0" algn="l" rtl="0">
              <a:lnSpc>
                <a:spcPct val="100000"/>
              </a:lnSpc>
              <a:spcBef>
                <a:spcPct val="0"/>
              </a:spcBef>
              <a:spcAft>
                <a:spcPct val="0"/>
              </a:spcAft>
              <a:buSzPts val="1100"/>
              <a:buNone/>
            </a:pPr>
            <a:endParaRPr>
              <a:solidFill>
                <a:schemeClr val="dk1"/>
              </a:solidFill>
            </a:endParaRPr>
          </a:p>
        </p:txBody>
      </p:sp>
    </p:spTree>
    <p:extLst>
      <p:ext uri="{BB962C8B-B14F-4D97-AF65-F5344CB8AC3E}">
        <p14:creationId xmlns:p14="http://schemas.microsoft.com/office/powerpoint/2010/main" val="4191349173"/>
      </p:ext>
    </p:extLst>
  </p:cSld>
  <p:clrMapOvr>
    <a:masterClrMapping/>
  </p:clrMapOvr>
</p:notes>
</file>

<file path=ppt/notesSlides/notesSlide10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26"/>
        <p:cNvGrpSpPr/>
        <p:nvPr/>
      </p:nvGrpSpPr>
      <p:grpSpPr>
        <a:xfrm>
          <a:off x="0" y="0"/>
          <a:ext cx="0" cy="0"/>
        </a:xfrm>
      </p:grpSpPr>
      <p:sp>
        <p:nvSpPr>
          <p:cNvPr id="127" name="Google Shape;127;p9: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endParaRPr b="1"/>
          </a:p>
          <a:p>
            <a:pPr marL="0" lvl="0" indent="0" algn="l" rtl="0">
              <a:lnSpc>
                <a:spcPct val="100000"/>
              </a:lnSpc>
              <a:spcBef>
                <a:spcPct val="0"/>
              </a:spcBef>
              <a:spcAft>
                <a:spcPct val="0"/>
              </a:spcAft>
              <a:buSzPts val="1100"/>
              <a:buNone/>
            </a:pPr>
            <a:r>
              <a:rPr lang="en-US"/>
              <a:t>Give a brief to the participants about Kanban Core practices – Manage flow.</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b="1"/>
              <a:t>Notes to the Participants:</a:t>
            </a:r>
            <a:endParaRPr b="1"/>
          </a:p>
          <a:p>
            <a:pPr marL="0" lvl="0" indent="0" algn="l" rtl="0">
              <a:lnSpc>
                <a:spcPct val="100000"/>
              </a:lnSpc>
              <a:spcBef>
                <a:spcPct val="0"/>
              </a:spcBef>
              <a:spcAft>
                <a:spcPct val="0"/>
              </a:spcAft>
              <a:buSzPts val="1100"/>
              <a:buNone/>
            </a:pP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The Kanban focus is on the workflow. This means that everything that hampers the flow of work, such as blockers and bottlenecks, receives particular attention. The motto is: work on your problems first before going on to new work. </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Furthermore, we want to be able to honor agreements we make with our partners enabling us to develop our mutual trust. In order to keep promises and honor agreements, we must know precisely what we’re capable of achieving. When we change something, we also want to be able to see whether the changes prove to be of value. </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We therefore must measure the extent of our approach to the stated goals. However, this doesn’t mean that we measure the performance of individual employees, but rather the performance of our Kanban system. </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We want to examine whether we have shaped and developed our capacities and processes in this segment of the value chain in such a way that they can deal with the required tasks. If they can’t deal with the tasks, we must change them again—this is the basis of a kaizen culture.</a:t>
            </a:r>
            <a:endParaRPr/>
          </a:p>
        </p:txBody>
      </p:sp>
    </p:spTree>
    <p:extLst>
      <p:ext uri="{BB962C8B-B14F-4D97-AF65-F5344CB8AC3E}">
        <p14:creationId xmlns:p14="http://schemas.microsoft.com/office/powerpoint/2010/main" val="2945569674"/>
      </p:ext>
    </p:extLst>
  </p:cSld>
  <p:clrMapOvr>
    <a:masterClrMapping/>
  </p:clrMapOvr>
</p:notes>
</file>

<file path=ppt/notesSlides/notesSlide10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32"/>
        <p:cNvGrpSpPr/>
        <p:nvPr/>
      </p:nvGrpSpPr>
      <p:grpSpPr>
        <a:xfrm>
          <a:off x="0" y="0"/>
          <a:ext cx="0" cy="0"/>
        </a:xfrm>
      </p:grpSpPr>
      <p:sp>
        <p:nvSpPr>
          <p:cNvPr id="133" name="Google Shape;133;p1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endParaRPr b="1"/>
          </a:p>
          <a:p>
            <a:pPr marL="0" lvl="0" indent="0" algn="l" rtl="0">
              <a:lnSpc>
                <a:spcPct val="100000"/>
              </a:lnSpc>
              <a:spcBef>
                <a:spcPct val="0"/>
              </a:spcBef>
              <a:spcAft>
                <a:spcPct val="0"/>
              </a:spcAft>
              <a:buSzPts val="1100"/>
              <a:buNone/>
            </a:pPr>
            <a:r>
              <a:rPr lang="en-US"/>
              <a:t>Give a brief to the participants about Kanban Core practices – Make progress policies explicit.</a:t>
            </a:r>
            <a:endParaRPr/>
          </a:p>
          <a:p>
            <a:pPr marL="0" lvl="0" indent="0" algn="l" rtl="0">
              <a:lnSpc>
                <a:spcPct val="100000"/>
              </a:lnSpc>
              <a:spcBef>
                <a:spcPct val="0"/>
              </a:spcBef>
              <a:spcAft>
                <a:spcPct val="0"/>
              </a:spcAft>
              <a:buSzPts val="1100"/>
              <a:buNone/>
            </a:pPr>
            <a:endParaRPr lang="en-US" b="1"/>
          </a:p>
          <a:p>
            <a:pPr marL="0" lvl="0" indent="0" algn="l" rtl="0">
              <a:lnSpc>
                <a:spcPct val="100000"/>
              </a:lnSpc>
              <a:spcBef>
                <a:spcPct val="0"/>
              </a:spcBef>
              <a:spcAft>
                <a:spcPct val="0"/>
              </a:spcAft>
              <a:buSzPts val="1100"/>
              <a:buNone/>
            </a:pPr>
            <a:r>
              <a:rPr lang="en-US" b="1"/>
              <a:t>Notes to the Participants:</a:t>
            </a:r>
            <a:endParaRPr b="1"/>
          </a:p>
          <a:p>
            <a:pPr marL="0" lvl="0" indent="0" algn="l" rtl="0">
              <a:lnSpc>
                <a:spcPct val="100000"/>
              </a:lnSpc>
              <a:spcBef>
                <a:spcPct val="0"/>
              </a:spcBef>
              <a:spcAft>
                <a:spcPct val="0"/>
              </a:spcAft>
              <a:buSzPts val="1100"/>
              <a:buNone/>
            </a:pPr>
            <a:endParaRPr sz="1100" b="1" i="0" u="none" strike="noStrike" cap="none">
              <a:solidFill>
                <a:srgbClr val="000000"/>
              </a:solidFill>
              <a:latin typeface="Arial" pitchFamily="34" charset="0"/>
              <a:ea typeface="Arial" pitchFamily="34" charset="0"/>
              <a:cs typeface="Arial" pitchFamily="34" charset="0"/>
              <a:sym typeface="Arial" pitchFamily="34" charset="0"/>
            </a:endParaRPr>
          </a:p>
          <a:p>
            <a:pPr marL="0" lvl="0" indent="0" algn="just" rtl="0">
              <a:lnSpc>
                <a:spcPct val="100000"/>
              </a:lnSpc>
              <a:spcBef>
                <a:spcPct val="0"/>
              </a:spcBef>
              <a:spcAft>
                <a:spcPct val="0"/>
              </a:spcAft>
              <a:buSzPts val="1100"/>
              <a:buNone/>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The work style of a Kanban team can be seen as a collection of policies that the group imposes upon itself. These policies are to be transparent to all participants and must be adhered to and have two effects:</a:t>
            </a:r>
            <a:endParaRPr/>
          </a:p>
          <a:p>
            <a:pPr marL="457200" lvl="0" indent="-228600" algn="just" rtl="0">
              <a:lnSpc>
                <a:spcPct val="100000"/>
              </a:lnSpc>
              <a:spcBef>
                <a:spcPct val="0"/>
              </a:spcBef>
              <a:spcAft>
                <a:spcPct val="0"/>
              </a:spcAft>
              <a:buSzPts val="1100"/>
              <a:buNone/>
            </a:pPr>
            <a:endParaRPr sz="11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Errors and aspects of a policy that sometimes need to be changed can only be identified when both the team and the stakeholders adhere to the policies. The training course we relocated to the neighboring café is an excellent example. The baristas immediately realized that the policy “everyone must stand in a single line, regardless of the particular type of order they would like to make,” was no longer feasible when 25 rather than five customers suddenly congregated at the counter. One of the first policies states that a problem should be solved as soon as it appears. The policies themselves are no exception to this: if a policy is no longer effective, it should be changed. The moment we stop changing our policies and standards, we halt the process of improvement.</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Policies remove a large portion of emotion from the discussions. One moves from subjective accusations of guilt to significantly more objective discussions about policies, making consensus on subjects in dispute more likely. This effect is not always immediately apparent. Initially, due to established habits, a guilty party is often sought when a policy isn’t adhered to. At the very least, someone should assume the responsibility of raising conversations to the pertinent level, where the policies themselves and not the individual people are the subject of the discussions.</a:t>
            </a:r>
            <a:endParaRPr/>
          </a:p>
        </p:txBody>
      </p:sp>
    </p:spTree>
    <p:extLst>
      <p:ext uri="{BB962C8B-B14F-4D97-AF65-F5344CB8AC3E}">
        <p14:creationId xmlns:p14="http://schemas.microsoft.com/office/powerpoint/2010/main" val="3046805362"/>
      </p:ext>
    </p:extLst>
  </p:cSld>
  <p:clrMapOvr>
    <a:masterClrMapping/>
  </p:clrMapOvr>
</p:notes>
</file>

<file path=ppt/notesSlides/notesSlide10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38"/>
        <p:cNvGrpSpPr/>
        <p:nvPr/>
      </p:nvGrpSpPr>
      <p:grpSpPr>
        <a:xfrm>
          <a:off x="0" y="0"/>
          <a:ext cx="0" cy="0"/>
        </a:xfrm>
      </p:grpSpPr>
      <p:sp>
        <p:nvSpPr>
          <p:cNvPr id="139" name="Google Shape;139;p11: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endParaRPr b="1"/>
          </a:p>
          <a:p>
            <a:pPr marL="0" lvl="0" indent="0" algn="l" rtl="0">
              <a:lnSpc>
                <a:spcPct val="100000"/>
              </a:lnSpc>
              <a:spcBef>
                <a:spcPct val="0"/>
              </a:spcBef>
              <a:spcAft>
                <a:spcPct val="0"/>
              </a:spcAft>
              <a:buSzPts val="1100"/>
              <a:buNone/>
            </a:pPr>
            <a:r>
              <a:rPr lang="en-US"/>
              <a:t>Give a brief to the participants about Kanban Core practices – Implement feedback mechanisms.</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b="1"/>
              <a:t>Notes to the Participants:</a:t>
            </a:r>
            <a:endParaRPr b="1"/>
          </a:p>
          <a:p>
            <a:pPr marL="0" lvl="0" indent="0" algn="l" rtl="0">
              <a:lnSpc>
                <a:spcPct val="100000"/>
              </a:lnSpc>
              <a:spcBef>
                <a:spcPct val="0"/>
              </a:spcBef>
              <a:spcAft>
                <a:spcPct val="0"/>
              </a:spcAft>
              <a:buSzPts val="1100"/>
              <a:buNone/>
            </a:pP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With Kanban, everything is focused on achieving continuous improvement. Learning plays a decisive role. In order for us to be able to learn something, we need feedback to identify what we can do better. For example, many organizations opt for daily stand-up meetings where feedback about the current work situation is exchanged. We recommend that these meetings take place not only at the team level, but also on a larger scale, encompassing the entire value chain. </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The number of participants can be restricted by using delegates of individual teams to coordinate those of other teams in front of the board. Retrospectives, targeted improvement meetings, are also an important feedback mechanism. </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The following maxim applies: the broader the spectrum of participants, the better the feedback. Operational reviews are often used for organization-wide learning about metrics. Whatever helps establish high-quality feedback about the actual process should be integrated into the everyday working practice in order to learn and improve.</a:t>
            </a:r>
            <a:endParaRPr/>
          </a:p>
        </p:txBody>
      </p:sp>
    </p:spTree>
    <p:extLst>
      <p:ext uri="{BB962C8B-B14F-4D97-AF65-F5344CB8AC3E}">
        <p14:creationId xmlns:p14="http://schemas.microsoft.com/office/powerpoint/2010/main" val="2948122276"/>
      </p:ext>
    </p:extLst>
  </p:cSld>
  <p:clrMapOvr>
    <a:masterClrMapping/>
  </p:clrMapOvr>
</p:notes>
</file>

<file path=ppt/notesSlides/notesSlide10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44"/>
        <p:cNvGrpSpPr/>
        <p:nvPr/>
      </p:nvGrpSpPr>
      <p:grpSpPr>
        <a:xfrm>
          <a:off x="0" y="0"/>
          <a:ext cx="0" cy="0"/>
        </a:xfrm>
      </p:grpSpPr>
      <p:sp>
        <p:nvSpPr>
          <p:cNvPr id="145" name="Google Shape;145;p12: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endParaRPr b="1"/>
          </a:p>
          <a:p>
            <a:pPr marL="0" lvl="0" indent="0" algn="l" rtl="0">
              <a:lnSpc>
                <a:spcPct val="100000"/>
              </a:lnSpc>
              <a:spcBef>
                <a:spcPct val="0"/>
              </a:spcBef>
              <a:spcAft>
                <a:spcPct val="0"/>
              </a:spcAft>
              <a:buSzPts val="1100"/>
              <a:buNone/>
            </a:pPr>
            <a:r>
              <a:rPr lang="en-US"/>
              <a:t>Give a brief to the participants about Kanban Core practices – Improve collaboratively. </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b="1"/>
              <a:t>Notes to the Participants:</a:t>
            </a:r>
            <a:endParaRPr b="1"/>
          </a:p>
          <a:p>
            <a:pPr marL="0" lvl="0" indent="0" algn="l" rtl="0">
              <a:lnSpc>
                <a:spcPct val="100000"/>
              </a:lnSpc>
              <a:spcBef>
                <a:spcPct val="0"/>
              </a:spcBef>
              <a:spcAft>
                <a:spcPct val="0"/>
              </a:spcAft>
              <a:buSzPts val="1100"/>
              <a:buNone/>
            </a:pP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Improvement doesn’t mean that we constantly have to reinvent the wheel. In the case of multiple problems, we can fall back on approaches and models that illuminate the sets of problems that constantly reappear in all systems and have hence already proved their value in practice. Kanban is thus itself an adaptation of available practices and ideals—for example, from the automobile industry—for the purposes of software development in particular and knowledge work in general. David J. Anderson found several fitting and well-proven theories for the basic principles of Kanban such as Eliyahu M. Goldratt’s aforementioned theory of constraints; economic understandings of waste in the form of transaction and coordination costs, for example; or the influences of variability on a given system.</a:t>
            </a:r>
            <a:endParaRPr/>
          </a:p>
          <a:p>
            <a:pPr marL="457200" lvl="0" indent="-228600" algn="just" rtl="0">
              <a:lnSpc>
                <a:spcPct val="100000"/>
              </a:lnSpc>
              <a:spcBef>
                <a:spcPct val="0"/>
              </a:spcBef>
              <a:spcAft>
                <a:spcPct val="0"/>
              </a:spcAft>
              <a:buSzPts val="1100"/>
              <a:buNone/>
            </a:pPr>
            <a:endParaRPr sz="11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Nevertheless, Kanban doesn’t prescribe which models and methods must be applied. This is because the demands and situations are different in every organization. Neither does Kanban prescribe how models and methods should be applied. No assertions are made as to what is right and what is wrong. Just for the various types of visualization, there are already as many possibilities as there are organizations in the world that apply Kanban.</a:t>
            </a:r>
            <a:endParaRPr/>
          </a:p>
        </p:txBody>
      </p:sp>
    </p:spTree>
    <p:extLst>
      <p:ext uri="{BB962C8B-B14F-4D97-AF65-F5344CB8AC3E}">
        <p14:creationId xmlns:p14="http://schemas.microsoft.com/office/powerpoint/2010/main" val="2613528979"/>
      </p:ext>
    </p:extLst>
  </p:cSld>
  <p:clrMapOvr>
    <a:masterClrMapping/>
  </p:clrMapOvr>
</p:notes>
</file>

<file path=ppt/notesSlides/notesSlide10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50"/>
        <p:cNvGrpSpPr/>
        <p:nvPr/>
      </p:nvGrpSpPr>
      <p:grpSpPr>
        <a:xfrm>
          <a:off x="0" y="0"/>
          <a:ext cx="0" cy="0"/>
        </a:xfrm>
      </p:grpSpPr>
      <p:sp>
        <p:nvSpPr>
          <p:cNvPr id="151" name="Google Shape;151;g5ccc8a2929_3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5ccc8a2929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endParaRPr b="1"/>
          </a:p>
          <a:p>
            <a:pPr marL="0" lvl="0" indent="0" algn="l" rtl="0">
              <a:lnSpc>
                <a:spcPct val="100000"/>
              </a:lnSpc>
              <a:spcBef>
                <a:spcPct val="0"/>
              </a:spcBef>
              <a:spcAft>
                <a:spcPct val="0"/>
              </a:spcAft>
              <a:buSzPts val="1100"/>
              <a:buNone/>
            </a:pPr>
            <a:r>
              <a:rPr lang="en-US"/>
              <a:t>Give a brief to the participants about Value of the system.</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b="1"/>
              <a:t>Notes to the Participants:</a:t>
            </a:r>
            <a:endParaRPr b="1"/>
          </a:p>
          <a:p>
            <a:pPr marL="457200" lvl="0" indent="-298450" algn="just" rtl="0">
              <a:lnSpc>
                <a:spcPct val="100000"/>
              </a:lnSpc>
              <a:spcBef>
                <a:spcPct val="0"/>
              </a:spcBef>
              <a:spcAft>
                <a:spcPct val="0"/>
              </a:spcAft>
              <a:buSzPts val="1100"/>
              <a:buChar char="●"/>
            </a:pPr>
            <a:r>
              <a:rPr lang="en-US"/>
              <a:t>Your system is all and everyone engaged in your customer satisfaction process.</a:t>
            </a:r>
            <a:endParaRPr/>
          </a:p>
          <a:p>
            <a:pPr marL="457200" lvl="0" indent="-298450" algn="just" rtl="0">
              <a:lnSpc>
                <a:spcPct val="100000"/>
              </a:lnSpc>
              <a:spcBef>
                <a:spcPct val="0"/>
              </a:spcBef>
              <a:spcAft>
                <a:spcPct val="0"/>
              </a:spcAft>
              <a:buSzPts val="1100"/>
              <a:buChar char="●"/>
            </a:pPr>
            <a:r>
              <a:rPr lang="en-US"/>
              <a:t> It's your workers, associates, support systems, organisation, and routines. The concept behind "system-thinking" is that the outcome depends on how it all works together.</a:t>
            </a:r>
            <a:endParaRPr/>
          </a:p>
          <a:p>
            <a:pPr marL="457200" lvl="0" indent="-298450" algn="just" rtl="0">
              <a:lnSpc>
                <a:spcPct val="100000"/>
              </a:lnSpc>
              <a:spcBef>
                <a:spcPct val="0"/>
              </a:spcBef>
              <a:spcAft>
                <a:spcPct val="0"/>
              </a:spcAft>
              <a:buSzPts val="1100"/>
              <a:buChar char="●"/>
            </a:pPr>
            <a:r>
              <a:rPr lang="en-US"/>
              <a:t>If something goes wrong, the usual reason is not a human error, but something in the scheme is broken; we need to discover the fault or flaw and solve it to get better. </a:t>
            </a:r>
            <a:endParaRPr/>
          </a:p>
          <a:p>
            <a:pPr marL="457200" lvl="0" indent="-298450" algn="just" rtl="0">
              <a:lnSpc>
                <a:spcPct val="100000"/>
              </a:lnSpc>
              <a:spcBef>
                <a:spcPct val="0"/>
              </a:spcBef>
              <a:spcAft>
                <a:spcPct val="0"/>
              </a:spcAft>
              <a:buSzPts val="1100"/>
              <a:buChar char="●"/>
            </a:pPr>
            <a:r>
              <a:rPr lang="en-US"/>
              <a:t>The better our system becomes, the better we meet the expectations of our clients.</a:t>
            </a:r>
            <a:endParaRPr/>
          </a:p>
          <a:p>
            <a:pPr marL="457200" lvl="0" indent="-298450" algn="just" rtl="0">
              <a:lnSpc>
                <a:spcPct val="100000"/>
              </a:lnSpc>
              <a:spcBef>
                <a:spcPct val="0"/>
              </a:spcBef>
              <a:spcAft>
                <a:spcPct val="0"/>
              </a:spcAft>
              <a:buSzPts val="1100"/>
              <a:buChar char="●"/>
            </a:pPr>
            <a:r>
              <a:rPr lang="en-US"/>
              <a:t>If we understand where our demands come from, we need to find out what's going on before we take care of the request and our clients are pleased. You can use a value stream mapping tool to do this.</a:t>
            </a:r>
            <a:endParaRPr/>
          </a:p>
          <a:p>
            <a:pPr marL="457200" lvl="0" indent="0" algn="l" rtl="0">
              <a:lnSpc>
                <a:spcPct val="100000"/>
              </a:lnSpc>
              <a:spcBef>
                <a:spcPct val="0"/>
              </a:spcBef>
              <a:spcAft>
                <a:spcPct val="0"/>
              </a:spcAft>
              <a:buNone/>
            </a:pPr>
            <a:endParaRPr/>
          </a:p>
        </p:txBody>
      </p:sp>
    </p:spTree>
    <p:extLst>
      <p:ext uri="{BB962C8B-B14F-4D97-AF65-F5344CB8AC3E}">
        <p14:creationId xmlns:p14="http://schemas.microsoft.com/office/powerpoint/2010/main" val="2416819749"/>
      </p:ext>
    </p:extLst>
  </p:cSld>
  <p:clrMapOvr>
    <a:masterClrMapping/>
  </p:clrMapOvr>
</p:notes>
</file>

<file path=ppt/notesSlides/notesSlide10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58"/>
        <p:cNvGrpSpPr/>
        <p:nvPr/>
      </p:nvGrpSpPr>
      <p:grpSpPr>
        <a:xfrm>
          <a:off x="0" y="0"/>
          <a:ext cx="0" cy="0"/>
        </a:xfrm>
      </p:grpSpPr>
      <p:sp>
        <p:nvSpPr>
          <p:cNvPr id="159" name="Google Shape;159;g5ccc8a2929_3_9: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5ccc8a2929_3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endParaRPr b="1"/>
          </a:p>
          <a:p>
            <a:pPr marL="0" lvl="0" indent="0" algn="l" rtl="0">
              <a:lnSpc>
                <a:spcPct val="100000"/>
              </a:lnSpc>
              <a:spcBef>
                <a:spcPct val="0"/>
              </a:spcBef>
              <a:spcAft>
                <a:spcPct val="0"/>
              </a:spcAft>
              <a:buSzPts val="1100"/>
              <a:buNone/>
            </a:pPr>
            <a:r>
              <a:rPr lang="en-US"/>
              <a:t>Give a brief to the participants about Value of the system - Mapping the process.</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b="1"/>
              <a:t>Notes to the Participants:</a:t>
            </a:r>
            <a:endParaRPr b="1"/>
          </a:p>
          <a:p>
            <a:pPr marL="0" lvl="0" indent="0" algn="l" rtl="0">
              <a:lnSpc>
                <a:spcPct val="100000"/>
              </a:lnSpc>
              <a:spcBef>
                <a:spcPct val="0"/>
              </a:spcBef>
              <a:spcAft>
                <a:spcPct val="0"/>
              </a:spcAft>
              <a:buClr>
                <a:schemeClr val="dk1"/>
              </a:buClr>
              <a:buSzPts val="1100"/>
              <a:buFont typeface="Arial" pitchFamily="34" charset="0"/>
              <a:buNone/>
            </a:pPr>
            <a:r>
              <a:rPr lang="en-US"/>
              <a:t>Step I – Draw the process steps</a:t>
            </a:r>
            <a:endParaRPr/>
          </a:p>
          <a:p>
            <a:pPr marL="0" lvl="0" indent="0" algn="l" rtl="0">
              <a:lnSpc>
                <a:spcPct val="100000"/>
              </a:lnSpc>
              <a:spcBef>
                <a:spcPct val="0"/>
              </a:spcBef>
              <a:spcAft>
                <a:spcPct val="0"/>
              </a:spcAft>
              <a:buSzPts val="1100"/>
              <a:buNone/>
            </a:pPr>
            <a:r>
              <a:rPr lang="en-US"/>
              <a:t>Decide on a typical situation, function, or problem that you want to create a value stream map for from the "normal" service class. </a:t>
            </a:r>
            <a:endParaRPr/>
          </a:p>
          <a:p>
            <a:pPr marL="0" lvl="0" indent="0" algn="l" rtl="0">
              <a:lnSpc>
                <a:spcPct val="100000"/>
              </a:lnSpc>
              <a:spcBef>
                <a:spcPct val="0"/>
              </a:spcBef>
              <a:spcAft>
                <a:spcPct val="0"/>
              </a:spcAft>
              <a:buSzPts val="1100"/>
              <a:buNone/>
            </a:pPr>
            <a:r>
              <a:rPr lang="en-US"/>
              <a:t>To begin with, set the coordinates that will unfold the whole process, that is, the start and the end. </a:t>
            </a:r>
            <a:endParaRPr/>
          </a:p>
          <a:p>
            <a:pPr marL="0" lvl="0" indent="0" algn="l" rtl="0">
              <a:lnSpc>
                <a:spcPct val="100000"/>
              </a:lnSpc>
              <a:spcBef>
                <a:spcPct val="0"/>
              </a:spcBef>
              <a:spcAft>
                <a:spcPct val="0"/>
              </a:spcAft>
              <a:buSzPts val="1100"/>
              <a:buNone/>
            </a:pPr>
            <a:endParaRPr lang="en-US"/>
          </a:p>
          <a:p>
            <a:pPr marL="0" lvl="0" indent="0" algn="l" rtl="0">
              <a:lnSpc>
                <a:spcPct val="100000"/>
              </a:lnSpc>
              <a:spcBef>
                <a:spcPct val="0"/>
              </a:spcBef>
              <a:spcAft>
                <a:spcPct val="0"/>
              </a:spcAft>
              <a:buSzPts val="1100"/>
              <a:buNone/>
            </a:pPr>
            <a:r>
              <a:rPr lang="en-US"/>
              <a:t>You've got a client at the start with a need to show this with a sad face on your' map' so you're evident where you're going from. </a:t>
            </a:r>
            <a:endParaRPr/>
          </a:p>
          <a:p>
            <a:pPr marL="0" lvl="0" indent="0" algn="l" rtl="0">
              <a:lnSpc>
                <a:spcPct val="100000"/>
              </a:lnSpc>
              <a:spcBef>
                <a:spcPct val="0"/>
              </a:spcBef>
              <a:spcAft>
                <a:spcPct val="0"/>
              </a:spcAft>
              <a:buClr>
                <a:schemeClr val="dk1"/>
              </a:buClr>
              <a:buSzPts val="1100"/>
              <a:buFont typeface="Arial" pitchFamily="34" charset="0"/>
              <a:buNone/>
            </a:pPr>
            <a:r>
              <a:rPr lang="en-US" sz="1200">
                <a:solidFill>
                  <a:schemeClr val="dk1"/>
                </a:solidFill>
                <a:highlight>
                  <a:srgbClr val="FFFFFF"/>
                </a:highlight>
              </a:rPr>
              <a:t>You should have a happy client at the end of the process – specify this with a happy face so that you know exactly where you're going.</a:t>
            </a:r>
            <a:endParaRPr/>
          </a:p>
          <a:p>
            <a:pPr marL="0" lvl="0" indent="0" algn="l" rtl="0">
              <a:lnSpc>
                <a:spcPct val="100000"/>
              </a:lnSpc>
              <a:spcBef>
                <a:spcPct val="0"/>
              </a:spcBef>
              <a:spcAft>
                <a:spcPct val="0"/>
              </a:spcAft>
              <a:buClr>
                <a:schemeClr val="dk1"/>
              </a:buClr>
              <a:buSzPts val="1100"/>
              <a:buFont typeface="Arial" pitchFamily="34" charset="0"/>
              <a:buNone/>
            </a:pPr>
            <a:endParaRPr/>
          </a:p>
          <a:p>
            <a:pPr marL="0" lvl="0" indent="0" algn="l" rtl="0">
              <a:lnSpc>
                <a:spcPct val="100000"/>
              </a:lnSpc>
              <a:spcBef>
                <a:spcPct val="0"/>
              </a:spcBef>
              <a:spcAft>
                <a:spcPct val="0"/>
              </a:spcAft>
              <a:buClr>
                <a:schemeClr val="dk1"/>
              </a:buClr>
              <a:buSzPts val="1100"/>
              <a:buFont typeface="Arial" pitchFamily="34" charset="0"/>
              <a:buNone/>
            </a:pPr>
            <a:r>
              <a:rPr lang="en-US"/>
              <a:t>Step II – Find the time spent on each process step</a:t>
            </a:r>
            <a:endParaRPr/>
          </a:p>
          <a:p>
            <a:pPr marL="0" lvl="0" indent="0" algn="l" rtl="0">
              <a:lnSpc>
                <a:spcPct val="100000"/>
              </a:lnSpc>
              <a:spcBef>
                <a:spcPct val="0"/>
              </a:spcBef>
              <a:spcAft>
                <a:spcPct val="0"/>
              </a:spcAft>
              <a:buClr>
                <a:schemeClr val="dk1"/>
              </a:buClr>
              <a:buSzPts val="1100"/>
              <a:buFont typeface="Arial" pitchFamily="34" charset="0"/>
              <a:buNone/>
            </a:pPr>
            <a:endParaRPr/>
          </a:p>
          <a:p>
            <a:pPr marL="0" lvl="0" indent="0" algn="l" rtl="0">
              <a:lnSpc>
                <a:spcPct val="100000"/>
              </a:lnSpc>
              <a:spcBef>
                <a:spcPct val="0"/>
              </a:spcBef>
              <a:spcAft>
                <a:spcPct val="0"/>
              </a:spcAft>
              <a:buClr>
                <a:schemeClr val="dk1"/>
              </a:buClr>
              <a:buSzPts val="1100"/>
              <a:buFont typeface="Arial" pitchFamily="34" charset="0"/>
              <a:buNone/>
            </a:pPr>
            <a:r>
              <a:rPr lang="en-US"/>
              <a:t>1. Draw triangles, symbolizing queues between each step: Sometimes the queue between two steps is empty (meaning the movement between the two steps is practically instantaneous and takes no time to pass).</a:t>
            </a:r>
            <a:endParaRPr/>
          </a:p>
          <a:p>
            <a:pPr marL="0" lvl="0" indent="0" algn="l" rtl="0">
              <a:lnSpc>
                <a:spcPct val="100000"/>
              </a:lnSpc>
              <a:spcBef>
                <a:spcPct val="0"/>
              </a:spcBef>
              <a:spcAft>
                <a:spcPct val="0"/>
              </a:spcAft>
              <a:buClr>
                <a:schemeClr val="dk1"/>
              </a:buClr>
              <a:buSzPts val="1100"/>
              <a:buFont typeface="Arial" pitchFamily="34" charset="0"/>
              <a:buNone/>
            </a:pPr>
            <a:r>
              <a:rPr lang="en-US"/>
              <a:t>2. Find elapsed time: For each queue, decide for how long the request on average will be waiting in the queue. </a:t>
            </a:r>
            <a:endParaRPr/>
          </a:p>
          <a:p>
            <a:pPr marL="0" lvl="0" indent="0" algn="l" rtl="0">
              <a:lnSpc>
                <a:spcPct val="100000"/>
              </a:lnSpc>
              <a:spcBef>
                <a:spcPct val="0"/>
              </a:spcBef>
              <a:spcAft>
                <a:spcPct val="0"/>
              </a:spcAft>
              <a:buClr>
                <a:schemeClr val="dk1"/>
              </a:buClr>
              <a:buSzPts val="1100"/>
              <a:buFont typeface="Arial" pitchFamily="34" charset="0"/>
              <a:buNone/>
            </a:pPr>
            <a:r>
              <a:rPr lang="en-US"/>
              <a:t>Write those under the queue-triangle. An example of how waiting time is calculated for some different scenarios: If someone checks a mailbox once a week, the average waiting time will be half a week.</a:t>
            </a:r>
            <a:endParaRPr/>
          </a:p>
          <a:p>
            <a:pPr marL="0" lvl="0" indent="0" algn="l" rtl="0">
              <a:lnSpc>
                <a:spcPct val="100000"/>
              </a:lnSpc>
              <a:spcBef>
                <a:spcPct val="0"/>
              </a:spcBef>
              <a:spcAft>
                <a:spcPct val="0"/>
              </a:spcAft>
              <a:buClr>
                <a:schemeClr val="dk1"/>
              </a:buClr>
              <a:buSzPts val="1100"/>
              <a:buFont typeface="Arial" pitchFamily="34" charset="0"/>
              <a:buNone/>
            </a:pPr>
            <a:r>
              <a:rPr lang="en-US"/>
              <a:t>3. Look at every step: How long does it take for an average request to pass the step? Write those figures in the square under the step.</a:t>
            </a:r>
            <a:endParaRPr/>
          </a:p>
          <a:p>
            <a:pPr marL="0" lvl="0" indent="0" algn="l" rtl="0">
              <a:lnSpc>
                <a:spcPct val="100000"/>
              </a:lnSpc>
              <a:spcBef>
                <a:spcPct val="0"/>
              </a:spcBef>
              <a:spcAft>
                <a:spcPct val="0"/>
              </a:spcAft>
              <a:buClr>
                <a:schemeClr val="dk1"/>
              </a:buClr>
              <a:buSzPts val="1100"/>
              <a:buFont typeface="Arial" pitchFamily="34" charset="0"/>
              <a:buNone/>
            </a:pPr>
            <a:r>
              <a:rPr lang="en-US"/>
              <a:t>4. Find value adding time: Again, look at each step. If this request were the only thing handled at this step and you could work with it without interruptions, how long would it take then? Write this figure above the step. </a:t>
            </a:r>
            <a:endParaRPr/>
          </a:p>
          <a:p>
            <a:pPr marL="0" lvl="0" indent="0" algn="l" rtl="0">
              <a:lnSpc>
                <a:spcPct val="100000"/>
              </a:lnSpc>
              <a:spcBef>
                <a:spcPct val="0"/>
              </a:spcBef>
              <a:spcAft>
                <a:spcPct val="0"/>
              </a:spcAft>
              <a:buClr>
                <a:schemeClr val="dk1"/>
              </a:buClr>
              <a:buSzPts val="1100"/>
              <a:buFont typeface="Arial" pitchFamily="34" charset="0"/>
              <a:buNone/>
            </a:pPr>
            <a:endParaRPr lang="en-US"/>
          </a:p>
          <a:p>
            <a:pPr marL="0" lvl="0" indent="0" algn="l" rtl="0">
              <a:lnSpc>
                <a:spcPct val="100000"/>
              </a:lnSpc>
              <a:spcBef>
                <a:spcPct val="0"/>
              </a:spcBef>
              <a:spcAft>
                <a:spcPct val="0"/>
              </a:spcAft>
              <a:buClr>
                <a:schemeClr val="dk1"/>
              </a:buClr>
              <a:buSzPts val="1100"/>
              <a:buFont typeface="Arial" pitchFamily="34" charset="0"/>
              <a:buNone/>
            </a:pPr>
            <a:r>
              <a:rPr lang="en-US"/>
              <a:t>This might be the same figure as we wrote under the step. </a:t>
            </a:r>
            <a:endParaRPr/>
          </a:p>
          <a:p>
            <a:pPr marL="0" lvl="0" indent="0" algn="l" rtl="0">
              <a:lnSpc>
                <a:spcPct val="100000"/>
              </a:lnSpc>
              <a:spcBef>
                <a:spcPct val="0"/>
              </a:spcBef>
              <a:spcAft>
                <a:spcPct val="0"/>
              </a:spcAft>
              <a:buClr>
                <a:schemeClr val="dk1"/>
              </a:buClr>
              <a:buSzPts val="1100"/>
              <a:buFont typeface="Arial" pitchFamily="34" charset="0"/>
              <a:buNone/>
            </a:pPr>
            <a:endParaRPr lang="en-US"/>
          </a:p>
          <a:p>
            <a:pPr marL="0" lvl="0" indent="0" algn="l" rtl="0">
              <a:lnSpc>
                <a:spcPct val="100000"/>
              </a:lnSpc>
              <a:spcBef>
                <a:spcPct val="0"/>
              </a:spcBef>
              <a:spcAft>
                <a:spcPct val="0"/>
              </a:spcAft>
              <a:buClr>
                <a:schemeClr val="dk1"/>
              </a:buClr>
              <a:buSzPts val="1100"/>
              <a:buFont typeface="Arial" pitchFamily="34" charset="0"/>
              <a:buNone/>
            </a:pPr>
            <a:r>
              <a:rPr lang="en-US"/>
              <a:t>If they work with many things in parallel, have dependencies to other teams, or need to look for answers outside the team, this figure will be lower.</a:t>
            </a:r>
            <a:endParaRPr/>
          </a:p>
          <a:p>
            <a:pPr marL="0" lvl="0" indent="0" algn="l" rtl="0">
              <a:lnSpc>
                <a:spcPct val="100000"/>
              </a:lnSpc>
              <a:spcBef>
                <a:spcPct val="0"/>
              </a:spcBef>
              <a:spcAft>
                <a:spcPct val="0"/>
              </a:spcAft>
              <a:buClr>
                <a:schemeClr val="dk1"/>
              </a:buClr>
              <a:buSzPts val="1100"/>
              <a:buFont typeface="Arial" pitchFamily="34" charset="0"/>
              <a:buNone/>
            </a:pPr>
            <a:endParaRPr b="1"/>
          </a:p>
          <a:p>
            <a:pPr marL="0" lvl="0" indent="0" algn="l" rtl="0">
              <a:lnSpc>
                <a:spcPct val="100000"/>
              </a:lnSpc>
              <a:spcBef>
                <a:spcPct val="0"/>
              </a:spcBef>
              <a:spcAft>
                <a:spcPct val="0"/>
              </a:spcAft>
              <a:buSzPts val="1100"/>
              <a:buNone/>
            </a:pPr>
            <a:endParaRPr b="1"/>
          </a:p>
        </p:txBody>
      </p:sp>
    </p:spTree>
    <p:extLst>
      <p:ext uri="{BB962C8B-B14F-4D97-AF65-F5344CB8AC3E}">
        <p14:creationId xmlns:p14="http://schemas.microsoft.com/office/powerpoint/2010/main" val="3897309343"/>
      </p:ext>
    </p:extLst>
  </p:cSld>
  <p:clrMapOvr>
    <a:masterClrMapping/>
  </p:clrMapOvr>
</p:notes>
</file>

<file path=ppt/notesSlides/notesSlide10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66"/>
        <p:cNvGrpSpPr/>
        <p:nvPr/>
      </p:nvGrpSpPr>
      <p:grpSpPr>
        <a:xfrm>
          <a:off x="0" y="0"/>
          <a:ext cx="0" cy="0"/>
        </a:xfrm>
      </p:grpSpPr>
      <p:sp>
        <p:nvSpPr>
          <p:cNvPr id="167" name="Google Shape;167;g5ccc8a2929_3_18: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5ccc8a2929_3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endParaRPr b="1"/>
          </a:p>
          <a:p>
            <a:pPr marL="0" lvl="0" indent="0" algn="l" rtl="0">
              <a:lnSpc>
                <a:spcPct val="100000"/>
              </a:lnSpc>
              <a:spcBef>
                <a:spcPct val="0"/>
              </a:spcBef>
              <a:spcAft>
                <a:spcPct val="0"/>
              </a:spcAft>
              <a:buSzPts val="1100"/>
              <a:buNone/>
            </a:pPr>
            <a:r>
              <a:rPr lang="en-US"/>
              <a:t>Give a brief to the participants about Value of the system - Happy  Customer.</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b="1"/>
              <a:t>Notes to the Participants:</a:t>
            </a:r>
            <a:endParaRPr b="1"/>
          </a:p>
          <a:p>
            <a:pPr marL="0" lvl="0" indent="0" algn="l" rtl="0">
              <a:lnSpc>
                <a:spcPct val="100000"/>
              </a:lnSpc>
              <a:spcBef>
                <a:spcPct val="0"/>
              </a:spcBef>
              <a:spcAft>
                <a:spcPct val="0"/>
              </a:spcAft>
              <a:buClr>
                <a:schemeClr val="dk1"/>
              </a:buClr>
              <a:buSzPts val="1100"/>
              <a:buFont typeface="Arial" pitchFamily="34" charset="0"/>
              <a:buNone/>
            </a:pPr>
            <a:endParaRPr lang="en-US"/>
          </a:p>
          <a:p>
            <a:pPr marL="0" lvl="0" indent="0" algn="l" rtl="0">
              <a:lnSpc>
                <a:spcPct val="100000"/>
              </a:lnSpc>
              <a:spcBef>
                <a:spcPct val="0"/>
              </a:spcBef>
              <a:spcAft>
                <a:spcPct val="0"/>
              </a:spcAft>
              <a:buClr>
                <a:schemeClr val="dk1"/>
              </a:buClr>
              <a:buSzPts val="1100"/>
              <a:buFont typeface="Arial" pitchFamily="34" charset="0"/>
              <a:buNone/>
            </a:pPr>
            <a:r>
              <a:rPr lang="en-US"/>
              <a:t>You need to understand precisely what your customer values are before you begin constructing a board that will assist you enhance the value result for your customer.</a:t>
            </a:r>
            <a:endParaRPr/>
          </a:p>
          <a:p>
            <a:pPr marL="0" lvl="0" indent="0" algn="l" rtl="0">
              <a:lnSpc>
                <a:spcPct val="100000"/>
              </a:lnSpc>
              <a:spcBef>
                <a:spcPct val="0"/>
              </a:spcBef>
              <a:spcAft>
                <a:spcPct val="0"/>
              </a:spcAft>
              <a:buClr>
                <a:schemeClr val="dk1"/>
              </a:buClr>
              <a:buSzPts val="1100"/>
              <a:buFont typeface="Arial" pitchFamily="34" charset="0"/>
              <a:buNone/>
            </a:pPr>
            <a:endParaRPr/>
          </a:p>
          <a:p>
            <a:pPr marL="0" lvl="0" indent="0" algn="l" rtl="0">
              <a:lnSpc>
                <a:spcPct val="100000"/>
              </a:lnSpc>
              <a:spcBef>
                <a:spcPct val="0"/>
              </a:spcBef>
              <a:spcAft>
                <a:spcPct val="0"/>
              </a:spcAft>
              <a:buSzPts val="1100"/>
              <a:buNone/>
            </a:pPr>
            <a:r>
              <a:rPr lang="en-US"/>
              <a:t>Another workshop with your team's appropriate members should be used to attempt to address this issue. Prepare the workshop by drawing on the whiteboard a happy and a sad </a:t>
            </a:r>
            <a:r>
              <a:rPr lang="en-US">
                <a:solidFill>
                  <a:schemeClr val="dk1"/>
                </a:solidFill>
              </a:rPr>
              <a:t>customer</a:t>
            </a:r>
            <a:r>
              <a:rPr lang="en-US"/>
              <a:t>. Get your colleagues back together and begin writing notes to find out the importance of your </a:t>
            </a:r>
            <a:r>
              <a:rPr lang="en-US">
                <a:solidFill>
                  <a:schemeClr val="dk1"/>
                </a:solidFill>
              </a:rPr>
              <a:t>customers</a:t>
            </a:r>
            <a:r>
              <a:rPr lang="en-US"/>
              <a:t>. Here are some of the clearest examples of what your </a:t>
            </a:r>
            <a:r>
              <a:rPr lang="en-US">
                <a:solidFill>
                  <a:schemeClr val="dk1"/>
                </a:solidFill>
              </a:rPr>
              <a:t>customer </a:t>
            </a:r>
            <a:r>
              <a:rPr lang="en-US"/>
              <a:t>will probably value.</a:t>
            </a:r>
            <a:endParaRPr/>
          </a:p>
          <a:p>
            <a:pPr marL="0" lvl="0" indent="0" algn="l" rtl="0">
              <a:lnSpc>
                <a:spcPct val="100000"/>
              </a:lnSpc>
              <a:spcBef>
                <a:spcPct val="0"/>
              </a:spcBef>
              <a:spcAft>
                <a:spcPct val="0"/>
              </a:spcAft>
              <a:buClr>
                <a:schemeClr val="dk1"/>
              </a:buClr>
              <a:buSzPts val="1100"/>
              <a:buFont typeface="Arial" pitchFamily="34" charset="0"/>
              <a:buNone/>
            </a:pPr>
            <a:r>
              <a:rPr lang="en-US"/>
              <a:t>• Price</a:t>
            </a:r>
            <a:endParaRPr/>
          </a:p>
          <a:p>
            <a:pPr marL="0" lvl="0" indent="0" algn="l" rtl="0">
              <a:lnSpc>
                <a:spcPct val="100000"/>
              </a:lnSpc>
              <a:spcBef>
                <a:spcPct val="0"/>
              </a:spcBef>
              <a:spcAft>
                <a:spcPct val="0"/>
              </a:spcAft>
              <a:buClr>
                <a:schemeClr val="dk1"/>
              </a:buClr>
              <a:buSzPts val="1100"/>
              <a:buFont typeface="Arial" pitchFamily="34" charset="0"/>
              <a:buNone/>
            </a:pPr>
            <a:r>
              <a:rPr lang="en-US"/>
              <a:t>• Service</a:t>
            </a:r>
            <a:endParaRPr/>
          </a:p>
          <a:p>
            <a:pPr marL="0" lvl="0" indent="0" algn="l" rtl="0">
              <a:lnSpc>
                <a:spcPct val="100000"/>
              </a:lnSpc>
              <a:spcBef>
                <a:spcPct val="0"/>
              </a:spcBef>
              <a:spcAft>
                <a:spcPct val="0"/>
              </a:spcAft>
              <a:buClr>
                <a:schemeClr val="dk1"/>
              </a:buClr>
              <a:buSzPts val="1100"/>
              <a:buFont typeface="Arial" pitchFamily="34" charset="0"/>
              <a:buNone/>
            </a:pPr>
            <a:r>
              <a:rPr lang="en-US"/>
              <a:t>• Predictability</a:t>
            </a:r>
            <a:endParaRPr/>
          </a:p>
          <a:p>
            <a:pPr marL="0" lvl="0" indent="0" algn="l" rtl="0">
              <a:lnSpc>
                <a:spcPct val="100000"/>
              </a:lnSpc>
              <a:spcBef>
                <a:spcPct val="0"/>
              </a:spcBef>
              <a:spcAft>
                <a:spcPct val="0"/>
              </a:spcAft>
              <a:buClr>
                <a:schemeClr val="dk1"/>
              </a:buClr>
              <a:buSzPts val="1100"/>
              <a:buFont typeface="Arial" pitchFamily="34" charset="0"/>
              <a:buNone/>
            </a:pPr>
            <a:r>
              <a:rPr lang="en-US"/>
              <a:t>• Flexibility</a:t>
            </a:r>
            <a:endParaRPr/>
          </a:p>
          <a:p>
            <a:pPr marL="0" lvl="0" indent="0" algn="l" rtl="0">
              <a:lnSpc>
                <a:spcPct val="100000"/>
              </a:lnSpc>
              <a:spcBef>
                <a:spcPct val="0"/>
              </a:spcBef>
              <a:spcAft>
                <a:spcPct val="0"/>
              </a:spcAft>
              <a:buClr>
                <a:schemeClr val="dk1"/>
              </a:buClr>
              <a:buSzPts val="1100"/>
              <a:buFont typeface="Arial" pitchFamily="34" charset="0"/>
              <a:buNone/>
            </a:pPr>
            <a:r>
              <a:rPr lang="en-US"/>
              <a:t>• Quick response</a:t>
            </a:r>
            <a:endParaRPr/>
          </a:p>
          <a:p>
            <a:pPr marL="0" lvl="0" indent="0" algn="l" rtl="0">
              <a:lnSpc>
                <a:spcPct val="100000"/>
              </a:lnSpc>
              <a:spcBef>
                <a:spcPct val="0"/>
              </a:spcBef>
              <a:spcAft>
                <a:spcPct val="0"/>
              </a:spcAft>
              <a:buClr>
                <a:schemeClr val="dk1"/>
              </a:buClr>
              <a:buSzPts val="1100"/>
              <a:buFont typeface="Arial" pitchFamily="34" charset="0"/>
              <a:buNone/>
            </a:pPr>
            <a:r>
              <a:rPr lang="en-US"/>
              <a:t>• Professional behavior</a:t>
            </a:r>
            <a:endParaRPr/>
          </a:p>
          <a:p>
            <a:pPr marL="0" lvl="0" indent="0" algn="l" rtl="0">
              <a:lnSpc>
                <a:spcPct val="100000"/>
              </a:lnSpc>
              <a:spcBef>
                <a:spcPct val="0"/>
              </a:spcBef>
              <a:spcAft>
                <a:spcPct val="0"/>
              </a:spcAft>
              <a:buClr>
                <a:schemeClr val="dk1"/>
              </a:buClr>
              <a:buSzPts val="1100"/>
              <a:buFont typeface="Arial" pitchFamily="34" charset="0"/>
              <a:buNone/>
            </a:pPr>
            <a:r>
              <a:rPr lang="en-US"/>
              <a:t>• Good relevant knowledge</a:t>
            </a:r>
            <a:endParaRPr/>
          </a:p>
          <a:p>
            <a:pPr marL="0" lvl="0" indent="0" algn="l" rtl="0">
              <a:lnSpc>
                <a:spcPct val="100000"/>
              </a:lnSpc>
              <a:spcBef>
                <a:spcPct val="0"/>
              </a:spcBef>
              <a:spcAft>
                <a:spcPct val="0"/>
              </a:spcAft>
              <a:buClr>
                <a:schemeClr val="dk1"/>
              </a:buClr>
              <a:buSzPts val="1100"/>
              <a:buFont typeface="Arial" pitchFamily="34" charset="0"/>
              <a:buNone/>
            </a:pPr>
            <a:r>
              <a:rPr lang="en-US"/>
              <a:t>• Honesty</a:t>
            </a:r>
            <a:endParaRPr/>
          </a:p>
          <a:p>
            <a:pPr marL="0" lvl="0" indent="0" algn="l" rtl="0">
              <a:lnSpc>
                <a:spcPct val="100000"/>
              </a:lnSpc>
              <a:spcBef>
                <a:spcPct val="0"/>
              </a:spcBef>
              <a:spcAft>
                <a:spcPct val="0"/>
              </a:spcAft>
              <a:buClr>
                <a:schemeClr val="dk1"/>
              </a:buClr>
              <a:buSzPts val="1100"/>
              <a:buFont typeface="Arial" pitchFamily="34" charset="0"/>
              <a:buNone/>
            </a:pPr>
            <a:r>
              <a:rPr lang="en-US"/>
              <a:t>• Collaboration</a:t>
            </a:r>
            <a:endParaRPr/>
          </a:p>
          <a:p>
            <a:pPr marL="0" lvl="0" indent="0" algn="l" rtl="0">
              <a:lnSpc>
                <a:spcPct val="100000"/>
              </a:lnSpc>
              <a:spcBef>
                <a:spcPct val="0"/>
              </a:spcBef>
              <a:spcAft>
                <a:spcPct val="0"/>
              </a:spcAft>
              <a:buClr>
                <a:schemeClr val="dk1"/>
              </a:buClr>
              <a:buSzPts val="1100"/>
              <a:buFont typeface="Arial" pitchFamily="34" charset="0"/>
              <a:buNone/>
            </a:pPr>
            <a:r>
              <a:rPr lang="en-US"/>
              <a:t>• Compliance</a:t>
            </a:r>
            <a:endParaRPr/>
          </a:p>
          <a:p>
            <a:pPr marL="0" lvl="0" indent="0" algn="l" rtl="0">
              <a:lnSpc>
                <a:spcPct val="100000"/>
              </a:lnSpc>
              <a:spcBef>
                <a:spcPct val="0"/>
              </a:spcBef>
              <a:spcAft>
                <a:spcPct val="0"/>
              </a:spcAft>
              <a:buClr>
                <a:schemeClr val="dk1"/>
              </a:buClr>
              <a:buSzPts val="1100"/>
              <a:buFont typeface="Arial" pitchFamily="34" charset="0"/>
              <a:buNone/>
            </a:pPr>
            <a:endParaRPr/>
          </a:p>
          <a:p>
            <a:pPr marL="0" lvl="0" indent="0" algn="l" rtl="0">
              <a:lnSpc>
                <a:spcPct val="100000"/>
              </a:lnSpc>
              <a:spcBef>
                <a:spcPct val="0"/>
              </a:spcBef>
              <a:spcAft>
                <a:spcPct val="0"/>
              </a:spcAft>
              <a:buSzPts val="1100"/>
              <a:buNone/>
            </a:pPr>
            <a:endParaRPr b="1"/>
          </a:p>
        </p:txBody>
      </p:sp>
    </p:spTree>
    <p:extLst>
      <p:ext uri="{BB962C8B-B14F-4D97-AF65-F5344CB8AC3E}">
        <p14:creationId xmlns:p14="http://schemas.microsoft.com/office/powerpoint/2010/main" val="657806009"/>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Explain to participants the classification of software engineering in various </a:t>
            </a:r>
            <a:r>
              <a:rPr lang="en-US">
                <a:solidFill>
                  <a:schemeClr val="dk1"/>
                </a:solidFill>
              </a:rPr>
              <a:t>areas</a:t>
            </a:r>
            <a:r>
              <a:rPr lang="en-US" i="0" u="none" strike="noStrike" cap="none">
                <a:solidFill>
                  <a:schemeClr val="dk1"/>
                </a:solidFill>
              </a:rPr>
              <a:t>.</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a:t>The history of software engineering is rich and fascinating. Software engineering began when computer programs were just instructions to manipulate a physical device and it has crossed several key turning points that led to the commercialization and the consumerization of computing technology. </a:t>
            </a:r>
          </a:p>
          <a:p>
            <a:pPr marL="0" marR="0" lvl="0" indent="0" algn="l" rtl="0">
              <a:spcBef>
                <a:spcPct val="0"/>
              </a:spcBef>
              <a:spcAft>
                <a:spcPct val="0"/>
              </a:spcAft>
              <a:buClr>
                <a:schemeClr val="dk1"/>
              </a:buClr>
              <a:buSzPts val="1200"/>
              <a:buFont typeface="Calibri"/>
              <a:buNone/>
            </a:pPr>
            <a:endParaRPr lang="en-US"/>
          </a:p>
          <a:p>
            <a:pPr marL="0" marR="0" lvl="0" indent="0" algn="l" rtl="0">
              <a:spcBef>
                <a:spcPct val="0"/>
              </a:spcBef>
              <a:spcAft>
                <a:spcPct val="0"/>
              </a:spcAft>
              <a:buClr>
                <a:schemeClr val="dk1"/>
              </a:buClr>
              <a:buSzPts val="1200"/>
              <a:buFont typeface="Calibri"/>
              <a:buNone/>
            </a:pPr>
            <a:r>
              <a:rPr lang="en-US" b="1"/>
              <a:t>Initial Days of Software</a:t>
            </a:r>
          </a:p>
          <a:p>
            <a:pPr marL="0" marR="0" lvl="0" indent="0" algn="l" rtl="0">
              <a:spcBef>
                <a:spcPct val="0"/>
              </a:spcBef>
              <a:spcAft>
                <a:spcPct val="0"/>
              </a:spcAft>
              <a:buClr>
                <a:schemeClr val="dk1"/>
              </a:buClr>
              <a:buSzPts val="1200"/>
              <a:buFont typeface="Calibri"/>
              <a:buNone/>
            </a:pPr>
            <a:r>
              <a:rPr lang="en-US"/>
              <a:t>It was the computer scientist Tom Kilburn, who wrote the world’s first piece of software, run in 1948 at the University of Manchester in England. Kilburn and his colleague Freddie Williams had built one of the earliest computers, the Manchester Small-Scale Experimental Machine (also known as the “Baby”). The SSEM was programmed to perform mathematical calculations using machine code instructions. This first piece of software took 52 minutes to correctly compute the greatest divisor of 2 to the power of 18 (262,144).</a:t>
            </a:r>
          </a:p>
          <a:p>
            <a:pPr marL="0" marR="0" lvl="0" indent="0" algn="l" rtl="0">
              <a:spcBef>
                <a:spcPct val="0"/>
              </a:spcBef>
              <a:spcAft>
                <a:spcPct val="0"/>
              </a:spcAft>
              <a:buClr>
                <a:schemeClr val="dk1"/>
              </a:buClr>
              <a:buSzPts val="1200"/>
              <a:buFont typeface="Calibri"/>
              <a:buNone/>
            </a:pPr>
            <a:endParaRPr lang="en-US"/>
          </a:p>
          <a:p>
            <a:pPr marL="0" marR="0" lvl="0" indent="0" algn="l" rtl="0">
              <a:spcBef>
                <a:spcPct val="0"/>
              </a:spcBef>
              <a:spcAft>
                <a:spcPct val="0"/>
              </a:spcAft>
              <a:buClr>
                <a:schemeClr val="dk1"/>
              </a:buClr>
              <a:buSzPts val="1200"/>
              <a:buFont typeface="Calibri"/>
              <a:buNone/>
            </a:pPr>
            <a:r>
              <a:rPr lang="en-US"/>
              <a:t>Back in the late '50's and early '60's, the programmers didn't interact directly with computing devices. They delivered their programs by hand to technicians and picked up the results hours later, after the programs were batch processed with many others. Thus, early tasks were typically geared towards mathematical computation, which required a very limited feedback loop.</a:t>
            </a:r>
          </a:p>
          <a:p>
            <a:pPr marL="0" marR="0" lvl="0" indent="0" algn="l" rtl="0">
              <a:spcBef>
                <a:spcPct val="0"/>
              </a:spcBef>
              <a:spcAft>
                <a:spcPct val="0"/>
              </a:spcAft>
              <a:buClr>
                <a:schemeClr val="dk1"/>
              </a:buClr>
              <a:buSzPts val="1200"/>
              <a:buFont typeface="Calibri"/>
              <a:buNone/>
            </a:pPr>
            <a:endParaRPr lang="en-US"/>
          </a:p>
          <a:p>
            <a:pPr marL="0" marR="0" lvl="0" indent="0" algn="l" rtl="0">
              <a:spcBef>
                <a:spcPct val="0"/>
              </a:spcBef>
              <a:spcAft>
                <a:spcPct val="0"/>
              </a:spcAft>
              <a:buClr>
                <a:schemeClr val="dk1"/>
              </a:buClr>
              <a:buSzPts val="1200"/>
              <a:buFont typeface="Calibri"/>
              <a:buNone/>
            </a:pPr>
            <a:r>
              <a:rPr lang="en-US"/>
              <a:t>For decades after this groundbreaking event, computers were programmed with punch cards in which holes denoted specific machine code instructions. Fortran, one of the very first higher-level programming languages, was originally published in 1957 by IBM, for mathematical and scientific computing. The next year, statistician John Tukey coined the word ‘software’ in an article about computer programming. Another programming language Cobol, was released by the US Department of Defense in 1962 for use in business applications. Other pioneering programming languages like BASIC, Pascal and C arrived over the next two decades.</a:t>
            </a:r>
          </a:p>
          <a:p>
            <a:pPr marL="0" marR="0" lvl="0" indent="0" algn="l" rtl="0">
              <a:spcBef>
                <a:spcPct val="0"/>
              </a:spcBef>
              <a:spcAft>
                <a:spcPct val="0"/>
              </a:spcAft>
              <a:buClr>
                <a:schemeClr val="dk1"/>
              </a:buClr>
              <a:buSzPts val="1200"/>
              <a:buFont typeface="Calibri"/>
              <a:buNone/>
            </a:pPr>
            <a:endParaRPr lang="en-US"/>
          </a:p>
          <a:p>
            <a:pPr marL="0" marR="0" lvl="0" indent="0" algn="l" rtl="0">
              <a:spcBef>
                <a:spcPct val="0"/>
              </a:spcBef>
              <a:spcAft>
                <a:spcPct val="0"/>
              </a:spcAft>
              <a:buClr>
                <a:schemeClr val="dk1"/>
              </a:buClr>
              <a:buSzPts val="1200"/>
              <a:buFont typeface="Calibri"/>
              <a:buNone/>
            </a:pPr>
            <a:r>
              <a:rPr lang="en-US" b="1"/>
              <a:t>The Software Crisis</a:t>
            </a:r>
          </a:p>
          <a:p>
            <a:pPr marL="0" marR="0" lvl="0" indent="0" algn="l" rtl="0">
              <a:spcBef>
                <a:spcPct val="0"/>
              </a:spcBef>
              <a:spcAft>
                <a:spcPct val="0"/>
              </a:spcAft>
              <a:buClr>
                <a:schemeClr val="dk1"/>
              </a:buClr>
              <a:buSzPts val="1200"/>
              <a:buFont typeface="Calibri"/>
              <a:buNone/>
            </a:pPr>
            <a:r>
              <a:rPr lang="en-US"/>
              <a:t>The transition to using a time-sharing model instead of batch processing for running programs was perhaps most significant of all because it led to a rapid growth in computing applications. Unfortunately, projects consistently failed to deliver reliably, on time and on budget. Practitioners were forced to admit that they lacked the proper best practices to implement and produce software at scale commercially. They called it the ‘Software Crisis’.</a:t>
            </a:r>
          </a:p>
          <a:p>
            <a:pPr marL="0" marR="0" lvl="0" indent="0" algn="l" rtl="0">
              <a:spcBef>
                <a:spcPct val="0"/>
              </a:spcBef>
              <a:spcAft>
                <a:spcPct val="0"/>
              </a:spcAft>
              <a:buClr>
                <a:schemeClr val="dk1"/>
              </a:buClr>
              <a:buSzPts val="1200"/>
              <a:buFont typeface="Calibri"/>
              <a:buNone/>
            </a:pPr>
            <a:endParaRPr lang="en-US"/>
          </a:p>
          <a:p>
            <a:pPr marL="0" marR="0" lvl="0" indent="0" algn="l" rtl="0">
              <a:spcBef>
                <a:spcPct val="0"/>
              </a:spcBef>
              <a:spcAft>
                <a:spcPct val="0"/>
              </a:spcAft>
              <a:buClr>
                <a:schemeClr val="dk1"/>
              </a:buClr>
              <a:buSzPts val="1200"/>
              <a:buFont typeface="Calibri"/>
              <a:buNone/>
            </a:pPr>
            <a:r>
              <a:rPr lang="en-US" b="1"/>
              <a:t>Foundations of Software Engineering</a:t>
            </a:r>
          </a:p>
          <a:p>
            <a:pPr marL="0" marR="0" lvl="0" indent="0" algn="l" rtl="0">
              <a:spcBef>
                <a:spcPct val="0"/>
              </a:spcBef>
              <a:spcAft>
                <a:spcPct val="0"/>
              </a:spcAft>
              <a:buClr>
                <a:schemeClr val="dk1"/>
              </a:buClr>
              <a:buSzPts val="1200"/>
              <a:buFont typeface="Calibri"/>
              <a:buNone/>
            </a:pPr>
            <a:r>
              <a:rPr lang="en-US"/>
              <a:t>The software crisis period taught a great lesson that designing complex software systems would require better tools and approaches than were available at the time. A conference was convened in 1968 to find a solution. It was at this conference, where the term ‘Software Engineering’ found its roots. The conference sought to apply the best practices of project management and production to software. As a result, they produced a report which defined the foundations of software engineering. The early 70's saw the emergence of key ideas in systems thinking which allowed engineers to break these giant projects into modular (and much more manageable) pieces that communicated via interfaces.</a:t>
            </a:r>
          </a:p>
          <a:p>
            <a:pPr marL="0" marR="0" lvl="0" indent="0" algn="l" rtl="0">
              <a:spcBef>
                <a:spcPct val="0"/>
              </a:spcBef>
              <a:spcAft>
                <a:spcPct val="0"/>
              </a:spcAft>
              <a:buClr>
                <a:schemeClr val="dk1"/>
              </a:buClr>
              <a:buSzPts val="1200"/>
              <a:buFont typeface="Calibri"/>
              <a:buNone/>
            </a:pPr>
            <a:endParaRPr lang="en-US"/>
          </a:p>
          <a:p>
            <a:pPr marL="0" marR="0" lvl="0" indent="0" algn="l" rtl="0">
              <a:spcBef>
                <a:spcPct val="0"/>
              </a:spcBef>
              <a:spcAft>
                <a:spcPct val="0"/>
              </a:spcAft>
              <a:buClr>
                <a:schemeClr val="dk1"/>
              </a:buClr>
              <a:buSzPts val="1200"/>
              <a:buFont typeface="Calibri"/>
              <a:buNone/>
            </a:pPr>
            <a:r>
              <a:rPr lang="en-US" b="1"/>
              <a:t>The Personal Computing Era</a:t>
            </a:r>
          </a:p>
          <a:p>
            <a:pPr marL="0" marR="0" lvl="0" indent="0" algn="l" rtl="0">
              <a:spcBef>
                <a:spcPct val="0"/>
              </a:spcBef>
              <a:spcAft>
                <a:spcPct val="0"/>
              </a:spcAft>
              <a:buClr>
                <a:schemeClr val="dk1"/>
              </a:buClr>
              <a:buSzPts val="1100"/>
              <a:buFont typeface="Arial" pitchFamily="34" charset="0"/>
              <a:buNone/>
            </a:pPr>
            <a:r>
              <a:rPr lang="en-US"/>
              <a:t>In the 1970s and 1980s, software became a boom with the arrival of personal computers. C, the general-purpose programming language was originally developed by Dennis Ritchie between 1969 and 1973 at Bell Labs, and used to re-implement the Unix operating system. Apple released Apple II, its revolutionary product, to the public in April 1977. VisiCalc, the first spreadsheet software for personal computing, was wildly popular and known as the Apple II’s killer app. The software was written in a specialized assembly language and appeared in 1979. The IBM PC was first launched in 1981. The next year, Time magazine selected the personal computer as its Man of the Year. </a:t>
            </a:r>
          </a:p>
          <a:p>
            <a:pPr marL="0" marR="0" lvl="0" indent="0" algn="l" rtl="0">
              <a:spcBef>
                <a:spcPct val="0"/>
              </a:spcBef>
              <a:spcAft>
                <a:spcPct val="0"/>
              </a:spcAft>
              <a:buClr>
                <a:schemeClr val="dk1"/>
              </a:buClr>
              <a:buSzPts val="1100"/>
              <a:buFont typeface="Arial" pitchFamily="34" charset="0"/>
              <a:buNone/>
            </a:pPr>
            <a:endParaRPr lang="en-US"/>
          </a:p>
          <a:p>
            <a:pPr marL="0" marR="0" lvl="0" indent="0" algn="l" rtl="0">
              <a:spcBef>
                <a:spcPct val="0"/>
              </a:spcBef>
              <a:spcAft>
                <a:spcPct val="0"/>
              </a:spcAft>
              <a:buClr>
                <a:schemeClr val="dk1"/>
              </a:buClr>
              <a:buSzPts val="1100"/>
              <a:buFont typeface="Arial" pitchFamily="34" charset="0"/>
              <a:buNone/>
            </a:pPr>
            <a:r>
              <a:rPr lang="en-US"/>
              <a:t>Software for productivity and business dominated these early stages of personal computing as well. Many significant software applications, including AutoCAD, Microsoft Word and Microsoft Excel, were released in the mid-1980s. Between 1980 and 1995, the major programming languages and frameworks like C++, Objective C, Perl, Haskell, Python and Java were released, and this period brought a major breakthrough in the industry.</a:t>
            </a:r>
          </a:p>
          <a:p>
            <a:pPr marL="0" marR="0" lvl="0" indent="0" algn="l" rtl="0">
              <a:spcBef>
                <a:spcPct val="0"/>
              </a:spcBef>
              <a:spcAft>
                <a:spcPct val="0"/>
              </a:spcAft>
              <a:buClr>
                <a:schemeClr val="dk1"/>
              </a:buClr>
              <a:buSzPts val="1100"/>
              <a:buFont typeface="Arial" pitchFamily="34" charset="0"/>
              <a:buNone/>
            </a:pPr>
            <a:endParaRPr lang="en-US"/>
          </a:p>
          <a:p>
            <a:pPr marL="0" marR="0" lvl="0" indent="0" algn="l" rtl="0">
              <a:spcBef>
                <a:spcPct val="0"/>
              </a:spcBef>
              <a:spcAft>
                <a:spcPct val="0"/>
              </a:spcAft>
              <a:buClr>
                <a:schemeClr val="dk1"/>
              </a:buClr>
              <a:buSzPts val="1100"/>
              <a:buFont typeface="Arial" pitchFamily="34" charset="0"/>
              <a:buNone/>
            </a:pPr>
            <a:r>
              <a:rPr lang="en-US"/>
              <a:t>With the advent of the Internet, open-source software, another major innovation in the history of software development, first entered the mainstream in the 1990s. The Linux kernel, which became the basis for the open-source Linux operating system, was released in 1991. Interest in open-source software spiked in the late 1990s, after the 1998 publication of the source code for the Netscape Navigator browser, mainly written in C and C++. Also, noteworthy is the release of Java by Sun Microsystems in 1995.</a:t>
            </a:r>
          </a:p>
          <a:p>
            <a:pPr marL="0" marR="0" lvl="0" indent="0" algn="l" rtl="0">
              <a:spcBef>
                <a:spcPct val="0"/>
              </a:spcBef>
              <a:spcAft>
                <a:spcPct val="0"/>
              </a:spcAft>
              <a:buClr>
                <a:schemeClr val="dk1"/>
              </a:buClr>
              <a:buSzPts val="1100"/>
              <a:buFont typeface="Arial" pitchFamily="34" charset="0"/>
              <a:buNone/>
            </a:pPr>
            <a:endParaRPr lang="en-US"/>
          </a:p>
          <a:p>
            <a:pPr marL="0" marR="0" lvl="0" indent="0" algn="l" rtl="0">
              <a:spcBef>
                <a:spcPct val="0"/>
              </a:spcBef>
              <a:spcAft>
                <a:spcPct val="0"/>
              </a:spcAft>
              <a:buClr>
                <a:schemeClr val="dk1"/>
              </a:buClr>
              <a:buSzPts val="1100"/>
              <a:buFont typeface="Arial" pitchFamily="34" charset="0"/>
              <a:buNone/>
            </a:pPr>
            <a:r>
              <a:rPr lang="en-US" b="1"/>
              <a:t>Mobile Computing</a:t>
            </a:r>
          </a:p>
          <a:p>
            <a:pPr marL="0" marR="0" lvl="0" indent="0" algn="l" rtl="0">
              <a:spcBef>
                <a:spcPct val="0"/>
              </a:spcBef>
              <a:spcAft>
                <a:spcPct val="0"/>
              </a:spcAft>
              <a:buClr>
                <a:schemeClr val="dk1"/>
              </a:buClr>
              <a:buSzPts val="1100"/>
              <a:buFont typeface="Arial" pitchFamily="34" charset="0"/>
              <a:buNone/>
            </a:pPr>
            <a:r>
              <a:rPr lang="en-US"/>
              <a:t>In 1993, IBM first released the smartphone and in 1996, Palm OS became a hit in the market. In 1999, RIM released the very first Blackberry 850 device. In 2007, Apple changed computing with the release of the iPhone. It was only after this period, Mobile computing and mobile applications began to explode. Mobile apps use Swift (iOS) and Java (Android) as the development languages. </a:t>
            </a:r>
          </a:p>
          <a:p>
            <a:pPr marL="0" marR="0" lvl="0" indent="0" algn="l" rtl="0">
              <a:spcBef>
                <a:spcPct val="0"/>
              </a:spcBef>
              <a:spcAft>
                <a:spcPct val="0"/>
              </a:spcAft>
              <a:buClr>
                <a:schemeClr val="dk1"/>
              </a:buClr>
              <a:buSzPts val="1100"/>
              <a:buFont typeface="Arial" pitchFamily="34" charset="0"/>
              <a:buNone/>
            </a:pPr>
            <a:endParaRPr lang="en-US"/>
          </a:p>
          <a:p>
            <a:pPr marL="0" marR="0" lvl="0" indent="0" algn="l" rtl="0">
              <a:spcBef>
                <a:spcPct val="0"/>
              </a:spcBef>
              <a:spcAft>
                <a:spcPct val="0"/>
              </a:spcAft>
              <a:buClr>
                <a:schemeClr val="dk1"/>
              </a:buClr>
              <a:buSzPts val="1100"/>
              <a:buFont typeface="Arial" pitchFamily="34" charset="0"/>
              <a:buNone/>
            </a:pPr>
            <a:r>
              <a:rPr lang="en-US"/>
              <a:t>Some programming languages, like C and Cobol, have survived the test of time and are still in use. Other languages, such as Java and Python, are somewhat younger and have been used in countless software development projects. Still others, such as Apple’s Swift programming language for iOS or Go Open source, are relatively new and exciting.</a:t>
            </a:r>
          </a:p>
          <a:p>
            <a:pPr marL="0" marR="0" lvl="0" indent="0" algn="l" rtl="0">
              <a:spcBef>
                <a:spcPct val="0"/>
              </a:spcBef>
              <a:spcAft>
                <a:spcPct val="0"/>
              </a:spcAft>
              <a:buClr>
                <a:schemeClr val="dk1"/>
              </a:buClr>
              <a:buSzPts val="1100"/>
              <a:buFont typeface="Arial" pitchFamily="34" charset="0"/>
              <a:buNone/>
            </a:pPr>
            <a:endParaRPr lang="en-US"/>
          </a:p>
          <a:p>
            <a:pPr marL="0" marR="0" lvl="0" indent="0" algn="l" rtl="0">
              <a:spcBef>
                <a:spcPct val="0"/>
              </a:spcBef>
              <a:spcAft>
                <a:spcPct val="0"/>
              </a:spcAft>
              <a:buClr>
                <a:schemeClr val="dk1"/>
              </a:buClr>
              <a:buSzPts val="1100"/>
              <a:buFont typeface="Arial" pitchFamily="34" charset="0"/>
              <a:buNone/>
            </a:pPr>
            <a:r>
              <a:rPr lang="en-US"/>
              <a:t>Let’s look at some of the traditional ways of software development.</a:t>
            </a:r>
          </a:p>
          <a:p>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8408946"/>
      </p:ext>
    </p:extLst>
  </p:cSld>
  <p:clrMapOvr>
    <a:masterClrMapping/>
  </p:clrMapOvr>
</p:notes>
</file>

<file path=ppt/notesSlides/notesSlide11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74"/>
        <p:cNvGrpSpPr/>
        <p:nvPr/>
      </p:nvGrpSpPr>
      <p:grpSpPr>
        <a:xfrm>
          <a:off x="0" y="0"/>
          <a:ext cx="0" cy="0"/>
        </a:xfrm>
      </p:grpSpPr>
      <p:sp>
        <p:nvSpPr>
          <p:cNvPr id="175" name="Google Shape;175;g5c44f71db6_0_19: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5c44f71db6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SzPts val="1100"/>
              <a:buNone/>
            </a:pPr>
            <a:r>
              <a:rPr lang="en-US" b="1">
                <a:solidFill>
                  <a:schemeClr val="dk1"/>
                </a:solidFill>
              </a:rPr>
              <a:t>Notes to the Facilitator:</a:t>
            </a:r>
            <a:endParaRPr>
              <a:solidFill>
                <a:schemeClr val="dk1"/>
              </a:solidFill>
            </a:endParaRPr>
          </a:p>
          <a:p>
            <a:pPr marL="0" lvl="0" indent="0" algn="l" rtl="0">
              <a:spcBef>
                <a:spcPct val="0"/>
              </a:spcBef>
              <a:spcAft>
                <a:spcPct val="0"/>
              </a:spcAft>
              <a:buSzPts val="1100"/>
              <a:buNone/>
            </a:pPr>
            <a:r>
              <a:rPr lang="en-US">
                <a:solidFill>
                  <a:schemeClr val="dk1"/>
                </a:solidFill>
              </a:rPr>
              <a:t>Explain the participants about the classes of service in Kanban.</a:t>
            </a:r>
            <a:endParaRPr>
              <a:solidFill>
                <a:schemeClr val="dk1"/>
              </a:solidFill>
            </a:endParaRPr>
          </a:p>
          <a:p>
            <a:pPr marL="0" lvl="0" indent="0" algn="l" rtl="0">
              <a:spcBef>
                <a:spcPct val="0"/>
              </a:spcBef>
              <a:spcAft>
                <a:spcPct val="0"/>
              </a:spcAft>
              <a:buSzPts val="1100"/>
              <a:buNone/>
            </a:pPr>
            <a:endParaRPr>
              <a:solidFill>
                <a:schemeClr val="dk1"/>
              </a:solidFill>
            </a:endParaRPr>
          </a:p>
          <a:p>
            <a:pPr marL="0" lvl="0" indent="0" algn="l" rtl="0">
              <a:spcBef>
                <a:spcPct val="0"/>
              </a:spcBef>
              <a:spcAft>
                <a:spcPct val="0"/>
              </a:spcAft>
              <a:buSzPts val="1100"/>
              <a:buNone/>
            </a:pPr>
            <a:r>
              <a:rPr lang="en-US" b="1">
                <a:solidFill>
                  <a:schemeClr val="dk1"/>
                </a:solidFill>
              </a:rPr>
              <a:t>Notes to the Participant:</a:t>
            </a:r>
            <a:endParaRPr b="1">
              <a:solidFill>
                <a:schemeClr val="dk1"/>
              </a:solidFill>
            </a:endParaRPr>
          </a:p>
          <a:p>
            <a:pPr marL="0" lvl="0" indent="0" algn="l" rtl="0">
              <a:spcBef>
                <a:spcPct val="0"/>
              </a:spcBef>
              <a:spcAft>
                <a:spcPct val="0"/>
              </a:spcAft>
              <a:buSzPts val="1100"/>
              <a:buNone/>
            </a:pPr>
            <a:endParaRPr>
              <a:solidFill>
                <a:schemeClr val="dk1"/>
              </a:solidFill>
            </a:endParaRPr>
          </a:p>
          <a:p>
            <a:pPr marL="0" lvl="0" indent="0" algn="l" rtl="0">
              <a:spcBef>
                <a:spcPct val="0"/>
              </a:spcBef>
              <a:spcAft>
                <a:spcPct val="0"/>
              </a:spcAft>
              <a:buSzPts val="1100"/>
              <a:buNone/>
            </a:pPr>
            <a:r>
              <a:rPr lang="en-US">
                <a:solidFill>
                  <a:schemeClr val="dk1"/>
                </a:solidFill>
              </a:rPr>
              <a:t>Consequently, according to the nature of the request, the action you take in response will be different. Some examples of how your action may be different include:</a:t>
            </a:r>
            <a:endParaRPr>
              <a:solidFill>
                <a:schemeClr val="dk1"/>
              </a:solidFill>
            </a:endParaRPr>
          </a:p>
          <a:p>
            <a:pPr marL="0" lvl="0" indent="0" algn="l" rtl="0">
              <a:spcBef>
                <a:spcPct val="0"/>
              </a:spcBef>
              <a:spcAft>
                <a:spcPct val="0"/>
              </a:spcAft>
              <a:buSzPts val="1100"/>
              <a:buNone/>
            </a:pPr>
            <a:endParaRPr>
              <a:solidFill>
                <a:schemeClr val="dk1"/>
              </a:solidFill>
            </a:endParaRPr>
          </a:p>
          <a:p>
            <a:pPr marL="457200" lvl="0" indent="-298450" algn="l" rtl="0">
              <a:spcBef>
                <a:spcPct val="0"/>
              </a:spcBef>
              <a:spcAft>
                <a:spcPct val="0"/>
              </a:spcAft>
              <a:buClr>
                <a:schemeClr val="dk1"/>
              </a:buClr>
              <a:buSzPts val="1100"/>
              <a:buChar char="●"/>
            </a:pPr>
            <a:r>
              <a:rPr lang="en-US">
                <a:solidFill>
                  <a:schemeClr val="dk1"/>
                </a:solidFill>
              </a:rPr>
              <a:t>Maximum time before responding</a:t>
            </a:r>
            <a:endParaRPr>
              <a:solidFill>
                <a:schemeClr val="dk1"/>
              </a:solidFill>
            </a:endParaRPr>
          </a:p>
          <a:p>
            <a:pPr marL="457200" lvl="0" indent="-298450" algn="l" rtl="0">
              <a:spcBef>
                <a:spcPct val="0"/>
              </a:spcBef>
              <a:spcAft>
                <a:spcPct val="0"/>
              </a:spcAft>
              <a:buClr>
                <a:schemeClr val="dk1"/>
              </a:buClr>
              <a:buSzPts val="1100"/>
              <a:buChar char="●"/>
            </a:pPr>
            <a:r>
              <a:rPr lang="en-US">
                <a:solidFill>
                  <a:schemeClr val="dk1"/>
                </a:solidFill>
              </a:rPr>
              <a:t>Way of responding</a:t>
            </a:r>
            <a:endParaRPr>
              <a:solidFill>
                <a:schemeClr val="dk1"/>
              </a:solidFill>
            </a:endParaRPr>
          </a:p>
          <a:p>
            <a:pPr marL="457200" lvl="0" indent="-298450" algn="l" rtl="0">
              <a:spcBef>
                <a:spcPct val="0"/>
              </a:spcBef>
              <a:spcAft>
                <a:spcPct val="0"/>
              </a:spcAft>
              <a:buClr>
                <a:schemeClr val="dk1"/>
              </a:buClr>
              <a:buSzPts val="1100"/>
              <a:buChar char="●"/>
            </a:pPr>
            <a:r>
              <a:rPr lang="en-US">
                <a:solidFill>
                  <a:schemeClr val="dk1"/>
                </a:solidFill>
              </a:rPr>
              <a:t>Way of documenting</a:t>
            </a:r>
            <a:endParaRPr>
              <a:solidFill>
                <a:schemeClr val="dk1"/>
              </a:solidFill>
            </a:endParaRPr>
          </a:p>
          <a:p>
            <a:pPr marL="457200" lvl="0" indent="-298450" algn="l" rtl="0">
              <a:spcBef>
                <a:spcPct val="0"/>
              </a:spcBef>
              <a:spcAft>
                <a:spcPct val="0"/>
              </a:spcAft>
              <a:buClr>
                <a:schemeClr val="dk1"/>
              </a:buClr>
              <a:buSzPts val="1100"/>
              <a:buChar char="●"/>
            </a:pPr>
            <a:r>
              <a:rPr lang="en-US">
                <a:solidFill>
                  <a:schemeClr val="dk1"/>
                </a:solidFill>
              </a:rPr>
              <a:t>Way of following up</a:t>
            </a:r>
            <a:endParaRPr>
              <a:solidFill>
                <a:schemeClr val="dk1"/>
              </a:solidFill>
            </a:endParaRPr>
          </a:p>
          <a:p>
            <a:pPr marL="457200" lvl="0" indent="0" algn="l" rtl="0">
              <a:spcBef>
                <a:spcPct val="0"/>
              </a:spcBef>
              <a:spcAft>
                <a:spcPct val="0"/>
              </a:spcAft>
              <a:buNone/>
            </a:pPr>
            <a:endParaRPr>
              <a:solidFill>
                <a:schemeClr val="dk1"/>
              </a:solidFill>
            </a:endParaRPr>
          </a:p>
          <a:p>
            <a:pPr marL="0" lvl="0" indent="0" algn="l" rtl="0">
              <a:spcBef>
                <a:spcPct val="0"/>
              </a:spcBef>
              <a:spcAft>
                <a:spcPct val="0"/>
              </a:spcAft>
              <a:buSzPts val="1100"/>
              <a:buNone/>
            </a:pPr>
            <a:r>
              <a:rPr lang="en-US">
                <a:solidFill>
                  <a:schemeClr val="dk1"/>
                </a:solidFill>
              </a:rPr>
              <a:t>Every response requires a different type of service. This is not only because you need to pay attention to the nature of the requests, but also because a certain flexibility and adaptability is essential for your own personal and organizational workflow. Since this touches on something called classes of services, it's worth taking some time to look at this in more detail…</a:t>
            </a:r>
            <a:endParaRPr>
              <a:solidFill>
                <a:schemeClr val="dk1"/>
              </a:solidFill>
            </a:endParaRPr>
          </a:p>
          <a:p>
            <a:pPr marL="0" lvl="0" indent="0" algn="l" rtl="0">
              <a:spcBef>
                <a:spcPct val="0"/>
              </a:spcBef>
              <a:spcAft>
                <a:spcPct val="0"/>
              </a:spcAft>
              <a:buSzPts val="1100"/>
              <a:buNone/>
            </a:pPr>
            <a:endParaRPr>
              <a:solidFill>
                <a:schemeClr val="dk1"/>
              </a:solidFill>
            </a:endParaRPr>
          </a:p>
          <a:p>
            <a:pPr marL="0" lvl="0" indent="0" algn="l" rtl="0">
              <a:spcBef>
                <a:spcPct val="0"/>
              </a:spcBef>
              <a:spcAft>
                <a:spcPct val="0"/>
              </a:spcAft>
              <a:buSzPts val="1100"/>
              <a:buNone/>
            </a:pPr>
            <a:r>
              <a:rPr lang="en-US">
                <a:solidFill>
                  <a:schemeClr val="dk1"/>
                </a:solidFill>
              </a:rPr>
              <a:t>Classes of services are a way of setting a contract for how to handle issues that have close to the same need of service. A typical setup is to use these three classes, which primarily divides the request on their urgency:</a:t>
            </a:r>
            <a:endParaRPr>
              <a:solidFill>
                <a:schemeClr val="dk1"/>
              </a:solidFill>
            </a:endParaRPr>
          </a:p>
          <a:p>
            <a:pPr marL="0" lvl="0" indent="0" algn="l" rtl="0">
              <a:spcBef>
                <a:spcPct val="0"/>
              </a:spcBef>
              <a:spcAft>
                <a:spcPct val="0"/>
              </a:spcAft>
              <a:buSzPts val="1100"/>
              <a:buNone/>
            </a:pPr>
            <a:endParaRPr>
              <a:solidFill>
                <a:schemeClr val="dk1"/>
              </a:solidFill>
            </a:endParaRPr>
          </a:p>
          <a:p>
            <a:pPr marL="457200" lvl="0" indent="-298450" algn="l" rtl="0">
              <a:spcBef>
                <a:spcPct val="0"/>
              </a:spcBef>
              <a:spcAft>
                <a:spcPct val="0"/>
              </a:spcAft>
              <a:buClr>
                <a:schemeClr val="dk1"/>
              </a:buClr>
              <a:buSzPts val="1100"/>
              <a:buChar char="●"/>
            </a:pPr>
            <a:r>
              <a:rPr lang="en-US">
                <a:solidFill>
                  <a:schemeClr val="dk1"/>
                </a:solidFill>
              </a:rPr>
              <a:t>Expedite for the most urgent</a:t>
            </a:r>
            <a:endParaRPr>
              <a:solidFill>
                <a:schemeClr val="dk1"/>
              </a:solidFill>
            </a:endParaRPr>
          </a:p>
          <a:p>
            <a:pPr marL="457200" lvl="0" indent="-298450" algn="l" rtl="0">
              <a:spcBef>
                <a:spcPct val="0"/>
              </a:spcBef>
              <a:spcAft>
                <a:spcPct val="0"/>
              </a:spcAft>
              <a:buClr>
                <a:schemeClr val="dk1"/>
              </a:buClr>
              <a:buSzPts val="1100"/>
              <a:buChar char="●"/>
            </a:pPr>
            <a:r>
              <a:rPr lang="en-US">
                <a:solidFill>
                  <a:schemeClr val="dk1"/>
                </a:solidFill>
              </a:rPr>
              <a:t>Intangible for the least urgent</a:t>
            </a:r>
            <a:endParaRPr>
              <a:solidFill>
                <a:schemeClr val="dk1"/>
              </a:solidFill>
            </a:endParaRPr>
          </a:p>
          <a:p>
            <a:pPr marL="457200" lvl="0" indent="-298450" algn="l" rtl="0">
              <a:spcBef>
                <a:spcPct val="0"/>
              </a:spcBef>
              <a:spcAft>
                <a:spcPct val="0"/>
              </a:spcAft>
              <a:buClr>
                <a:schemeClr val="dk1"/>
              </a:buClr>
              <a:buSzPts val="1100"/>
              <a:buChar char="●"/>
            </a:pPr>
            <a:r>
              <a:rPr lang="en-US">
                <a:solidFill>
                  <a:schemeClr val="dk1"/>
                </a:solidFill>
              </a:rPr>
              <a:t>Standard for any others</a:t>
            </a:r>
            <a:endParaRPr>
              <a:solidFill>
                <a:schemeClr val="dk1"/>
              </a:solidFill>
            </a:endParaRPr>
          </a:p>
          <a:p>
            <a:pPr marL="0" lvl="0" indent="0" algn="l" rtl="0">
              <a:spcBef>
                <a:spcPct val="0"/>
              </a:spcBef>
              <a:spcAft>
                <a:spcPct val="0"/>
              </a:spcAft>
              <a:buSzPts val="1100"/>
              <a:buNone/>
            </a:pPr>
            <a:endParaRPr b="1">
              <a:solidFill>
                <a:schemeClr val="dk1"/>
              </a:solidFill>
            </a:endParaRPr>
          </a:p>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252554497"/>
      </p:ext>
    </p:extLst>
  </p:cSld>
  <p:clrMapOvr>
    <a:masterClrMapping/>
  </p:clrMapOvr>
</p:notes>
</file>

<file path=ppt/notesSlides/notesSlide11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80"/>
        <p:cNvGrpSpPr/>
        <p:nvPr/>
      </p:nvGrpSpPr>
      <p:grpSpPr>
        <a:xfrm>
          <a:off x="0" y="0"/>
          <a:ext cx="0" cy="0"/>
        </a:xfrm>
      </p:grpSpPr>
      <p:sp>
        <p:nvSpPr>
          <p:cNvPr id="181" name="Google Shape;181;g5ccc8a2929_3_27: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5ccc8a2929_3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SzPts val="1100"/>
              <a:buNone/>
            </a:pPr>
            <a:r>
              <a:rPr lang="en-US" b="1">
                <a:solidFill>
                  <a:schemeClr val="dk1"/>
                </a:solidFill>
              </a:rPr>
              <a:t>Notes to the Facilitator:</a:t>
            </a:r>
            <a:endParaRPr>
              <a:solidFill>
                <a:schemeClr val="dk1"/>
              </a:solidFill>
            </a:endParaRPr>
          </a:p>
          <a:p>
            <a:pPr marL="0" lvl="0" indent="0" algn="l" rtl="0">
              <a:spcBef>
                <a:spcPct val="0"/>
              </a:spcBef>
              <a:spcAft>
                <a:spcPct val="0"/>
              </a:spcAft>
              <a:buSzPts val="1100"/>
              <a:buNone/>
            </a:pPr>
            <a:r>
              <a:rPr lang="en-US">
                <a:solidFill>
                  <a:schemeClr val="dk1"/>
                </a:solidFill>
              </a:rPr>
              <a:t>Explain the participants about Kanban Board.</a:t>
            </a:r>
            <a:endParaRPr>
              <a:solidFill>
                <a:schemeClr val="dk1"/>
              </a:solidFill>
            </a:endParaRPr>
          </a:p>
          <a:p>
            <a:pPr marL="0" lvl="0" indent="0" algn="l" rtl="0">
              <a:spcBef>
                <a:spcPct val="0"/>
              </a:spcBef>
              <a:spcAft>
                <a:spcPct val="0"/>
              </a:spcAft>
              <a:buSzPts val="1100"/>
              <a:buNone/>
            </a:pPr>
            <a:endParaRPr>
              <a:solidFill>
                <a:schemeClr val="dk1"/>
              </a:solidFill>
            </a:endParaRPr>
          </a:p>
          <a:p>
            <a:pPr marL="0" lvl="0" indent="0" algn="l" rtl="0">
              <a:spcBef>
                <a:spcPct val="0"/>
              </a:spcBef>
              <a:spcAft>
                <a:spcPct val="0"/>
              </a:spcAft>
              <a:buSzPts val="1100"/>
              <a:buNone/>
            </a:pPr>
            <a:r>
              <a:rPr lang="en-US" b="1">
                <a:solidFill>
                  <a:schemeClr val="dk1"/>
                </a:solidFill>
              </a:rPr>
              <a:t>Notes to the Participant:</a:t>
            </a:r>
            <a:endParaRPr b="1">
              <a:solidFill>
                <a:schemeClr val="dk1"/>
              </a:solidFill>
            </a:endParaRPr>
          </a:p>
          <a:p>
            <a:pPr marL="0" lvl="0" indent="0" algn="l" rtl="0">
              <a:spcBef>
                <a:spcPct val="0"/>
              </a:spcBef>
              <a:spcAft>
                <a:spcPct val="0"/>
              </a:spcAft>
              <a:buSzPts val="1100"/>
              <a:buNone/>
            </a:pPr>
            <a:endParaRPr>
              <a:solidFill>
                <a:schemeClr val="dk1"/>
              </a:solidFill>
            </a:endParaRPr>
          </a:p>
          <a:p>
            <a:pPr marL="0" lvl="0" indent="0" algn="just" rtl="0">
              <a:lnSpc>
                <a:spcPct val="100000"/>
              </a:lnSpc>
              <a:spcBef>
                <a:spcPct val="0"/>
              </a:spcBef>
              <a:spcAft>
                <a:spcPct val="0"/>
              </a:spcAft>
              <a:buSzPts val="1100"/>
              <a:buNone/>
            </a:pPr>
            <a:r>
              <a:rPr lang="en-US">
                <a:solidFill>
                  <a:schemeClr val="dk1"/>
                </a:solidFill>
              </a:rPr>
              <a:t>There is no sprint planning with Kanban by default, so instead of having a perspective for backlog grooming, it all occurs straight on the Kanban board. </a:t>
            </a:r>
            <a:endParaRPr>
              <a:solidFill>
                <a:schemeClr val="dk1"/>
              </a:solidFill>
            </a:endParaRPr>
          </a:p>
          <a:p>
            <a:pPr marL="0" lvl="0" indent="0" algn="just" rtl="0">
              <a:lnSpc>
                <a:spcPct val="100000"/>
              </a:lnSpc>
              <a:spcBef>
                <a:spcPct val="0"/>
              </a:spcBef>
              <a:spcAft>
                <a:spcPct val="0"/>
              </a:spcAft>
              <a:buSzPts val="1100"/>
              <a:buNone/>
            </a:pPr>
            <a:endParaRPr lang="en-US">
              <a:solidFill>
                <a:schemeClr val="dk1"/>
              </a:solidFill>
            </a:endParaRPr>
          </a:p>
          <a:p>
            <a:pPr marL="0" lvl="0" indent="0" algn="just" rtl="0">
              <a:lnSpc>
                <a:spcPct val="100000"/>
              </a:lnSpc>
              <a:spcBef>
                <a:spcPct val="0"/>
              </a:spcBef>
              <a:spcAft>
                <a:spcPct val="0"/>
              </a:spcAft>
              <a:buSzPts val="1100"/>
              <a:buNone/>
            </a:pPr>
            <a:r>
              <a:rPr lang="en-US">
                <a:solidFill>
                  <a:schemeClr val="dk1"/>
                </a:solidFill>
              </a:rPr>
              <a:t>Working with the board of Kanban is very easy; freshly generated problems are straight added to the board's first column, called Backlog (default), as it acts as your backlog of Kanban problems.</a:t>
            </a:r>
            <a:endParaRPr>
              <a:solidFill>
                <a:schemeClr val="dk1"/>
              </a:solidFill>
            </a:endParaRPr>
          </a:p>
          <a:p>
            <a:pPr marL="0" lvl="0" indent="0" algn="just" rtl="0">
              <a:lnSpc>
                <a:spcPct val="100000"/>
              </a:lnSpc>
              <a:spcBef>
                <a:spcPct val="0"/>
              </a:spcBef>
              <a:spcAft>
                <a:spcPct val="0"/>
              </a:spcAft>
              <a:buSzPts val="1100"/>
              <a:buNone/>
            </a:pPr>
            <a:endParaRPr lang="en-US">
              <a:solidFill>
                <a:schemeClr val="dk1"/>
              </a:solidFill>
            </a:endParaRPr>
          </a:p>
          <a:p>
            <a:pPr marL="0" lvl="0" indent="0" algn="just" rtl="0">
              <a:lnSpc>
                <a:spcPct val="100000"/>
              </a:lnSpc>
              <a:spcBef>
                <a:spcPct val="0"/>
              </a:spcBef>
              <a:spcAft>
                <a:spcPct val="0"/>
              </a:spcAft>
              <a:buSzPts val="1100"/>
              <a:buNone/>
            </a:pPr>
            <a:r>
              <a:rPr lang="en-US">
                <a:solidFill>
                  <a:schemeClr val="dk1"/>
                </a:solidFill>
              </a:rPr>
              <a:t>Team members will then pick up problems from the Backlog column, assign them the problem, and move them through the workflow. </a:t>
            </a:r>
            <a:endParaRPr>
              <a:solidFill>
                <a:schemeClr val="dk1"/>
              </a:solidFill>
            </a:endParaRPr>
          </a:p>
          <a:p>
            <a:pPr marL="0" lvl="0" indent="0" algn="just" rtl="0">
              <a:lnSpc>
                <a:spcPct val="100000"/>
              </a:lnSpc>
              <a:spcBef>
                <a:spcPct val="0"/>
              </a:spcBef>
              <a:spcAft>
                <a:spcPct val="0"/>
              </a:spcAft>
              <a:buSzPts val="1100"/>
              <a:buNone/>
            </a:pPr>
            <a:endParaRPr lang="en-US">
              <a:solidFill>
                <a:schemeClr val="dk1"/>
              </a:solidFill>
            </a:endParaRPr>
          </a:p>
          <a:p>
            <a:pPr marL="0" lvl="0" indent="0" algn="just" rtl="0">
              <a:lnSpc>
                <a:spcPct val="100000"/>
              </a:lnSpc>
              <a:spcBef>
                <a:spcPct val="0"/>
              </a:spcBef>
              <a:spcAft>
                <a:spcPct val="0"/>
              </a:spcAft>
              <a:buSzPts val="1100"/>
              <a:buNone/>
            </a:pPr>
            <a:r>
              <a:rPr lang="en-US">
                <a:solidFill>
                  <a:schemeClr val="dk1"/>
                </a:solidFill>
              </a:rPr>
              <a:t>Problems may need to be transferred to other customers during different phases.</a:t>
            </a: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endParaRPr lang="en-US">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solidFill>
                  <a:schemeClr val="dk1"/>
                </a:solidFill>
              </a:rPr>
              <a:t>As more and more problems are over, you can configure the board to bring finished problems off the board automatically after a period of time or execute a release, which will take all issues in the Done column from the board (still in the system). </a:t>
            </a: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solidFill>
                  <a:schemeClr val="dk1"/>
                </a:solidFill>
              </a:rPr>
              <a:t>The first choice is great for teams that use Kanban to manage overall tasks, and the possibility to use releases is better suited to software development where releases can be made.</a:t>
            </a: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solidFill>
                  <a:schemeClr val="dk1"/>
                </a:solidFill>
              </a:rPr>
              <a:t>Let's look at an example of the Kanban board, as shown in the image above, in which we can clearly see that we have problems in both the In Development and In Testing phases of our process. </a:t>
            </a: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endParaRPr lang="en-US">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solidFill>
                  <a:schemeClr val="dk1"/>
                </a:solidFill>
              </a:rPr>
              <a:t>In Development is highlighted in red, meaning that we have enough work there, which is a sign of a bottleneck. </a:t>
            </a: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endParaRPr lang="en-US">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solidFill>
                  <a:schemeClr val="dk1"/>
                </a:solidFill>
              </a:rPr>
              <a:t>In Testing is highlighted in yellow, which means that we do not have enough work, which is a sign of efficiency</a:t>
            </a: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l" rtl="0">
              <a:lnSpc>
                <a:spcPct val="100000"/>
              </a:lnSpc>
              <a:spcBef>
                <a:spcPct val="0"/>
              </a:spcBef>
              <a:spcAft>
                <a:spcPct val="0"/>
              </a:spcAft>
              <a:buSzPts val="1100"/>
              <a:buNone/>
            </a:pPr>
            <a:endParaRPr>
              <a:solidFill>
                <a:schemeClr val="dk1"/>
              </a:solidFill>
            </a:endParaRPr>
          </a:p>
        </p:txBody>
      </p:sp>
    </p:spTree>
    <p:extLst>
      <p:ext uri="{BB962C8B-B14F-4D97-AF65-F5344CB8AC3E}">
        <p14:creationId xmlns:p14="http://schemas.microsoft.com/office/powerpoint/2010/main" val="842010576"/>
      </p:ext>
    </p:extLst>
  </p:cSld>
  <p:clrMapOvr>
    <a:masterClrMapping/>
  </p:clrMapOvr>
</p:notes>
</file>

<file path=ppt/notesSlides/notesSlide11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87"/>
        <p:cNvGrpSpPr/>
        <p:nvPr/>
      </p:nvGrpSpPr>
      <p:grpSpPr>
        <a:xfrm>
          <a:off x="0" y="0"/>
          <a:ext cx="0" cy="0"/>
        </a:xfrm>
      </p:grpSpPr>
      <p:sp>
        <p:nvSpPr>
          <p:cNvPr id="188" name="Google Shape;188;p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Facilitator:</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a:solidFill>
                  <a:schemeClr val="dk1"/>
                </a:solidFill>
              </a:rPr>
              <a:t>Explain the participants about sample Kanban Board</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Participant:</a:t>
            </a:r>
            <a:endParaRPr sz="1100" b="0" i="0" u="none" strike="noStrike" cap="none">
              <a:solidFill>
                <a:srgbClr val="000000"/>
              </a:solidFill>
              <a:latin typeface="Arial" pitchFamily="34" charset="0"/>
              <a:ea typeface="Arial" pitchFamily="34" charset="0"/>
              <a:cs typeface="Arial" pitchFamily="34" charset="0"/>
              <a:sym typeface="Arial" pitchFamily="34" charset="0"/>
            </a:endParaRPr>
          </a:p>
          <a:p>
            <a:pPr marL="0" lvl="0" indent="0" algn="just" rtl="0">
              <a:lnSpc>
                <a:spcPct val="100000"/>
              </a:lnSpc>
              <a:spcBef>
                <a:spcPct val="0"/>
              </a:spcBef>
              <a:spcAft>
                <a:spcPct val="0"/>
              </a:spcAft>
              <a:buClr>
                <a:schemeClr val="dk1"/>
              </a:buClr>
              <a:buSzPts val="1100"/>
              <a:buFont typeface="Arial" pitchFamily="34" charset="0"/>
              <a:buNone/>
            </a:pPr>
            <a:endParaRPr lang="en-US">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solidFill>
                  <a:schemeClr val="dk1"/>
                </a:solidFill>
              </a:rPr>
              <a:t>The column headers have been deliberately chosen to state their purpose. Backlog is not as clear as Wait. The former is a noun describing a concept of the process that requires further context. The latter is a verb describing the ultimate purpose of the column and the items therein. It is much clearer to the casual observer or those unfamiliar with software development processes to indicate the activity that is performed in each state. Because this is a good example of a common software delivery process, each column—or state—bears further explanation:</a:t>
            </a:r>
            <a:endParaRPr lang="en-US"/>
          </a:p>
          <a:p>
            <a:pPr marL="0" lvl="0" indent="0" algn="just" rtl="0">
              <a:lnSpc>
                <a:spcPct val="100000"/>
              </a:lnSpc>
              <a:spcBef>
                <a:spcPct val="0"/>
              </a:spcBef>
              <a:spcAft>
                <a:spcPct val="0"/>
              </a:spcAft>
              <a:buClr>
                <a:schemeClr val="dk1"/>
              </a:buClr>
              <a:buSzPts val="1100"/>
              <a:buFont typeface="Arial" pitchFamily="34" charset="0"/>
              <a:buNone/>
            </a:pPr>
            <a:endParaRPr lang="en-US">
              <a:solidFill>
                <a:schemeClr val="dk1"/>
              </a:solidFill>
            </a:endParaRPr>
          </a:p>
          <a:p>
            <a:pPr marL="171450" lvl="0" indent="-171450" algn="just" rtl="0">
              <a:lnSpc>
                <a:spcPct val="100000"/>
              </a:lnSpc>
              <a:spcBef>
                <a:spcPct val="0"/>
              </a:spcBef>
              <a:spcAft>
                <a:spcPct val="0"/>
              </a:spcAft>
              <a:buClr>
                <a:schemeClr val="dk1"/>
              </a:buClr>
              <a:buSzPts val="1100"/>
              <a:buChar char="●"/>
            </a:pPr>
            <a:r>
              <a:rPr lang="en-US" b="1">
                <a:solidFill>
                  <a:schemeClr val="dk1"/>
                </a:solidFill>
              </a:rPr>
              <a:t>Wait:</a:t>
            </a:r>
            <a:r>
              <a:rPr lang="en-US">
                <a:solidFill>
                  <a:schemeClr val="dk1"/>
                </a:solidFill>
              </a:rPr>
              <a:t> This is the common backlog of work to be started. Work items in this column are not yet in progress, but are possible options for future work. Whether the items within it are bugs, features, technical improvements, or tasks, the backlog is a container for “stuff” that might or might not eventually be worked on. Items are ordered by priority so that the next item is at the top of the column and proceeds in a first-in-first-out (FIFO) queued fashion.</a:t>
            </a:r>
            <a:endParaRPr lang="en-US"/>
          </a:p>
          <a:p>
            <a:pPr marL="171450" lvl="0" indent="-101600" algn="just" rtl="0">
              <a:lnSpc>
                <a:spcPct val="100000"/>
              </a:lnSpc>
              <a:spcBef>
                <a:spcPct val="0"/>
              </a:spcBef>
              <a:spcAft>
                <a:spcPct val="0"/>
              </a:spcAft>
              <a:buClr>
                <a:schemeClr val="dk1"/>
              </a:buClr>
              <a:buSzPts val="1100"/>
              <a:buNone/>
            </a:pPr>
            <a:endParaRPr lang="en-US">
              <a:solidFill>
                <a:schemeClr val="dk1"/>
              </a:solidFill>
            </a:endParaRPr>
          </a:p>
          <a:p>
            <a:pPr marL="171450" lvl="0" indent="-171450" algn="just" rtl="0">
              <a:lnSpc>
                <a:spcPct val="100000"/>
              </a:lnSpc>
              <a:spcBef>
                <a:spcPct val="0"/>
              </a:spcBef>
              <a:spcAft>
                <a:spcPct val="0"/>
              </a:spcAft>
              <a:buClr>
                <a:schemeClr val="dk1"/>
              </a:buClr>
              <a:buSzPts val="1100"/>
              <a:buChar char="●"/>
            </a:pPr>
            <a:r>
              <a:rPr lang="en-US" b="1">
                <a:solidFill>
                  <a:schemeClr val="dk1"/>
                </a:solidFill>
              </a:rPr>
              <a:t>Analyze:</a:t>
            </a:r>
            <a:r>
              <a:rPr lang="en-US">
                <a:solidFill>
                  <a:schemeClr val="dk1"/>
                </a:solidFill>
              </a:rPr>
              <a:t> Most items in the backlog are single-sentence ideas or descriptions of the problem at hand. No solutions have been decided, and little detail is present. The Analyze column is where sufficient detail is added to the work so that it becomes ready for development. Although some insight into implementation options might be presented, this column emphasizes what needs to be done rather than how it is to be done.</a:t>
            </a:r>
            <a:endParaRPr lang="en-US"/>
          </a:p>
          <a:p>
            <a:pPr marL="171450" lvl="0" indent="-101600" algn="just" rtl="0">
              <a:lnSpc>
                <a:spcPct val="100000"/>
              </a:lnSpc>
              <a:spcBef>
                <a:spcPct val="0"/>
              </a:spcBef>
              <a:spcAft>
                <a:spcPct val="0"/>
              </a:spcAft>
              <a:buClr>
                <a:schemeClr val="dk1"/>
              </a:buClr>
              <a:buSzPts val="1100"/>
              <a:buNone/>
            </a:pPr>
            <a:endParaRPr lang="en-US">
              <a:solidFill>
                <a:schemeClr val="dk1"/>
              </a:solidFill>
            </a:endParaRPr>
          </a:p>
          <a:p>
            <a:pPr marL="171450" lvl="0" indent="-171450" algn="just" rtl="0">
              <a:lnSpc>
                <a:spcPct val="100000"/>
              </a:lnSpc>
              <a:spcBef>
                <a:spcPct val="0"/>
              </a:spcBef>
              <a:spcAft>
                <a:spcPct val="0"/>
              </a:spcAft>
              <a:buClr>
                <a:schemeClr val="dk1"/>
              </a:buClr>
              <a:buSzPts val="1100"/>
              <a:buChar char="●"/>
            </a:pPr>
            <a:r>
              <a:rPr lang="en-US" b="1">
                <a:solidFill>
                  <a:schemeClr val="dk1"/>
                </a:solidFill>
              </a:rPr>
              <a:t>Implement:</a:t>
            </a:r>
            <a:r>
              <a:rPr lang="en-US">
                <a:solidFill>
                  <a:schemeClr val="dk1"/>
                </a:solidFill>
              </a:rPr>
              <a:t> Implementation can now begin, and developers take over to write the code necessary to add new functionality. This is often the slowest part of the software delivery process and, as this chapter will show, there are ways of optimizing your process to maximize throughput despite this.</a:t>
            </a:r>
            <a:endParaRPr lang="en-US"/>
          </a:p>
          <a:p>
            <a:pPr marL="171450" lvl="0" indent="-101600" algn="just" rtl="0">
              <a:lnSpc>
                <a:spcPct val="100000"/>
              </a:lnSpc>
              <a:spcBef>
                <a:spcPct val="0"/>
              </a:spcBef>
              <a:spcAft>
                <a:spcPct val="0"/>
              </a:spcAft>
              <a:buClr>
                <a:schemeClr val="dk1"/>
              </a:buClr>
              <a:buSzPts val="1100"/>
              <a:buNone/>
            </a:pPr>
            <a:endParaRPr lang="en-US">
              <a:solidFill>
                <a:schemeClr val="dk1"/>
              </a:solidFill>
            </a:endParaRPr>
          </a:p>
          <a:p>
            <a:pPr marL="171450" lvl="0" indent="-171450" algn="just" rtl="0">
              <a:lnSpc>
                <a:spcPct val="100000"/>
              </a:lnSpc>
              <a:spcBef>
                <a:spcPct val="0"/>
              </a:spcBef>
              <a:spcAft>
                <a:spcPct val="0"/>
              </a:spcAft>
              <a:buClr>
                <a:schemeClr val="dk1"/>
              </a:buClr>
              <a:buSzPts val="1100"/>
              <a:buChar char="●"/>
            </a:pPr>
            <a:r>
              <a:rPr lang="en-US" b="1">
                <a:solidFill>
                  <a:schemeClr val="dk1"/>
                </a:solidFill>
              </a:rPr>
              <a:t> Verify:</a:t>
            </a:r>
            <a:r>
              <a:rPr lang="en-US">
                <a:solidFill>
                  <a:schemeClr val="dk1"/>
                </a:solidFill>
              </a:rPr>
              <a:t> Although some degree of unit testing is expected of the developers in the Implement phase, it is likely that manual and/or automated verification forms part of your delivery process. This is the final gate before the work is delivered, so there should be a high bar set to ensure the consistent quality of work products.</a:t>
            </a:r>
            <a:endParaRPr lang="en-US"/>
          </a:p>
          <a:p>
            <a:pPr marL="171450" lvl="0" indent="-101600" algn="just" rtl="0">
              <a:lnSpc>
                <a:spcPct val="100000"/>
              </a:lnSpc>
              <a:spcBef>
                <a:spcPct val="0"/>
              </a:spcBef>
              <a:spcAft>
                <a:spcPct val="0"/>
              </a:spcAft>
              <a:buClr>
                <a:schemeClr val="dk1"/>
              </a:buClr>
              <a:buSzPts val="1100"/>
              <a:buNone/>
            </a:pPr>
            <a:endParaRPr lang="en-US">
              <a:solidFill>
                <a:schemeClr val="dk1"/>
              </a:solidFill>
            </a:endParaRPr>
          </a:p>
          <a:p>
            <a:pPr marL="171450" lvl="0" indent="-171450" algn="just" rtl="0">
              <a:lnSpc>
                <a:spcPct val="100000"/>
              </a:lnSpc>
              <a:spcBef>
                <a:spcPct val="0"/>
              </a:spcBef>
              <a:spcAft>
                <a:spcPct val="0"/>
              </a:spcAft>
              <a:buClr>
                <a:schemeClr val="dk1"/>
              </a:buClr>
              <a:buSzPts val="1100"/>
              <a:buChar char="●"/>
            </a:pPr>
            <a:r>
              <a:rPr lang="en-US" b="1">
                <a:solidFill>
                  <a:schemeClr val="dk1"/>
                </a:solidFill>
              </a:rPr>
              <a:t>Deliver:</a:t>
            </a:r>
            <a:r>
              <a:rPr lang="en-US">
                <a:solidFill>
                  <a:schemeClr val="dk1"/>
                </a:solidFill>
              </a:rPr>
              <a:t> When you deliver software, you realize the value that, to this point, has been in progress. All work is incomplete until you have passed through this phase of the process.</a:t>
            </a:r>
          </a:p>
          <a:p>
            <a:pPr marL="0" lvl="0" indent="0" algn="l" rtl="0">
              <a:lnSpc>
                <a:spcPct val="100000"/>
              </a:lnSpc>
              <a:spcBef>
                <a:spcPct val="0"/>
              </a:spcBef>
              <a:spcAft>
                <a:spcPct val="0"/>
              </a:spcAft>
              <a:buClr>
                <a:schemeClr val="dk1"/>
              </a:buClr>
              <a:buSzPts val="1100"/>
              <a:buFont typeface="Arial" pitchFamily="34" charset="0"/>
              <a:buNone/>
            </a:pPr>
            <a:endParaRPr sz="1100" b="0" i="0" u="none" strike="noStrike" cap="none">
              <a:solidFill>
                <a:srgbClr val="000000"/>
              </a:solidFill>
              <a:latin typeface="Arial" pitchFamily="34" charset="0"/>
              <a:ea typeface="Arial" pitchFamily="34" charset="0"/>
              <a:cs typeface="Arial" pitchFamily="34" charset="0"/>
              <a:sym typeface="Arial" pitchFamily="34" charset="0"/>
            </a:endParaRPr>
          </a:p>
        </p:txBody>
      </p:sp>
    </p:spTree>
    <p:extLst>
      <p:ext uri="{BB962C8B-B14F-4D97-AF65-F5344CB8AC3E}">
        <p14:creationId xmlns:p14="http://schemas.microsoft.com/office/powerpoint/2010/main" val="1426526943"/>
      </p:ext>
    </p:extLst>
  </p:cSld>
  <p:clrMapOvr>
    <a:masterClrMapping/>
  </p:clrMapOvr>
</p:notes>
</file>

<file path=ppt/notesSlides/notesSlide11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93"/>
        <p:cNvGrpSpPr/>
        <p:nvPr/>
      </p:nvGrpSpPr>
      <p:grpSpPr>
        <a:xfrm>
          <a:off x="0" y="0"/>
          <a:ext cx="0" cy="0"/>
        </a:xfrm>
      </p:grpSpPr>
      <p:sp>
        <p:nvSpPr>
          <p:cNvPr id="194" name="Google Shape;194;g5c44f71db6_0_7: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5c44f71db6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Facilitator:</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a:solidFill>
                  <a:schemeClr val="dk1"/>
                </a:solidFill>
              </a:rPr>
              <a:t>Explain the participants about sample Kanban Board.</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Participant:</a:t>
            </a:r>
            <a:endParaRPr sz="1100" b="0" i="0" u="none" strike="noStrike" cap="none">
              <a:solidFill>
                <a:srgbClr val="000000"/>
              </a:solidFill>
              <a:latin typeface="Arial" pitchFamily="34" charset="0"/>
              <a:ea typeface="Arial" pitchFamily="34" charset="0"/>
              <a:cs typeface="Arial" pitchFamily="34" charset="0"/>
              <a:sym typeface="Arial" pitchFamily="34" charset="0"/>
            </a:endParaRPr>
          </a:p>
          <a:p>
            <a:pPr marL="0" lvl="0" indent="0" algn="l" rtl="0">
              <a:lnSpc>
                <a:spcPct val="100000"/>
              </a:lnSpc>
              <a:spcBef>
                <a:spcPct val="0"/>
              </a:spcBef>
              <a:spcAft>
                <a:spcPct val="0"/>
              </a:spcAft>
              <a:buClr>
                <a:schemeClr val="dk1"/>
              </a:buClr>
              <a:buSzPts val="1100"/>
              <a:buFont typeface="Arial" pitchFamily="34" charset="0"/>
              <a:buNone/>
            </a:pPr>
            <a:endParaRPr sz="1100" b="0" i="0" u="none" strike="noStrike" cap="none">
              <a:solidFill>
                <a:srgbClr val="000000"/>
              </a:solidFill>
              <a:latin typeface="Arial" pitchFamily="34" charset="0"/>
              <a:ea typeface="Arial" pitchFamily="34" charset="0"/>
              <a:cs typeface="Arial" pitchFamily="34" charset="0"/>
              <a:sym typeface="Arial" pitchFamily="34" charset="0"/>
            </a:endParaRPr>
          </a:p>
          <a:p>
            <a:pPr marL="0" lvl="0" indent="0" algn="just" rtl="0">
              <a:lnSpc>
                <a:spcPct val="100000"/>
              </a:lnSpc>
              <a:spcBef>
                <a:spcPct val="0"/>
              </a:spcBef>
              <a:spcAft>
                <a:spcPct val="0"/>
              </a:spcAft>
              <a:buClr>
                <a:schemeClr val="dk1"/>
              </a:buClr>
              <a:buSzPts val="1100"/>
              <a:buFont typeface="Arial" pitchFamily="34" charset="0"/>
              <a:buNone/>
            </a:pPr>
            <a:r>
              <a:rPr lang="en-US">
                <a:solidFill>
                  <a:schemeClr val="dk1"/>
                </a:solidFill>
              </a:rPr>
              <a:t>The above example comes from a development team who are disciplined when it comes to breaking things down into small pieces of work.</a:t>
            </a: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solidFill>
                  <a:schemeClr val="dk1"/>
                </a:solidFill>
              </a:rPr>
              <a:t>A board does not need to be complicated—in fact, the simpler the better, as long as it helps the team.</a:t>
            </a: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solidFill>
                  <a:schemeClr val="dk1"/>
                </a:solidFill>
              </a:rPr>
              <a:t>If there is a need to handle very urgent issues there could be a good idea to have a special lane for them. The usual name for that class of service is Expedite. Another way of showing urgency is to have a special picture on top of them. A team that worked for the police authority had a police car to highlight work that was urgent.</a:t>
            </a:r>
            <a:endParaRPr>
              <a:solidFill>
                <a:schemeClr val="dk1"/>
              </a:solidFill>
            </a:endParaRPr>
          </a:p>
          <a:p>
            <a:pPr marL="0" lvl="0" indent="0" algn="l" rtl="0">
              <a:lnSpc>
                <a:spcPct val="100000"/>
              </a:lnSpc>
              <a:spcBef>
                <a:spcPct val="0"/>
              </a:spcBef>
              <a:spcAft>
                <a:spcPct val="0"/>
              </a:spcAft>
              <a:buNone/>
            </a:pPr>
            <a:endParaRPr>
              <a:solidFill>
                <a:schemeClr val="dk1"/>
              </a:solidFill>
            </a:endParaRPr>
          </a:p>
        </p:txBody>
      </p:sp>
    </p:spTree>
    <p:extLst>
      <p:ext uri="{BB962C8B-B14F-4D97-AF65-F5344CB8AC3E}">
        <p14:creationId xmlns:p14="http://schemas.microsoft.com/office/powerpoint/2010/main" val="4026348769"/>
      </p:ext>
    </p:extLst>
  </p:cSld>
  <p:clrMapOvr>
    <a:masterClrMapping/>
  </p:clrMapOvr>
</p:notes>
</file>

<file path=ppt/notesSlides/notesSlide11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00"/>
        <p:cNvGrpSpPr/>
        <p:nvPr/>
      </p:nvGrpSpPr>
      <p:grpSpPr>
        <a:xfrm>
          <a:off x="0" y="0"/>
          <a:ext cx="0" cy="0"/>
        </a:xfrm>
      </p:grpSpPr>
      <p:sp>
        <p:nvSpPr>
          <p:cNvPr id="201" name="Google Shape;201;g5d0fc619aa_0_2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5d0fc619aa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Facilitator:</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a:solidFill>
                  <a:schemeClr val="dk1"/>
                </a:solidFill>
              </a:rPr>
              <a:t>Explain the participants about sample Kanban Board example which is used for internal operation.</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Participant:</a:t>
            </a:r>
            <a:endParaRPr sz="1100" b="0" i="0" u="none" strike="noStrike" cap="none">
              <a:solidFill>
                <a:srgbClr val="000000"/>
              </a:solidFill>
              <a:latin typeface="Arial" pitchFamily="34" charset="0"/>
              <a:ea typeface="Arial" pitchFamily="34" charset="0"/>
              <a:cs typeface="Arial" pitchFamily="34" charset="0"/>
              <a:sym typeface="Arial" pitchFamily="34" charset="0"/>
            </a:endParaRPr>
          </a:p>
          <a:p>
            <a:pPr marL="0" lvl="0" indent="0" algn="l" rtl="0">
              <a:lnSpc>
                <a:spcPct val="100000"/>
              </a:lnSpc>
              <a:spcBef>
                <a:spcPct val="0"/>
              </a:spcBef>
              <a:spcAft>
                <a:spcPct val="0"/>
              </a:spcAft>
              <a:buClr>
                <a:schemeClr val="dk1"/>
              </a:buClr>
              <a:buSzPts val="1100"/>
              <a:buFont typeface="Arial" pitchFamily="34" charset="0"/>
              <a:buNone/>
            </a:pPr>
            <a:endParaRPr sz="1100" b="0" i="0" u="none" strike="noStrike" cap="none">
              <a:solidFill>
                <a:srgbClr val="000000"/>
              </a:solidFill>
              <a:latin typeface="Arial" pitchFamily="34" charset="0"/>
              <a:ea typeface="Arial" pitchFamily="34" charset="0"/>
              <a:cs typeface="Arial" pitchFamily="34" charset="0"/>
              <a:sym typeface="Arial" pitchFamily="34" charset="0"/>
            </a:endParaRPr>
          </a:p>
          <a:p>
            <a:pPr marL="0" lvl="0" indent="0" algn="just" rtl="0">
              <a:lnSpc>
                <a:spcPct val="100000"/>
              </a:lnSpc>
              <a:spcBef>
                <a:spcPct val="0"/>
              </a:spcBef>
              <a:spcAft>
                <a:spcPct val="0"/>
              </a:spcAft>
              <a:buClr>
                <a:schemeClr val="dk1"/>
              </a:buClr>
              <a:buSzPts val="1100"/>
              <a:buFont typeface="Arial" pitchFamily="34" charset="0"/>
              <a:buNone/>
            </a:pPr>
            <a:r>
              <a:rPr lang="en-US">
                <a:solidFill>
                  <a:schemeClr val="dk1"/>
                </a:solidFill>
              </a:rPr>
              <a:t>This example comes from an operation department hosting their own application. An ordinary day for them was a mix of daily duties, firefighting, and small projects to proactively reduce the numbers of fires. The daily duties were typically checking logs and remove old log files.</a:t>
            </a: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solidFill>
                  <a:schemeClr val="dk1"/>
                </a:solidFill>
              </a:rPr>
              <a:t>As you can see on the board this department has divided their work into three classes of services; urgent, daily duties, and proactive work. Urgent has the highest priority, followed by daily duties. The proactive work was done when there were no urgent work to do and the daily duties were done. There could be three proactive projects ongoing in parallel and they had an internal strict prioritization, which was shown with a figure in the first column. Both urgent and proactive work was broken down into tasks.</a:t>
            </a:r>
            <a:endParaRPr>
              <a:solidFill>
                <a:schemeClr val="dk1"/>
              </a:solidFill>
            </a:endParaRPr>
          </a:p>
          <a:p>
            <a:pPr marL="0" lvl="0" indent="0" algn="l" rtl="0">
              <a:lnSpc>
                <a:spcPct val="100000"/>
              </a:lnSpc>
              <a:spcBef>
                <a:spcPct val="0"/>
              </a:spcBef>
              <a:spcAft>
                <a:spcPct val="0"/>
              </a:spcAft>
              <a:buNone/>
            </a:pPr>
            <a:endParaRPr>
              <a:solidFill>
                <a:schemeClr val="dk1"/>
              </a:solidFill>
            </a:endParaRPr>
          </a:p>
        </p:txBody>
      </p:sp>
    </p:spTree>
    <p:extLst>
      <p:ext uri="{BB962C8B-B14F-4D97-AF65-F5344CB8AC3E}">
        <p14:creationId xmlns:p14="http://schemas.microsoft.com/office/powerpoint/2010/main" val="3664607296"/>
      </p:ext>
    </p:extLst>
  </p:cSld>
  <p:clrMapOvr>
    <a:masterClrMapping/>
  </p:clrMapOvr>
</p:notes>
</file>

<file path=ppt/notesSlides/notesSlide11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08"/>
        <p:cNvGrpSpPr/>
        <p:nvPr/>
      </p:nvGrpSpPr>
      <p:grpSpPr>
        <a:xfrm>
          <a:off x="0" y="0"/>
          <a:ext cx="0" cy="0"/>
        </a:xfrm>
      </p:grpSpPr>
      <p:sp>
        <p:nvSpPr>
          <p:cNvPr id="209" name="Google Shape;209;g5d0fc619aa_0_3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5d0fc619aa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Facilitator:</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a:solidFill>
                  <a:schemeClr val="dk1"/>
                </a:solidFill>
              </a:rPr>
              <a:t>Explain the participants about sample Kanban Board example without rows and columns.</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Participant:</a:t>
            </a:r>
            <a:endParaRPr sz="1100" b="0" i="0" u="none" strike="noStrike" cap="none">
              <a:solidFill>
                <a:srgbClr val="000000"/>
              </a:solidFill>
              <a:latin typeface="Arial" pitchFamily="34" charset="0"/>
              <a:ea typeface="Arial" pitchFamily="34" charset="0"/>
              <a:cs typeface="Arial" pitchFamily="34" charset="0"/>
              <a:sym typeface="Arial" pitchFamily="34" charset="0"/>
            </a:endParaRPr>
          </a:p>
          <a:p>
            <a:pPr marL="0" lvl="0" indent="0" algn="l" rtl="0">
              <a:lnSpc>
                <a:spcPct val="100000"/>
              </a:lnSpc>
              <a:spcBef>
                <a:spcPct val="0"/>
              </a:spcBef>
              <a:spcAft>
                <a:spcPct val="0"/>
              </a:spcAft>
              <a:buClr>
                <a:schemeClr val="dk1"/>
              </a:buClr>
              <a:buSzPts val="1100"/>
              <a:buFont typeface="Arial" pitchFamily="34" charset="0"/>
              <a:buNone/>
            </a:pPr>
            <a:endParaRPr sz="1100" b="0" i="0" u="none" strike="noStrike" cap="none">
              <a:solidFill>
                <a:srgbClr val="000000"/>
              </a:solidFill>
              <a:latin typeface="Arial" pitchFamily="34" charset="0"/>
              <a:ea typeface="Arial" pitchFamily="34" charset="0"/>
              <a:cs typeface="Arial" pitchFamily="34" charset="0"/>
              <a:sym typeface="Arial" pitchFamily="34" charset="0"/>
            </a:endParaRPr>
          </a:p>
          <a:p>
            <a:pPr marL="457200" lvl="0" indent="-298450" algn="just" rtl="0">
              <a:lnSpc>
                <a:spcPct val="100000"/>
              </a:lnSpc>
              <a:spcBef>
                <a:spcPct val="0"/>
              </a:spcBef>
              <a:spcAft>
                <a:spcPct val="0"/>
              </a:spcAft>
              <a:buClr>
                <a:schemeClr val="dk1"/>
              </a:buClr>
              <a:buSzPts val="1100"/>
              <a:buChar char="●"/>
            </a:pPr>
            <a:r>
              <a:rPr lang="en-US">
                <a:solidFill>
                  <a:schemeClr val="dk1"/>
                </a:solidFill>
              </a:rPr>
              <a:t>The above example is interesting; it highlights the fact that, ultimately, a board can look like whatever you want it to look like. Don't feel limited by the examples here and the boards you see for other teams, fix a board that suits your team. </a:t>
            </a:r>
            <a:endParaRPr>
              <a:solidFill>
                <a:schemeClr val="dk1"/>
              </a:solidFill>
            </a:endParaRPr>
          </a:p>
          <a:p>
            <a:pPr marL="457200" lvl="0" indent="-298450" algn="just" rtl="0">
              <a:lnSpc>
                <a:spcPct val="100000"/>
              </a:lnSpc>
              <a:spcBef>
                <a:spcPct val="0"/>
              </a:spcBef>
              <a:spcAft>
                <a:spcPct val="0"/>
              </a:spcAft>
              <a:buClr>
                <a:schemeClr val="dk1"/>
              </a:buClr>
              <a:buSzPts val="1100"/>
              <a:buChar char="●"/>
            </a:pPr>
            <a:r>
              <a:rPr lang="en-US">
                <a:solidFill>
                  <a:schemeClr val="dk1"/>
                </a:solidFill>
              </a:rPr>
              <a:t>The example here comes from a team that is working with signal enrichment in radio base stations. The idea came from a workshop where the team, together with an expert, went through the architecture for the upcoming development work. </a:t>
            </a:r>
            <a:endParaRPr>
              <a:solidFill>
                <a:schemeClr val="dk1"/>
              </a:solidFill>
            </a:endParaRPr>
          </a:p>
          <a:p>
            <a:pPr marL="457200" lvl="0" indent="-298450" algn="just" rtl="0">
              <a:lnSpc>
                <a:spcPct val="100000"/>
              </a:lnSpc>
              <a:spcBef>
                <a:spcPct val="0"/>
              </a:spcBef>
              <a:spcAft>
                <a:spcPct val="0"/>
              </a:spcAft>
              <a:buClr>
                <a:schemeClr val="dk1"/>
              </a:buClr>
              <a:buSzPts val="1100"/>
              <a:buChar char="●"/>
            </a:pPr>
            <a:r>
              <a:rPr lang="en-US">
                <a:solidFill>
                  <a:schemeClr val="dk1"/>
                </a:solidFill>
              </a:rPr>
              <a:t>When the architecture was drawn on the whiteboard the team put up notes on the architectural drawing with what work was needed to complete the task. </a:t>
            </a:r>
            <a:endParaRPr>
              <a:solidFill>
                <a:schemeClr val="dk1"/>
              </a:solidFill>
            </a:endParaRPr>
          </a:p>
          <a:p>
            <a:pPr marL="457200" lvl="0" indent="-298450" algn="just" rtl="0">
              <a:lnSpc>
                <a:spcPct val="100000"/>
              </a:lnSpc>
              <a:spcBef>
                <a:spcPct val="0"/>
              </a:spcBef>
              <a:spcAft>
                <a:spcPct val="0"/>
              </a:spcAft>
              <a:buClr>
                <a:schemeClr val="dk1"/>
              </a:buClr>
              <a:buSzPts val="1100"/>
              <a:buChar char="●"/>
            </a:pPr>
            <a:r>
              <a:rPr lang="en-US">
                <a:solidFill>
                  <a:schemeClr val="dk1"/>
                </a:solidFill>
              </a:rPr>
              <a:t>When this was done, one of the team members said: "Why not use the architectural schema as a board?" This is a great idea but we needed a way of showing the status. Another team member suggested showing the status by colored lines. A green line meant that the work was started and a red line meant that the work was done.</a:t>
            </a:r>
            <a:endParaRPr>
              <a:solidFill>
                <a:schemeClr val="dk1"/>
              </a:solidFill>
            </a:endParaRPr>
          </a:p>
        </p:txBody>
      </p:sp>
    </p:spTree>
    <p:extLst>
      <p:ext uri="{BB962C8B-B14F-4D97-AF65-F5344CB8AC3E}">
        <p14:creationId xmlns:p14="http://schemas.microsoft.com/office/powerpoint/2010/main" val="2896320707"/>
      </p:ext>
    </p:extLst>
  </p:cSld>
  <p:clrMapOvr>
    <a:masterClrMapping/>
  </p:clrMapOvr>
</p:notes>
</file>

<file path=ppt/notesSlides/notesSlide11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16"/>
        <p:cNvGrpSpPr/>
        <p:nvPr/>
      </p:nvGrpSpPr>
      <p:grpSpPr>
        <a:xfrm>
          <a:off x="0" y="0"/>
          <a:ext cx="0" cy="0"/>
        </a:xfrm>
      </p:grpSpPr>
      <p:sp>
        <p:nvSpPr>
          <p:cNvPr id="217" name="Google Shape;217;g5c44f71db6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5c44f71db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Facilitator:</a:t>
            </a:r>
            <a:endParaRPr>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Explain the participants about different types of meetings in Kanban.</a:t>
            </a:r>
            <a:endParaRPr>
              <a:solidFill>
                <a:schemeClr val="dk1"/>
              </a:solidFill>
            </a:endParaRPr>
          </a:p>
          <a:p>
            <a:pPr marL="0" lvl="0" indent="0" algn="l" rtl="0">
              <a:spcBef>
                <a:spcPct val="0"/>
              </a:spcBef>
              <a:spcAft>
                <a:spcPct val="0"/>
              </a:spcAft>
              <a:buClr>
                <a:schemeClr val="dk1"/>
              </a:buClr>
              <a:buSzPts val="1100"/>
              <a:buFont typeface="Arial" pitchFamily="34" charset="0"/>
              <a:buNone/>
            </a:pPr>
            <a:endParaRPr>
              <a:solidFill>
                <a:schemeClr val="dk1"/>
              </a:solidFill>
            </a:endParaRPr>
          </a:p>
          <a:p>
            <a:pPr marL="0" lvl="0" indent="0" algn="l" rtl="0">
              <a:spcBef>
                <a:spcPct val="0"/>
              </a:spcBef>
              <a:spcAft>
                <a:spcPct val="0"/>
              </a:spcAft>
              <a:buSzPts val="1100"/>
              <a:buNone/>
            </a:pPr>
            <a:r>
              <a:rPr lang="en-US" b="1">
                <a:solidFill>
                  <a:schemeClr val="dk1"/>
                </a:solidFill>
              </a:rPr>
              <a:t>Notes to the Participant:</a:t>
            </a:r>
            <a:endParaRPr b="1">
              <a:solidFill>
                <a:schemeClr val="dk1"/>
              </a:solidFill>
            </a:endParaRPr>
          </a:p>
          <a:p>
            <a:pPr marL="0" lvl="0" indent="0" algn="l" rtl="0">
              <a:spcBef>
                <a:spcPct val="0"/>
              </a:spcBef>
              <a:spcAft>
                <a:spcPct val="0"/>
              </a:spcAft>
              <a:buSzPts val="1100"/>
              <a:buNone/>
            </a:pPr>
            <a:endParaRPr b="1">
              <a:solidFill>
                <a:schemeClr val="dk1"/>
              </a:solidFill>
            </a:endParaRPr>
          </a:p>
          <a:p>
            <a:pPr marL="0" lvl="0" indent="0" algn="just" rtl="0">
              <a:lnSpc>
                <a:spcPct val="100000"/>
              </a:lnSpc>
              <a:spcBef>
                <a:spcPct val="0"/>
              </a:spcBef>
              <a:spcAft>
                <a:spcPct val="0"/>
              </a:spcAft>
              <a:buSzPts val="1100"/>
              <a:buNone/>
            </a:pPr>
            <a:r>
              <a:rPr lang="en-US" b="1"/>
              <a:t>Story start meeting:</a:t>
            </a:r>
            <a:r>
              <a:rPr lang="en-US"/>
              <a:t> When it's time to bring some new work in, we have seen great improvement in efficiency for companies that use story start meetings. It's a meeting only focused on one feature or story. Everybody who will be involved in the work or who has important information about the work is invited to this meeting.</a:t>
            </a:r>
            <a:endParaRPr/>
          </a:p>
          <a:p>
            <a:pPr marL="0" lvl="0" indent="0" algn="just" rtl="0">
              <a:lnSpc>
                <a:spcPct val="100000"/>
              </a:lnSpc>
              <a:spcBef>
                <a:spcPct val="0"/>
              </a:spcBef>
              <a:spcAft>
                <a:spcPct val="0"/>
              </a:spcAft>
              <a:buSzPts val="1100"/>
              <a:buNone/>
            </a:pPr>
            <a:endParaRPr/>
          </a:p>
          <a:p>
            <a:pPr marL="0" lvl="0" indent="0" algn="just" rtl="0">
              <a:lnSpc>
                <a:spcPct val="100000"/>
              </a:lnSpc>
              <a:spcBef>
                <a:spcPct val="0"/>
              </a:spcBef>
              <a:spcAft>
                <a:spcPct val="0"/>
              </a:spcAft>
              <a:buSzPts val="1100"/>
              <a:buNone/>
            </a:pPr>
            <a:r>
              <a:rPr lang="en-US" b="1"/>
              <a:t>Brief about story start meeting:</a:t>
            </a:r>
            <a:endParaRPr b="1"/>
          </a:p>
          <a:p>
            <a:pPr marL="0" lvl="0" indent="0" algn="just" rtl="0">
              <a:lnSpc>
                <a:spcPct val="100000"/>
              </a:lnSpc>
              <a:spcBef>
                <a:spcPct val="0"/>
              </a:spcBef>
              <a:spcAft>
                <a:spcPct val="0"/>
              </a:spcAft>
              <a:buSzPts val="1100"/>
              <a:buNone/>
            </a:pPr>
            <a:endParaRPr/>
          </a:p>
          <a:p>
            <a:pPr marL="0" lvl="0" indent="0" algn="just" rtl="0">
              <a:lnSpc>
                <a:spcPct val="100000"/>
              </a:lnSpc>
              <a:spcBef>
                <a:spcPct val="0"/>
              </a:spcBef>
              <a:spcAft>
                <a:spcPct val="0"/>
              </a:spcAft>
              <a:buSzPts val="1100"/>
              <a:buNone/>
            </a:pPr>
            <a:r>
              <a:rPr lang="en-US"/>
              <a:t>When: When it's time to start with a new story, feature or initiative that is not well known</a:t>
            </a:r>
            <a:endParaRPr/>
          </a:p>
          <a:p>
            <a:pPr marL="0" lvl="0" indent="0" algn="just" rtl="0">
              <a:lnSpc>
                <a:spcPct val="100000"/>
              </a:lnSpc>
              <a:spcBef>
                <a:spcPct val="0"/>
              </a:spcBef>
              <a:spcAft>
                <a:spcPct val="0"/>
              </a:spcAft>
              <a:buSzPts val="1100"/>
              <a:buNone/>
            </a:pPr>
            <a:r>
              <a:rPr lang="en-US"/>
              <a:t>Length: About 60 minutes</a:t>
            </a:r>
            <a:endParaRPr/>
          </a:p>
          <a:p>
            <a:pPr marL="0" lvl="0" indent="0" algn="just" rtl="0">
              <a:lnSpc>
                <a:spcPct val="100000"/>
              </a:lnSpc>
              <a:spcBef>
                <a:spcPct val="0"/>
              </a:spcBef>
              <a:spcAft>
                <a:spcPct val="0"/>
              </a:spcAft>
              <a:buSzPts val="1100"/>
              <a:buNone/>
            </a:pPr>
            <a:r>
              <a:rPr lang="en-US"/>
              <a:t>Who: Everybody who will be involved in the work or who has important information about the work</a:t>
            </a:r>
            <a:endParaRPr/>
          </a:p>
          <a:p>
            <a:pPr marL="0" lvl="0" indent="0" algn="just" rtl="0">
              <a:lnSpc>
                <a:spcPct val="100000"/>
              </a:lnSpc>
              <a:spcBef>
                <a:spcPct val="0"/>
              </a:spcBef>
              <a:spcAft>
                <a:spcPct val="0"/>
              </a:spcAft>
              <a:buSzPts val="1100"/>
              <a:buNone/>
            </a:pPr>
            <a:r>
              <a:rPr lang="en-US"/>
              <a:t>Purpose: To get a broad understanding of the work that is about to be done</a:t>
            </a:r>
            <a:endParaRPr/>
          </a:p>
          <a:p>
            <a:pPr marL="0" lvl="0" indent="0" algn="just" rtl="0">
              <a:lnSpc>
                <a:spcPct val="100000"/>
              </a:lnSpc>
              <a:spcBef>
                <a:spcPct val="0"/>
              </a:spcBef>
              <a:spcAft>
                <a:spcPct val="0"/>
              </a:spcAft>
              <a:buSzPts val="1100"/>
              <a:buNone/>
            </a:pPr>
            <a:endParaRPr/>
          </a:p>
          <a:p>
            <a:pPr marL="0" lvl="0" indent="0" algn="just" rtl="0">
              <a:lnSpc>
                <a:spcPct val="100000"/>
              </a:lnSpc>
              <a:spcBef>
                <a:spcPct val="0"/>
              </a:spcBef>
              <a:spcAft>
                <a:spcPct val="0"/>
              </a:spcAft>
              <a:buSzPts val="1100"/>
              <a:buNone/>
            </a:pPr>
            <a:r>
              <a:rPr lang="en-US" b="1"/>
              <a:t>Enterprise sync: </a:t>
            </a:r>
            <a:r>
              <a:rPr lang="en-US"/>
              <a:t>Big companies do usually have many development units, which are dependent on each other. Lack of communication between units is one of the most common reasons for the failure of projects. The enterprise sync is a meeting to improve communication between units and handles things such as:</a:t>
            </a:r>
            <a:endParaRPr/>
          </a:p>
          <a:p>
            <a:pPr marL="0" lvl="0" indent="0" algn="just" rtl="0">
              <a:lnSpc>
                <a:spcPct val="100000"/>
              </a:lnSpc>
              <a:spcBef>
                <a:spcPct val="0"/>
              </a:spcBef>
              <a:spcAft>
                <a:spcPct val="0"/>
              </a:spcAft>
              <a:buSzPts val="1100"/>
              <a:buNone/>
            </a:pPr>
            <a:endParaRPr/>
          </a:p>
          <a:p>
            <a:pPr marL="457200" lvl="0" indent="-298450" algn="just" rtl="0">
              <a:lnSpc>
                <a:spcPct val="100000"/>
              </a:lnSpc>
              <a:spcBef>
                <a:spcPct val="0"/>
              </a:spcBef>
              <a:spcAft>
                <a:spcPct val="0"/>
              </a:spcAft>
              <a:buSzPts val="1100"/>
              <a:buChar char="●"/>
            </a:pPr>
            <a:r>
              <a:rPr lang="en-US"/>
              <a:t>Corporate or organizational impediments</a:t>
            </a:r>
            <a:endParaRPr/>
          </a:p>
          <a:p>
            <a:pPr marL="457200" lvl="0" indent="-298450" algn="just" rtl="0">
              <a:lnSpc>
                <a:spcPct val="100000"/>
              </a:lnSpc>
              <a:spcBef>
                <a:spcPct val="0"/>
              </a:spcBef>
              <a:spcAft>
                <a:spcPct val="0"/>
              </a:spcAft>
              <a:buSzPts val="1100"/>
              <a:buChar char="●"/>
            </a:pPr>
            <a:r>
              <a:rPr lang="en-US"/>
              <a:t>Status against integration points</a:t>
            </a:r>
            <a:endParaRPr/>
          </a:p>
          <a:p>
            <a:pPr marL="457200" lvl="0" indent="-298450" algn="just" rtl="0">
              <a:lnSpc>
                <a:spcPct val="100000"/>
              </a:lnSpc>
              <a:spcBef>
                <a:spcPct val="0"/>
              </a:spcBef>
              <a:spcAft>
                <a:spcPct val="0"/>
              </a:spcAft>
              <a:buSzPts val="1100"/>
              <a:buChar char="●"/>
            </a:pPr>
            <a:r>
              <a:rPr lang="en-US"/>
              <a:t>Changes that other units may need to know</a:t>
            </a:r>
            <a:endParaRPr/>
          </a:p>
          <a:p>
            <a:pPr marL="457200" lvl="0" indent="-298450" algn="just" rtl="0">
              <a:lnSpc>
                <a:spcPct val="100000"/>
              </a:lnSpc>
              <a:spcBef>
                <a:spcPct val="0"/>
              </a:spcBef>
              <a:spcAft>
                <a:spcPct val="0"/>
              </a:spcAft>
              <a:buSzPts val="1100"/>
              <a:buChar char="●"/>
            </a:pPr>
            <a:r>
              <a:rPr lang="en-US"/>
              <a:t>What we are doing or have learned that could be of interest for other units</a:t>
            </a:r>
            <a:endParaRPr/>
          </a:p>
          <a:p>
            <a:pPr marL="0" lvl="0" indent="0" algn="just" rtl="0">
              <a:lnSpc>
                <a:spcPct val="100000"/>
              </a:lnSpc>
              <a:spcBef>
                <a:spcPct val="0"/>
              </a:spcBef>
              <a:spcAft>
                <a:spcPct val="0"/>
              </a:spcAft>
              <a:buSzPts val="1100"/>
              <a:buNone/>
            </a:pPr>
            <a:endParaRPr/>
          </a:p>
          <a:p>
            <a:pPr marL="0" lvl="0" indent="0" algn="just" rtl="0">
              <a:lnSpc>
                <a:spcPct val="100000"/>
              </a:lnSpc>
              <a:spcBef>
                <a:spcPct val="0"/>
              </a:spcBef>
              <a:spcAft>
                <a:spcPct val="0"/>
              </a:spcAft>
              <a:buSzPts val="1100"/>
              <a:buNone/>
            </a:pPr>
            <a:r>
              <a:rPr lang="en-US" b="1"/>
              <a:t>Brief about the enterprise sync:</a:t>
            </a:r>
            <a:endParaRPr b="1"/>
          </a:p>
          <a:p>
            <a:pPr marL="0" lvl="0" indent="0" algn="just" rtl="0">
              <a:lnSpc>
                <a:spcPct val="100000"/>
              </a:lnSpc>
              <a:spcBef>
                <a:spcPct val="0"/>
              </a:spcBef>
              <a:spcAft>
                <a:spcPct val="0"/>
              </a:spcAft>
              <a:buSzPts val="1100"/>
              <a:buNone/>
            </a:pPr>
            <a:endParaRPr/>
          </a:p>
          <a:p>
            <a:pPr marL="0" lvl="0" indent="0" algn="just" rtl="0">
              <a:lnSpc>
                <a:spcPct val="100000"/>
              </a:lnSpc>
              <a:spcBef>
                <a:spcPct val="0"/>
              </a:spcBef>
              <a:spcAft>
                <a:spcPct val="0"/>
              </a:spcAft>
              <a:buSzPts val="1100"/>
              <a:buNone/>
            </a:pPr>
            <a:r>
              <a:rPr lang="en-US"/>
              <a:t>When: 1-5 times a week</a:t>
            </a:r>
            <a:endParaRPr/>
          </a:p>
          <a:p>
            <a:pPr marL="0" lvl="0" indent="0" algn="just" rtl="0">
              <a:lnSpc>
                <a:spcPct val="100000"/>
              </a:lnSpc>
              <a:spcBef>
                <a:spcPct val="0"/>
              </a:spcBef>
              <a:spcAft>
                <a:spcPct val="0"/>
              </a:spcAft>
              <a:buSzPts val="1100"/>
              <a:buNone/>
            </a:pPr>
            <a:r>
              <a:rPr lang="en-US"/>
              <a:t>Length: 15 minutes</a:t>
            </a:r>
            <a:endParaRPr/>
          </a:p>
          <a:p>
            <a:pPr marL="0" lvl="0" indent="0" algn="just" rtl="0">
              <a:lnSpc>
                <a:spcPct val="100000"/>
              </a:lnSpc>
              <a:spcBef>
                <a:spcPct val="0"/>
              </a:spcBef>
              <a:spcAft>
                <a:spcPct val="0"/>
              </a:spcAft>
              <a:buSzPts val="1100"/>
              <a:buNone/>
            </a:pPr>
            <a:r>
              <a:rPr lang="en-US"/>
              <a:t>Who: At least one person from every development unit</a:t>
            </a:r>
            <a:endParaRPr/>
          </a:p>
          <a:p>
            <a:pPr marL="0" lvl="0" indent="0" algn="just" rtl="0">
              <a:lnSpc>
                <a:spcPct val="100000"/>
              </a:lnSpc>
              <a:spcBef>
                <a:spcPct val="0"/>
              </a:spcBef>
              <a:spcAft>
                <a:spcPct val="0"/>
              </a:spcAft>
              <a:buSzPts val="1100"/>
              <a:buNone/>
            </a:pPr>
            <a:r>
              <a:rPr lang="en-US"/>
              <a:t>Purpose: To avoid causing unpleasant surprises for each other, to learn from each other, and take advantage of each others' work</a:t>
            </a:r>
            <a:endParaRPr/>
          </a:p>
          <a:p>
            <a:pPr marL="0" lvl="0" indent="0" algn="just" rtl="0">
              <a:lnSpc>
                <a:spcPct val="100000"/>
              </a:lnSpc>
              <a:spcBef>
                <a:spcPct val="0"/>
              </a:spcBef>
              <a:spcAft>
                <a:spcPct val="0"/>
              </a:spcAft>
              <a:buSzPts val="1100"/>
              <a:buNone/>
            </a:pPr>
            <a:endParaRPr/>
          </a:p>
          <a:p>
            <a:pPr marL="0" lvl="0" indent="0" algn="just" rtl="0">
              <a:lnSpc>
                <a:spcPct val="100000"/>
              </a:lnSpc>
              <a:spcBef>
                <a:spcPct val="0"/>
              </a:spcBef>
              <a:spcAft>
                <a:spcPct val="0"/>
              </a:spcAft>
              <a:buClr>
                <a:schemeClr val="dk1"/>
              </a:buClr>
              <a:buSzPts val="1100"/>
              <a:buFont typeface="Arial" pitchFamily="34" charset="0"/>
              <a:buNone/>
            </a:pPr>
            <a:endParaRPr/>
          </a:p>
          <a:p>
            <a:pPr marL="0" lvl="0" indent="0" algn="just" rtl="0">
              <a:lnSpc>
                <a:spcPct val="100000"/>
              </a:lnSpc>
              <a:spcBef>
                <a:spcPct val="0"/>
              </a:spcBef>
              <a:spcAft>
                <a:spcPct val="0"/>
              </a:spcAft>
              <a:buSzPts val="1100"/>
              <a:buNone/>
            </a:pPr>
            <a:r>
              <a:rPr lang="en-US" b="1"/>
              <a:t>Review meeting: </a:t>
            </a:r>
            <a:r>
              <a:rPr lang="en-US"/>
              <a:t>The review is almost like the demo, but is performed in front of a smaller audience and has as its purpose to get feedback about the product and the new features. For companies running demos as described previously, it's a great combination to have reviews like a fair, immediately after the demo, to show more details and have a dialog about how the new features are working. All feedback should be taken care of and be prioritized in such way that you always develop the highest value at any time.</a:t>
            </a:r>
            <a:endParaRPr/>
          </a:p>
          <a:p>
            <a:pPr marL="0" lvl="0" indent="0" algn="just" rtl="0">
              <a:lnSpc>
                <a:spcPct val="100000"/>
              </a:lnSpc>
              <a:spcBef>
                <a:spcPct val="0"/>
              </a:spcBef>
              <a:spcAft>
                <a:spcPct val="0"/>
              </a:spcAft>
              <a:buSzPts val="1100"/>
              <a:buNone/>
            </a:pPr>
            <a:endParaRPr/>
          </a:p>
          <a:p>
            <a:pPr marL="0" lvl="0" indent="0" algn="just" rtl="0">
              <a:lnSpc>
                <a:spcPct val="100000"/>
              </a:lnSpc>
              <a:spcBef>
                <a:spcPct val="0"/>
              </a:spcBef>
              <a:spcAft>
                <a:spcPct val="0"/>
              </a:spcAft>
              <a:buSzPts val="1100"/>
              <a:buNone/>
            </a:pPr>
            <a:r>
              <a:rPr lang="en-US" b="1"/>
              <a:t>Brief about the review:</a:t>
            </a:r>
            <a:endParaRPr b="1"/>
          </a:p>
          <a:p>
            <a:pPr marL="0" lvl="0" indent="0" algn="just" rtl="0">
              <a:lnSpc>
                <a:spcPct val="100000"/>
              </a:lnSpc>
              <a:spcBef>
                <a:spcPct val="0"/>
              </a:spcBef>
              <a:spcAft>
                <a:spcPct val="0"/>
              </a:spcAft>
              <a:buSzPts val="1100"/>
              <a:buNone/>
            </a:pPr>
            <a:endParaRPr/>
          </a:p>
          <a:p>
            <a:pPr marL="0" lvl="0" indent="0" algn="just" rtl="0">
              <a:lnSpc>
                <a:spcPct val="100000"/>
              </a:lnSpc>
              <a:spcBef>
                <a:spcPct val="0"/>
              </a:spcBef>
              <a:spcAft>
                <a:spcPct val="0"/>
              </a:spcAft>
              <a:buSzPts val="1100"/>
              <a:buNone/>
            </a:pPr>
            <a:r>
              <a:rPr lang="en-US"/>
              <a:t>When: Every 2-4 week or when you have access to customers, stakeholders or end users</a:t>
            </a:r>
            <a:endParaRPr/>
          </a:p>
          <a:p>
            <a:pPr marL="0" lvl="0" indent="0" algn="just" rtl="0">
              <a:lnSpc>
                <a:spcPct val="100000"/>
              </a:lnSpc>
              <a:spcBef>
                <a:spcPct val="0"/>
              </a:spcBef>
              <a:spcAft>
                <a:spcPct val="0"/>
              </a:spcAft>
              <a:buSzPts val="1100"/>
              <a:buNone/>
            </a:pPr>
            <a:r>
              <a:rPr lang="en-US"/>
              <a:t>Length: The time it takes</a:t>
            </a:r>
            <a:endParaRPr/>
          </a:p>
          <a:p>
            <a:pPr marL="0" lvl="0" indent="0" algn="just" rtl="0">
              <a:lnSpc>
                <a:spcPct val="100000"/>
              </a:lnSpc>
              <a:spcBef>
                <a:spcPct val="0"/>
              </a:spcBef>
              <a:spcAft>
                <a:spcPct val="0"/>
              </a:spcAft>
              <a:buSzPts val="1100"/>
              <a:buNone/>
            </a:pPr>
            <a:r>
              <a:rPr lang="en-US"/>
              <a:t>Who: Everybody deeply interested in the development work that is going on</a:t>
            </a:r>
            <a:endParaRPr/>
          </a:p>
          <a:p>
            <a:pPr marL="0" lvl="0" indent="0" algn="just" rtl="0">
              <a:lnSpc>
                <a:spcPct val="100000"/>
              </a:lnSpc>
              <a:spcBef>
                <a:spcPct val="0"/>
              </a:spcBef>
              <a:spcAft>
                <a:spcPct val="0"/>
              </a:spcAft>
              <a:buSzPts val="1100"/>
              <a:buNone/>
            </a:pPr>
            <a:r>
              <a:rPr lang="en-US"/>
              <a:t>Purpose: To get feedback on the product and newly developed features</a:t>
            </a:r>
            <a:endParaRPr/>
          </a:p>
          <a:p>
            <a:pPr marL="0" lvl="0" indent="0" algn="just" rtl="0">
              <a:lnSpc>
                <a:spcPct val="100000"/>
              </a:lnSpc>
              <a:spcBef>
                <a:spcPct val="0"/>
              </a:spcBef>
              <a:spcAft>
                <a:spcPct val="0"/>
              </a:spcAft>
              <a:buClr>
                <a:schemeClr val="dk1"/>
              </a:buClr>
              <a:buSzPts val="1100"/>
              <a:buFont typeface="Arial" pitchFamily="34" charset="0"/>
              <a:buNone/>
            </a:pPr>
            <a:endParaRPr/>
          </a:p>
          <a:p>
            <a:pPr marL="0" lvl="0" indent="0" algn="just" rtl="0">
              <a:lnSpc>
                <a:spcPct val="100000"/>
              </a:lnSpc>
              <a:spcBef>
                <a:spcPct val="0"/>
              </a:spcBef>
              <a:spcAft>
                <a:spcPct val="0"/>
              </a:spcAft>
              <a:buSzPts val="1100"/>
              <a:buNone/>
            </a:pPr>
            <a:r>
              <a:rPr lang="en-US" b="1"/>
              <a:t>Retrospective meeting:</a:t>
            </a:r>
            <a:r>
              <a:rPr lang="en-US"/>
              <a:t> The most important meeting in Kanban is the retrospective since this is where we have time to focus on discussing improvements. Retrospectives can be done in many different ways and our recommendation is to vary and not use one version too many times in a row. Below are the three common variations of retrospectives.</a:t>
            </a:r>
            <a:endParaRPr/>
          </a:p>
          <a:p>
            <a:pPr marL="0" lvl="0" indent="0" algn="just" rtl="0">
              <a:lnSpc>
                <a:spcPct val="100000"/>
              </a:lnSpc>
              <a:spcBef>
                <a:spcPct val="0"/>
              </a:spcBef>
              <a:spcAft>
                <a:spcPct val="0"/>
              </a:spcAft>
              <a:buSzPts val="1100"/>
              <a:buNone/>
            </a:pPr>
            <a:endParaRPr/>
          </a:p>
          <a:p>
            <a:pPr marL="457200" lvl="0" indent="-298450" algn="just" rtl="0">
              <a:lnSpc>
                <a:spcPct val="100000"/>
              </a:lnSpc>
              <a:spcBef>
                <a:spcPct val="0"/>
              </a:spcBef>
              <a:spcAft>
                <a:spcPct val="0"/>
              </a:spcAft>
              <a:buSzPts val="1100"/>
              <a:buChar char="●"/>
            </a:pPr>
            <a:r>
              <a:rPr lang="en-US"/>
              <a:t>THE PLUS-MINUS-DELTA RETROSPECTIVE</a:t>
            </a:r>
            <a:endParaRPr/>
          </a:p>
          <a:p>
            <a:pPr marL="457200" lvl="0" indent="-298450" algn="just" rtl="0">
              <a:lnSpc>
                <a:spcPct val="100000"/>
              </a:lnSpc>
              <a:spcBef>
                <a:spcPct val="0"/>
              </a:spcBef>
              <a:spcAft>
                <a:spcPct val="0"/>
              </a:spcAft>
              <a:buSzPts val="1100"/>
              <a:buChar char="●"/>
            </a:pPr>
            <a:r>
              <a:rPr lang="en-US"/>
              <a:t>FUTURESPECTIVE</a:t>
            </a:r>
            <a:endParaRPr/>
          </a:p>
          <a:p>
            <a:pPr marL="457200" lvl="0" indent="-298450" algn="just" rtl="0">
              <a:lnSpc>
                <a:spcPct val="100000"/>
              </a:lnSpc>
              <a:spcBef>
                <a:spcPct val="0"/>
              </a:spcBef>
              <a:spcAft>
                <a:spcPct val="0"/>
              </a:spcAft>
              <a:buSzPts val="1100"/>
              <a:buChar char="●"/>
            </a:pPr>
            <a:r>
              <a:rPr lang="en-US"/>
              <a:t>THE PERFECTION GAME</a:t>
            </a:r>
            <a:endParaRPr/>
          </a:p>
          <a:p>
            <a:pPr marL="0" lvl="0" indent="0" algn="just" rtl="0">
              <a:lnSpc>
                <a:spcPct val="100000"/>
              </a:lnSpc>
              <a:spcBef>
                <a:spcPct val="0"/>
              </a:spcBef>
              <a:spcAft>
                <a:spcPct val="0"/>
              </a:spcAft>
              <a:buSzPts val="1100"/>
              <a:buNone/>
            </a:pPr>
            <a:endParaRPr/>
          </a:p>
          <a:p>
            <a:pPr marL="0" lvl="0" indent="0" algn="just" rtl="0">
              <a:lnSpc>
                <a:spcPct val="100000"/>
              </a:lnSpc>
              <a:spcBef>
                <a:spcPct val="0"/>
              </a:spcBef>
              <a:spcAft>
                <a:spcPct val="0"/>
              </a:spcAft>
              <a:buSzPts val="1100"/>
              <a:buNone/>
            </a:pPr>
            <a:r>
              <a:rPr lang="en-US" b="1"/>
              <a:t>Brief about the retrospective:</a:t>
            </a:r>
            <a:endParaRPr b="1"/>
          </a:p>
          <a:p>
            <a:pPr marL="0" lvl="0" indent="0" algn="just" rtl="0">
              <a:lnSpc>
                <a:spcPct val="100000"/>
              </a:lnSpc>
              <a:spcBef>
                <a:spcPct val="0"/>
              </a:spcBef>
              <a:spcAft>
                <a:spcPct val="0"/>
              </a:spcAft>
              <a:buSzPts val="1100"/>
              <a:buNone/>
            </a:pPr>
            <a:endParaRPr/>
          </a:p>
          <a:p>
            <a:pPr marL="0" lvl="0" indent="0" algn="just" rtl="0">
              <a:lnSpc>
                <a:spcPct val="100000"/>
              </a:lnSpc>
              <a:spcBef>
                <a:spcPct val="0"/>
              </a:spcBef>
              <a:spcAft>
                <a:spcPct val="0"/>
              </a:spcAft>
              <a:buSzPts val="1100"/>
              <a:buNone/>
            </a:pPr>
            <a:r>
              <a:rPr lang="en-US"/>
              <a:t>When: Every 2-4 week or when needed</a:t>
            </a:r>
            <a:endParaRPr/>
          </a:p>
          <a:p>
            <a:pPr marL="0" lvl="0" indent="0" algn="just" rtl="0">
              <a:lnSpc>
                <a:spcPct val="100000"/>
              </a:lnSpc>
              <a:spcBef>
                <a:spcPct val="0"/>
              </a:spcBef>
              <a:spcAft>
                <a:spcPct val="0"/>
              </a:spcAft>
              <a:buSzPts val="1100"/>
              <a:buNone/>
            </a:pPr>
            <a:r>
              <a:rPr lang="en-US"/>
              <a:t>Length: 1.5 hours</a:t>
            </a:r>
            <a:endParaRPr/>
          </a:p>
          <a:p>
            <a:pPr marL="0" lvl="0" indent="0" algn="just" rtl="0">
              <a:lnSpc>
                <a:spcPct val="100000"/>
              </a:lnSpc>
              <a:spcBef>
                <a:spcPct val="0"/>
              </a:spcBef>
              <a:spcAft>
                <a:spcPct val="0"/>
              </a:spcAft>
              <a:buSzPts val="1100"/>
              <a:buNone/>
            </a:pPr>
            <a:r>
              <a:rPr lang="en-US"/>
              <a:t>Who: Everybody involved in the development unit</a:t>
            </a:r>
            <a:endParaRPr/>
          </a:p>
          <a:p>
            <a:pPr marL="0" lvl="0" indent="0" algn="just" rtl="0">
              <a:lnSpc>
                <a:spcPct val="100000"/>
              </a:lnSpc>
              <a:spcBef>
                <a:spcPct val="0"/>
              </a:spcBef>
              <a:spcAft>
                <a:spcPct val="0"/>
              </a:spcAft>
              <a:buSzPts val="1100"/>
              <a:buNone/>
            </a:pPr>
            <a:r>
              <a:rPr lang="en-US"/>
              <a:t>Purpose: To find ways to improve the process or sometimes even the organization</a:t>
            </a:r>
            <a:endParaRPr/>
          </a:p>
          <a:p>
            <a:pPr marL="0" lvl="0" indent="0" algn="just" rtl="0">
              <a:lnSpc>
                <a:spcPct val="100000"/>
              </a:lnSpc>
              <a:spcBef>
                <a:spcPct val="0"/>
              </a:spcBef>
              <a:spcAft>
                <a:spcPct val="0"/>
              </a:spcAft>
              <a:buClr>
                <a:schemeClr val="dk1"/>
              </a:buClr>
              <a:buSzPts val="1100"/>
              <a:buFont typeface="Arial" pitchFamily="34" charset="0"/>
              <a:buNone/>
            </a:pPr>
            <a:endParaRPr/>
          </a:p>
          <a:p>
            <a:pPr marL="0" lvl="0" indent="0" algn="just" rtl="0">
              <a:lnSpc>
                <a:spcPct val="115000"/>
              </a:lnSpc>
              <a:spcBef>
                <a:spcPct val="0"/>
              </a:spcBef>
              <a:spcAft>
                <a:spcPct val="0"/>
              </a:spcAft>
              <a:buSzPts val="1800"/>
              <a:buNone/>
            </a:pPr>
            <a:r>
              <a:rPr lang="en-US" b="1"/>
              <a:t>Project Kickoff workshop:</a:t>
            </a:r>
            <a:r>
              <a:rPr lang="en-US"/>
              <a:t> Good collaboration at the beginning of a project will almost always result in savings down the line. For that reason, rushed, short kickoff meetings can be a waste of time. Everyone comes to the table with preconceived notions based on limited knowledge about goals, and the resulting tendency is to blend everyone’s baggage into goals for the project. But people are busy and still need to get projects started with a limited amount of time to get on the same page.</a:t>
            </a:r>
          </a:p>
          <a:p>
            <a:pPr marL="0" lvl="0" indent="0" algn="just" rtl="0">
              <a:lnSpc>
                <a:spcPct val="115000"/>
              </a:lnSpc>
              <a:spcBef>
                <a:spcPct val="0"/>
              </a:spcBef>
              <a:spcAft>
                <a:spcPct val="0"/>
              </a:spcAft>
              <a:buClr>
                <a:schemeClr val="dk1"/>
              </a:buClr>
              <a:buSzPts val="1800"/>
              <a:buFont typeface="Arial" pitchFamily="34" charset="0"/>
              <a:buNone/>
            </a:pPr>
            <a:endParaRPr lang="en-US"/>
          </a:p>
          <a:p>
            <a:pPr marL="0" lvl="0" indent="0" algn="just" rtl="0">
              <a:lnSpc>
                <a:spcPct val="115000"/>
              </a:lnSpc>
              <a:spcBef>
                <a:spcPct val="0"/>
              </a:spcBef>
              <a:spcAft>
                <a:spcPct val="0"/>
              </a:spcAft>
              <a:buClr>
                <a:schemeClr val="dk1"/>
              </a:buClr>
              <a:buSzPts val="1800"/>
              <a:buFont typeface="Arial" pitchFamily="34" charset="0"/>
              <a:buNone/>
            </a:pPr>
            <a:r>
              <a:rPr lang="en-US" b="1"/>
              <a:t>Brainstorming: </a:t>
            </a:r>
            <a:r>
              <a:rPr lang="en-US"/>
              <a:t>The value of brainstorming is debated, and the practice of brainstorming is defined in different ways and approached with different levels of rigor. There are convincing arguments for it being ineffective at generating new or good ideas. Yet brainstorming endures as a catchy term used to describe the purpose of a meeting. In this case, brainstorming is defined as a collaborative process to generate a high volume of ideas, which increases the odds of having a successful idea.</a:t>
            </a:r>
          </a:p>
          <a:p>
            <a:pPr marL="0" lvl="0" indent="0" algn="just" rtl="0">
              <a:lnSpc>
                <a:spcPct val="115000"/>
              </a:lnSpc>
              <a:spcBef>
                <a:spcPct val="0"/>
              </a:spcBef>
              <a:spcAft>
                <a:spcPct val="0"/>
              </a:spcAft>
              <a:buSzPts val="1800"/>
              <a:buNone/>
            </a:pPr>
            <a:endParaRPr lang="en-US" b="1"/>
          </a:p>
          <a:p>
            <a:pPr marL="0" lvl="0" indent="0" algn="just" rtl="0">
              <a:lnSpc>
                <a:spcPct val="115000"/>
              </a:lnSpc>
              <a:spcBef>
                <a:spcPct val="0"/>
              </a:spcBef>
              <a:spcAft>
                <a:spcPct val="0"/>
              </a:spcAft>
              <a:buSzPts val="1800"/>
              <a:buNone/>
            </a:pPr>
            <a:r>
              <a:rPr lang="en-US" b="1"/>
              <a:t>Daily Stand-up:  </a:t>
            </a:r>
            <a:r>
              <a:rPr lang="en-US"/>
              <a:t>One way to help the work to flow is to talk about, and do something about, the problems that hinder the work to flow—daily, or even more often. The daily standup meeting (a.k.a. morning meeting, daily, morning call, or standup) was made popular in the software development community in the early agile years with methods such as Scrum and XP. Scrum has the daily standup as a core meeting that’s called Daily Scrum. We think that a daily standup meeting is a great tool to get everyone in the team up to date with the current situation in the team and the status of your work.</a:t>
            </a:r>
          </a:p>
          <a:p>
            <a:pPr marL="0" lvl="0" indent="0" algn="l" rtl="0">
              <a:lnSpc>
                <a:spcPct val="100000"/>
              </a:lnSpc>
              <a:spcBef>
                <a:spcPct val="0"/>
              </a:spcBef>
              <a:spcAft>
                <a:spcPct val="0"/>
              </a:spcAft>
              <a:buClr>
                <a:srgbClr val="000000"/>
              </a:buClr>
              <a:buSzPts val="1100"/>
              <a:buFont typeface="Arial" pitchFamily="34" charset="0"/>
              <a:buNone/>
            </a:pPr>
            <a:endParaRPr b="1"/>
          </a:p>
        </p:txBody>
      </p:sp>
    </p:spTree>
    <p:extLst>
      <p:ext uri="{BB962C8B-B14F-4D97-AF65-F5344CB8AC3E}">
        <p14:creationId xmlns:p14="http://schemas.microsoft.com/office/powerpoint/2010/main" val="4193525074"/>
      </p:ext>
    </p:extLst>
  </p:cSld>
  <p:clrMapOvr>
    <a:masterClrMapping/>
  </p:clrMapOvr>
</p:notes>
</file>

<file path=ppt/notesSlides/notesSlide11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31"/>
        <p:cNvGrpSpPr/>
        <p:nvPr/>
      </p:nvGrpSpPr>
      <p:grpSpPr>
        <a:xfrm>
          <a:off x="0" y="0"/>
          <a:ext cx="0" cy="0"/>
        </a:xfrm>
      </p:grpSpPr>
      <p:sp>
        <p:nvSpPr>
          <p:cNvPr id="232" name="Google Shape;232;g5d0fc619aa_0_1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5d0fc619a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Facilitator:</a:t>
            </a:r>
            <a:endParaRPr>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Explain the participants about Scrum vs Kanban.</a:t>
            </a:r>
            <a:endParaRPr>
              <a:solidFill>
                <a:schemeClr val="dk1"/>
              </a:solidFill>
            </a:endParaRPr>
          </a:p>
          <a:p>
            <a:pPr marL="0" lvl="0" indent="0" algn="l" rtl="0">
              <a:spcBef>
                <a:spcPct val="0"/>
              </a:spcBef>
              <a:spcAft>
                <a:spcPct val="0"/>
              </a:spcAft>
              <a:buClr>
                <a:schemeClr val="dk1"/>
              </a:buClr>
              <a:buSzPts val="1100"/>
              <a:buFont typeface="Arial" pitchFamily="34" charset="0"/>
              <a:buNone/>
            </a:pPr>
            <a:endParaRPr>
              <a:solidFill>
                <a:schemeClr val="dk1"/>
              </a:solidFill>
            </a:endParaRPr>
          </a:p>
          <a:p>
            <a:pPr marL="0" lvl="0" indent="0" algn="l" rtl="0">
              <a:spcBef>
                <a:spcPct val="0"/>
              </a:spcBef>
              <a:spcAft>
                <a:spcPct val="0"/>
              </a:spcAft>
              <a:buSzPts val="1100"/>
              <a:buNone/>
            </a:pPr>
            <a:r>
              <a:rPr lang="en-US" b="1">
                <a:solidFill>
                  <a:schemeClr val="dk1"/>
                </a:solidFill>
              </a:rPr>
              <a:t>Notes to the Participant:</a:t>
            </a:r>
            <a:endParaRPr b="1">
              <a:solidFill>
                <a:schemeClr val="dk1"/>
              </a:solidFill>
            </a:endParaRPr>
          </a:p>
          <a:p>
            <a:pPr marL="0" lvl="0" indent="0" algn="l" rtl="0">
              <a:spcBef>
                <a:spcPct val="0"/>
              </a:spcBef>
              <a:spcAft>
                <a:spcPct val="0"/>
              </a:spcAft>
              <a:buSzPts val="1100"/>
              <a:buNone/>
            </a:pPr>
            <a:endParaRPr b="1">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t>In Scrum you work in an iteration or Sprints of usually 1-4 weeks. Each Sprint starts with the planning of work for the Sprint and ends with a releasable increment of features. Hopefully the plan remains unchanged all through the Sprint.</a:t>
            </a:r>
            <a:endParaRPr/>
          </a:p>
          <a:p>
            <a:pPr marL="0" lvl="0" indent="0" algn="just" rtl="0">
              <a:lnSpc>
                <a:spcPct val="100000"/>
              </a:lnSpc>
              <a:spcBef>
                <a:spcPct val="0"/>
              </a:spcBef>
              <a:spcAft>
                <a:spcPct val="0"/>
              </a:spcAft>
              <a:buClr>
                <a:schemeClr val="dk1"/>
              </a:buClr>
              <a:buSzPts val="1100"/>
              <a:buFont typeface="Arial" pitchFamily="34" charset="0"/>
              <a:buNone/>
            </a:pPr>
            <a:endParaRPr/>
          </a:p>
          <a:p>
            <a:pPr marL="0" lvl="0" indent="0" algn="just" rtl="0">
              <a:lnSpc>
                <a:spcPct val="100000"/>
              </a:lnSpc>
              <a:spcBef>
                <a:spcPct val="0"/>
              </a:spcBef>
              <a:spcAft>
                <a:spcPct val="0"/>
              </a:spcAft>
              <a:buClr>
                <a:schemeClr val="dk1"/>
              </a:buClr>
              <a:buSzPts val="1100"/>
              <a:buFont typeface="Arial" pitchFamily="34" charset="0"/>
              <a:buNone/>
            </a:pPr>
            <a:r>
              <a:rPr lang="en-US"/>
              <a:t>Kanban has fewer rules. For instance, there is nothing about roles or about working in iterations. Kanban is more focused on continuous flow, visualizing the work and optimizing the time between ideas and runnable features.</a:t>
            </a:r>
            <a:endParaRPr/>
          </a:p>
          <a:p>
            <a:pPr marL="0" lvl="0" indent="0" algn="just" rtl="0">
              <a:lnSpc>
                <a:spcPct val="100000"/>
              </a:lnSpc>
              <a:spcBef>
                <a:spcPct val="0"/>
              </a:spcBef>
              <a:spcAft>
                <a:spcPct val="0"/>
              </a:spcAft>
              <a:buClr>
                <a:schemeClr val="dk1"/>
              </a:buClr>
              <a:buSzPts val="1100"/>
              <a:buFont typeface="Arial" pitchFamily="34" charset="0"/>
              <a:buNone/>
            </a:pPr>
            <a:endParaRPr/>
          </a:p>
          <a:p>
            <a:pPr marL="0" lvl="0" indent="0" algn="just" rtl="0">
              <a:lnSpc>
                <a:spcPct val="100000"/>
              </a:lnSpc>
              <a:spcBef>
                <a:spcPct val="0"/>
              </a:spcBef>
              <a:spcAft>
                <a:spcPct val="0"/>
              </a:spcAft>
              <a:buClr>
                <a:schemeClr val="dk1"/>
              </a:buClr>
              <a:buSzPts val="1100"/>
              <a:buFont typeface="Arial" pitchFamily="34" charset="0"/>
              <a:buNone/>
            </a:pPr>
            <a:r>
              <a:rPr lang="en-US"/>
              <a:t>This above image shows the difference between Scrum and Kanban flow. You can easily see whether a Scrum team is at the beginning or at the end of a sprint.</a:t>
            </a:r>
            <a:endParaRPr/>
          </a:p>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948940739"/>
      </p:ext>
    </p:extLst>
  </p:cSld>
  <p:clrMapOvr>
    <a:masterClrMapping/>
  </p:clrMapOvr>
</p:notes>
</file>

<file path=ppt/notesSlides/notesSlide11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38"/>
        <p:cNvGrpSpPr/>
        <p:nvPr/>
      </p:nvGrpSpPr>
      <p:grpSpPr>
        <a:xfrm>
          <a:off x="0" y="0"/>
          <a:ext cx="0" cy="0"/>
        </a:xfrm>
      </p:grpSpPr>
      <p:sp>
        <p:nvSpPr>
          <p:cNvPr id="239" name="Google Shape;239;g5c44f71db6_0_29: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5c44f71db6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p>
          <a:p>
            <a:pPr marL="0" lvl="0" indent="0" algn="l" rtl="0">
              <a:lnSpc>
                <a:spcPct val="100000"/>
              </a:lnSpc>
              <a:spcBef>
                <a:spcPct val="0"/>
              </a:spcBef>
              <a:spcAft>
                <a:spcPct val="0"/>
              </a:spcAft>
              <a:buSzPts val="1100"/>
              <a:buNone/>
            </a:pPr>
            <a:r>
              <a:rPr lang="en-US"/>
              <a:t>Share the module summary with the audience.</a:t>
            </a:r>
          </a:p>
          <a:p>
            <a:pPr marL="0" lvl="0" indent="0" algn="l" rtl="0">
              <a:lnSpc>
                <a:spcPct val="100000"/>
              </a:lnSpc>
              <a:spcBef>
                <a:spcPct val="0"/>
              </a:spcBef>
              <a:spcAft>
                <a:spcPct val="0"/>
              </a:spcAft>
              <a:buSzPts val="1100"/>
              <a:buNone/>
            </a:pPr>
            <a:r>
              <a:rPr lang="en-US"/>
              <a:t>Ask the participants if they have any questions. They can ask their queries by raising their hands.</a:t>
            </a:r>
          </a:p>
          <a:p>
            <a:pPr marL="0" lvl="0" indent="0" algn="l" rtl="0">
              <a:lnSpc>
                <a:spcPct val="100000"/>
              </a:lnSpc>
              <a:spcBef>
                <a:spcPct val="0"/>
              </a:spcBef>
              <a:spcAft>
                <a:spcPct val="0"/>
              </a:spcAft>
              <a:buSzPts val="1100"/>
              <a:buNone/>
            </a:pPr>
            <a:endParaRPr lang="en-US" b="1"/>
          </a:p>
          <a:p>
            <a:pPr marL="0" lvl="0" indent="0" algn="l" rtl="0">
              <a:lnSpc>
                <a:spcPct val="100000"/>
              </a:lnSpc>
              <a:spcBef>
                <a:spcPct val="0"/>
              </a:spcBef>
              <a:spcAft>
                <a:spcPct val="0"/>
              </a:spcAft>
              <a:buSzPts val="1100"/>
              <a:buNone/>
            </a:pPr>
            <a:r>
              <a:rPr lang="en-US" b="1"/>
              <a:t>Notes to the Participants:</a:t>
            </a:r>
          </a:p>
          <a:p>
            <a:pPr marL="0" lvl="0" indent="0" algn="l" rtl="0">
              <a:lnSpc>
                <a:spcPct val="100000"/>
              </a:lnSpc>
              <a:spcBef>
                <a:spcPct val="0"/>
              </a:spcBef>
              <a:spcAft>
                <a:spcPct val="0"/>
              </a:spcAft>
              <a:buSzPts val="1100"/>
              <a:buNone/>
            </a:pPr>
            <a:endParaRPr lang="en-US"/>
          </a:p>
          <a:p>
            <a:pPr marL="0" lvl="0" indent="0" algn="l" rtl="0">
              <a:lnSpc>
                <a:spcPct val="100000"/>
              </a:lnSpc>
              <a:spcBef>
                <a:spcPct val="0"/>
              </a:spcBef>
              <a:spcAft>
                <a:spcPct val="0"/>
              </a:spcAft>
              <a:buSzPts val="1100"/>
              <a:buNone/>
            </a:pPr>
            <a:r>
              <a:rPr lang="en-US"/>
              <a:t>Now, you have reached the end of the module. </a:t>
            </a:r>
          </a:p>
          <a:p>
            <a:pPr marL="0" lvl="0" indent="0" algn="l" rtl="0">
              <a:lnSpc>
                <a:spcPct val="100000"/>
              </a:lnSpc>
              <a:spcBef>
                <a:spcPct val="0"/>
              </a:spcBef>
              <a:spcAft>
                <a:spcPct val="0"/>
              </a:spcAft>
              <a:buSzPts val="1100"/>
              <a:buNone/>
            </a:pPr>
            <a:r>
              <a:rPr lang="en-US"/>
              <a:t>In this module, you have learned:</a:t>
            </a:r>
          </a:p>
          <a:p>
            <a:pPr marL="457200" lvl="0" indent="-342900" algn="l" rtl="0">
              <a:lnSpc>
                <a:spcPct val="115000"/>
              </a:lnSpc>
              <a:spcBef>
                <a:spcPts val="1600"/>
              </a:spcBef>
              <a:spcAft>
                <a:spcPct val="0"/>
              </a:spcAft>
              <a:buSzPts val="1800"/>
              <a:buChar char="●"/>
            </a:pPr>
            <a:r>
              <a:rPr lang="en-US"/>
              <a:t>Kanban Principle</a:t>
            </a:r>
          </a:p>
          <a:p>
            <a:pPr marL="457200" lvl="0" indent="-342900" algn="l" rtl="0">
              <a:lnSpc>
                <a:spcPct val="115000"/>
              </a:lnSpc>
              <a:spcBef>
                <a:spcPts val="1600"/>
              </a:spcBef>
              <a:spcAft>
                <a:spcPct val="0"/>
              </a:spcAft>
              <a:buSzPts val="1800"/>
              <a:buChar char="●"/>
            </a:pPr>
            <a:r>
              <a:rPr lang="en-US"/>
              <a:t>Kanban Board</a:t>
            </a:r>
          </a:p>
          <a:p>
            <a:pPr marL="457200" lvl="0" indent="-342900" algn="l" rtl="0">
              <a:lnSpc>
                <a:spcPct val="115000"/>
              </a:lnSpc>
              <a:spcBef>
                <a:spcPts val="1600"/>
              </a:spcBef>
              <a:spcAft>
                <a:spcPct val="0"/>
              </a:spcAft>
              <a:buSzPts val="1800"/>
              <a:buChar char="●"/>
            </a:pPr>
            <a:r>
              <a:rPr lang="en-US"/>
              <a:t>Kanban Core Practices</a:t>
            </a:r>
          </a:p>
          <a:p>
            <a:pPr marL="742950" lvl="1" indent="-285750" algn="l" rtl="0">
              <a:lnSpc>
                <a:spcPct val="115000"/>
              </a:lnSpc>
              <a:spcBef>
                <a:spcPts val="1600"/>
              </a:spcBef>
              <a:spcAft>
                <a:spcPct val="0"/>
              </a:spcAft>
              <a:buSzPts val="1400"/>
              <a:buChar char="○"/>
            </a:pPr>
            <a:r>
              <a:rPr lang="en-US"/>
              <a:t>Make work visible</a:t>
            </a:r>
          </a:p>
          <a:p>
            <a:pPr marL="742950" lvl="1" indent="-285750" algn="l" rtl="0">
              <a:lnSpc>
                <a:spcPct val="115000"/>
              </a:lnSpc>
              <a:spcBef>
                <a:spcPts val="1600"/>
              </a:spcBef>
              <a:spcAft>
                <a:spcPct val="0"/>
              </a:spcAft>
              <a:buSzPts val="1400"/>
              <a:buChar char="○"/>
            </a:pPr>
            <a:r>
              <a:rPr lang="en-US"/>
              <a:t>Limit work in progress (WiP)</a:t>
            </a:r>
          </a:p>
          <a:p>
            <a:pPr marL="742950" lvl="1" indent="-285750" algn="l" rtl="0">
              <a:lnSpc>
                <a:spcPct val="115000"/>
              </a:lnSpc>
              <a:spcBef>
                <a:spcPts val="1600"/>
              </a:spcBef>
              <a:spcAft>
                <a:spcPct val="0"/>
              </a:spcAft>
              <a:buSzPts val="1400"/>
              <a:buChar char="○"/>
            </a:pPr>
            <a:r>
              <a:rPr lang="en-US"/>
              <a:t>Manage flow</a:t>
            </a:r>
          </a:p>
          <a:p>
            <a:pPr marL="742950" lvl="1" indent="-285750" algn="l" rtl="0">
              <a:lnSpc>
                <a:spcPct val="115000"/>
              </a:lnSpc>
              <a:spcBef>
                <a:spcPts val="1600"/>
              </a:spcBef>
              <a:spcAft>
                <a:spcPct val="0"/>
              </a:spcAft>
              <a:buSzPts val="1400"/>
              <a:buChar char="○"/>
            </a:pPr>
            <a:r>
              <a:rPr lang="en-US"/>
              <a:t>Make progress policies explicit</a:t>
            </a:r>
          </a:p>
          <a:p>
            <a:pPr marL="742950" lvl="1" indent="-285750" algn="l" rtl="0">
              <a:lnSpc>
                <a:spcPct val="115000"/>
              </a:lnSpc>
              <a:spcBef>
                <a:spcPts val="1600"/>
              </a:spcBef>
              <a:spcAft>
                <a:spcPct val="0"/>
              </a:spcAft>
              <a:buSzPts val="1400"/>
              <a:buChar char="○"/>
            </a:pPr>
            <a:r>
              <a:rPr lang="en-US"/>
              <a:t>Implement feedback mechanisms</a:t>
            </a:r>
          </a:p>
          <a:p>
            <a:pPr marL="742950" lvl="1" indent="-285750" algn="l" rtl="0">
              <a:lnSpc>
                <a:spcPct val="115000"/>
              </a:lnSpc>
              <a:spcBef>
                <a:spcPts val="1600"/>
              </a:spcBef>
              <a:spcAft>
                <a:spcPct val="0"/>
              </a:spcAft>
              <a:buSzPts val="1400"/>
              <a:buChar char="○"/>
            </a:pPr>
            <a:r>
              <a:rPr lang="en-US"/>
              <a:t>Improve collaboratively (using methods and models)</a:t>
            </a:r>
          </a:p>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4162106954"/>
      </p:ext>
    </p:extLst>
  </p:cSld>
  <p:clrMapOvr>
    <a:masterClrMapping/>
  </p:clrMapOvr>
</p:notes>
</file>

<file path=ppt/notesSlides/notesSlide11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flipH="1">
            <a:off x="0" y="735124"/>
            <a:ext cx="0" cy="0"/>
          </a:xfrm>
        </p:spPr>
        <p:txBody>
          <a:bodyPr/>
          <a:lstStyle/>
          <a:p>
            <a:fld id="{3AB3FEC2-4F03-4A4D-9218-4E5DDDB1B11D}" type="slidenum">
              <a:rPr lang="en-US" smtClean="0"/>
              <a:t>173</a:t>
            </a:fld>
            <a:endParaRPr lang="en-US"/>
          </a:p>
        </p:txBody>
      </p:sp>
    </p:spTree>
    <p:extLst>
      <p:ext uri="{BB962C8B-B14F-4D97-AF65-F5344CB8AC3E}">
        <p14:creationId xmlns:p14="http://schemas.microsoft.com/office/powerpoint/2010/main" val="2279079004"/>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None/>
            </a:pPr>
            <a:r>
              <a:rPr lang="en-US" b="1"/>
              <a:t>Notes to the Facilitator:</a:t>
            </a:r>
          </a:p>
          <a:p>
            <a:pPr marL="0" lvl="0" indent="0" algn="l" rtl="0">
              <a:spcBef>
                <a:spcPct val="0"/>
              </a:spcBef>
              <a:spcAft>
                <a:spcPct val="0"/>
              </a:spcAft>
              <a:buNone/>
            </a:pPr>
            <a:r>
              <a:rPr lang="en-US"/>
              <a:t>Explain briefly about the sequence of events in the history of software development.</a:t>
            </a:r>
          </a:p>
          <a:p>
            <a:pPr marL="0" lvl="0" indent="0" algn="l" rtl="0">
              <a:spcBef>
                <a:spcPct val="0"/>
              </a:spcBef>
              <a:spcAft>
                <a:spcPct val="0"/>
              </a:spcAft>
              <a:buNone/>
            </a:pPr>
            <a:endParaRPr lang="en-US"/>
          </a:p>
          <a:p>
            <a:pPr marL="0" lvl="0" indent="0" algn="l" rtl="0">
              <a:spcBef>
                <a:spcPct val="0"/>
              </a:spcBef>
              <a:spcAft>
                <a:spcPct val="0"/>
              </a:spcAft>
              <a:buNone/>
            </a:pPr>
            <a:r>
              <a:rPr lang="en-US" b="1"/>
              <a:t>Notes to the Participants:</a:t>
            </a:r>
          </a:p>
          <a:p>
            <a:pPr marL="0" lvl="0" indent="0" algn="l" rtl="0">
              <a:spcBef>
                <a:spcPct val="0"/>
              </a:spcBef>
              <a:spcAft>
                <a:spcPct val="0"/>
              </a:spcAft>
              <a:buNone/>
            </a:pPr>
            <a:r>
              <a:rPr lang="en-US"/>
              <a:t>Go through the above infographic to understand the major milestones in the history of software development methodologies.</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3442977"/>
      </p:ext>
    </p:extLst>
  </p:cSld>
  <p:clrMapOvr>
    <a:masterClrMapping/>
  </p:clrMapOvr>
</p:notes>
</file>

<file path=ppt/notesSlides/notesSlide12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flipH="1">
            <a:off x="0" y="735124"/>
            <a:ext cx="0" cy="0"/>
          </a:xfrm>
        </p:spPr>
        <p:txBody>
          <a:bodyPr/>
          <a:lstStyle/>
          <a:p>
            <a:fld id="{3AB3FEC2-4F03-4A4D-9218-4E5DDDB1B11D}" type="slidenum">
              <a:rPr lang="en-US" smtClean="0"/>
              <a:t>181</a:t>
            </a:fld>
            <a:endParaRPr lang="en-US"/>
          </a:p>
        </p:txBody>
      </p:sp>
    </p:spTree>
    <p:extLst>
      <p:ext uri="{BB962C8B-B14F-4D97-AF65-F5344CB8AC3E}">
        <p14:creationId xmlns:p14="http://schemas.microsoft.com/office/powerpoint/2010/main" val="3960962949"/>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Explain the participants that ‘Software development life cycle (SDLC)’ consists a series of phases that provides a common understanding of the software building process. Let the participants know that they will also learn about - How software is realized and developed from the business understanding and requirements elicitation phase to convert these business ideas and requirements into functions and features until its usage and operation to achieve the business needs. </a:t>
            </a:r>
            <a:endParaRPr lang="en-US"/>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a:solidFill>
                  <a:schemeClr val="dk1"/>
                </a:solidFill>
              </a:rPr>
              <a:t>Traditionally, the software was designed by organizing the development process into a series of phases, that will happen one after the other. The output of one phase will be the input for the next phase. In most of the cases, it is unidirectional, starting from design requirement to development to deployment, with no reversal in the flow. This meant that any change in the requirement caused the process to start all over again, and any bug or error caused serious issues in terms of time, effort and cost. </a:t>
            </a:r>
          </a:p>
          <a:p>
            <a:pPr marL="0" marR="0" lvl="0" indent="0" algn="l" rtl="0">
              <a:spcBef>
                <a:spcPct val="0"/>
              </a:spcBef>
              <a:spcAft>
                <a:spcPct val="0"/>
              </a:spcAft>
              <a:buClr>
                <a:schemeClr val="dk1"/>
              </a:buClr>
              <a:buSzPts val="1200"/>
              <a:buFont typeface="Calibri"/>
              <a:buNone/>
            </a:pPr>
            <a:endParaRPr lang="en-US">
              <a:solidFill>
                <a:schemeClr val="dk1"/>
              </a:solidFill>
            </a:endParaRPr>
          </a:p>
          <a:p>
            <a:pPr marL="0" marR="0" lvl="0" indent="0" algn="l" rtl="0">
              <a:spcBef>
                <a:spcPct val="0"/>
              </a:spcBef>
              <a:spcAft>
                <a:spcPct val="0"/>
              </a:spcAft>
              <a:buClr>
                <a:schemeClr val="dk1"/>
              </a:buClr>
              <a:buSzPts val="1200"/>
              <a:buFont typeface="Calibri"/>
              <a:buNone/>
            </a:pPr>
            <a:r>
              <a:rPr lang="en-US">
                <a:solidFill>
                  <a:schemeClr val="dk1"/>
                </a:solidFill>
              </a:rPr>
              <a:t>The following list gives an overview of a few traditional software development models.</a:t>
            </a:r>
            <a:r>
              <a:rPr lang="en-US" i="0" u="none" strike="noStrike" cap="none">
                <a:solidFill>
                  <a:schemeClr val="dk1"/>
                </a:solidFill>
              </a:rPr>
              <a:t> Each model comes with its own set of advantages or disadvantages. A few important and commonly used life cycle models are as follows:</a:t>
            </a:r>
          </a:p>
          <a:p>
            <a:pPr marL="0" marR="0" lvl="0" indent="0" algn="l" rtl="0">
              <a:spcBef>
                <a:spcPct val="0"/>
              </a:spcBef>
              <a:spcAft>
                <a:spcPct val="0"/>
              </a:spcAft>
              <a:buClr>
                <a:schemeClr val="dk1"/>
              </a:buClr>
              <a:buSzPts val="1200"/>
              <a:buFont typeface="Calibri"/>
              <a:buNone/>
            </a:pPr>
            <a:endParaRPr lang="en-US">
              <a:solidFill>
                <a:schemeClr val="dk1"/>
              </a:solidFill>
            </a:endParaRPr>
          </a:p>
          <a:p>
            <a:pPr marL="228600" marR="0" lvl="0" indent="-222250" algn="l" rtl="0">
              <a:spcBef>
                <a:spcPct val="0"/>
              </a:spcBef>
              <a:spcAft>
                <a:spcPct val="0"/>
              </a:spcAft>
              <a:buClr>
                <a:schemeClr val="dk1"/>
              </a:buClr>
              <a:buSzPts val="1100"/>
              <a:buFont typeface="Arial" pitchFamily="34" charset="0"/>
              <a:buChar char="•"/>
            </a:pPr>
            <a:r>
              <a:rPr lang="en-US" b="1" u="none" strike="noStrike" cap="none">
                <a:solidFill>
                  <a:schemeClr val="dk1"/>
                </a:solidFill>
              </a:rPr>
              <a:t>Classical Waterfall Model</a:t>
            </a:r>
            <a:r>
              <a:rPr lang="en-US"/>
              <a:t>: </a:t>
            </a:r>
            <a:r>
              <a:rPr lang="en-US" i="0" u="none" strike="noStrike" cap="none">
                <a:solidFill>
                  <a:schemeClr val="dk1"/>
                </a:solidFill>
              </a:rPr>
              <a:t>The waterfall model emphasizes that a logical progression of steps be taken throughout the software development life cycle (SDLC), much like the cascading steps down an incremental waterfall. While the popularity of the waterfall model has waned over recent years in favor of more agile methodologies, the logical nature of the sequential process used in the waterfall method cannot be denied, and it remains a common design process in the industry. The steps involved in the classical waterfall model are as follows:</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Requirements</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Analysis</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Design</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Coding</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Testing</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Operations/Maintenance</a:t>
            </a:r>
          </a:p>
          <a:p>
            <a:pPr marL="457200" marR="0" lvl="0" indent="0" algn="l" rtl="0">
              <a:spcBef>
                <a:spcPct val="0"/>
              </a:spcBef>
              <a:spcAft>
                <a:spcPct val="0"/>
              </a:spcAft>
              <a:buNone/>
            </a:pPr>
            <a:endParaRPr lang="en-US"/>
          </a:p>
          <a:p>
            <a:pPr marL="228600" lvl="0" indent="-222250" algn="l" rtl="0">
              <a:spcBef>
                <a:spcPct val="0"/>
              </a:spcBef>
              <a:spcAft>
                <a:spcPct val="0"/>
              </a:spcAft>
              <a:buClr>
                <a:schemeClr val="dk1"/>
              </a:buClr>
              <a:buSzPts val="1100"/>
              <a:buFont typeface="Arial" pitchFamily="34" charset="0"/>
              <a:buChar char="•"/>
            </a:pPr>
            <a:r>
              <a:rPr lang="en-US" b="1"/>
              <a:t>Gated Waterfall Model: </a:t>
            </a:r>
            <a:r>
              <a:rPr lang="en-US"/>
              <a:t>In a gated waterfall model, there is a quality gate between the phases. The quality gate is based on the review and acceptance of artifacts. The feedback can also go back to any phase. The gated waterfall model is explained in a later section.</a:t>
            </a:r>
          </a:p>
          <a:p>
            <a:pPr marL="228600" lvl="0" indent="0" algn="l" rtl="0">
              <a:spcBef>
                <a:spcPct val="0"/>
              </a:spcBef>
              <a:spcAft>
                <a:spcPct val="0"/>
              </a:spcAft>
              <a:buNone/>
            </a:pPr>
            <a:endParaRPr lang="en-US"/>
          </a:p>
          <a:p>
            <a:pPr marL="228600" lvl="0" indent="-222250" algn="l" rtl="0">
              <a:spcBef>
                <a:spcPct val="0"/>
              </a:spcBef>
              <a:spcAft>
                <a:spcPct val="0"/>
              </a:spcAft>
              <a:buClr>
                <a:schemeClr val="dk1"/>
              </a:buClr>
              <a:buSzPts val="1100"/>
              <a:buFont typeface="Arial" pitchFamily="34" charset="0"/>
              <a:buChar char="•"/>
            </a:pPr>
            <a:r>
              <a:rPr lang="en-US" b="1"/>
              <a:t>V-shaped Model</a:t>
            </a:r>
            <a:r>
              <a:rPr lang="en-US"/>
              <a:t>: An extension to the waterfall model. The process flow doesn’t move down in a linear way. Instead, the process flow bends and moves upwards after implementation and coding phase, to form the typical V-shape. The major difference between waterfall model and V-model is that test planning and designing happen in early stages well before coding. This makes the model more successful than the classic waterfall model, as it saves a lot of time. This model suits well for small projects, where requirements are clearly defined and easily understood. The steps involved in this model are as follows:</a:t>
            </a:r>
          </a:p>
          <a:p>
            <a:pPr marL="635000" lvl="1" indent="-171450" algn="l" rtl="0">
              <a:spcBef>
                <a:spcPct val="0"/>
              </a:spcBef>
              <a:spcAft>
                <a:spcPct val="0"/>
              </a:spcAft>
              <a:buClr>
                <a:schemeClr val="dk1"/>
              </a:buClr>
              <a:buSzPts val="1100"/>
              <a:buFont typeface="Courier New" panose="02070309020205020404" pitchFamily="49" charset="0"/>
              <a:buChar char="o"/>
            </a:pPr>
            <a:r>
              <a:rPr lang="en-US"/>
              <a:t>Requirements</a:t>
            </a:r>
          </a:p>
          <a:p>
            <a:pPr marL="635000" lvl="1" indent="-171450" algn="l" rtl="0">
              <a:spcBef>
                <a:spcPct val="0"/>
              </a:spcBef>
              <a:spcAft>
                <a:spcPct val="0"/>
              </a:spcAft>
              <a:buClr>
                <a:schemeClr val="dk1"/>
              </a:buClr>
              <a:buSzPts val="1100"/>
              <a:buFont typeface="Courier New" panose="02070309020205020404" pitchFamily="49" charset="0"/>
              <a:buChar char="o"/>
            </a:pPr>
            <a:r>
              <a:rPr lang="en-US"/>
              <a:t>System design</a:t>
            </a:r>
          </a:p>
          <a:p>
            <a:pPr marL="635000" lvl="1" indent="-171450" algn="l" rtl="0">
              <a:spcBef>
                <a:spcPct val="0"/>
              </a:spcBef>
              <a:spcAft>
                <a:spcPct val="0"/>
              </a:spcAft>
              <a:buClr>
                <a:schemeClr val="dk1"/>
              </a:buClr>
              <a:buSzPts val="1100"/>
              <a:buFont typeface="Courier New" panose="02070309020205020404" pitchFamily="49" charset="0"/>
              <a:buChar char="o"/>
            </a:pPr>
            <a:r>
              <a:rPr lang="en-US"/>
              <a:t>Architecture design</a:t>
            </a:r>
          </a:p>
          <a:p>
            <a:pPr marL="635000" lvl="1" indent="-171450" algn="l" rtl="0">
              <a:spcBef>
                <a:spcPct val="0"/>
              </a:spcBef>
              <a:spcAft>
                <a:spcPct val="0"/>
              </a:spcAft>
              <a:buClr>
                <a:schemeClr val="dk1"/>
              </a:buClr>
              <a:buSzPts val="1100"/>
              <a:buFont typeface="Courier New" panose="02070309020205020404" pitchFamily="49" charset="0"/>
              <a:buChar char="o"/>
            </a:pPr>
            <a:r>
              <a:rPr lang="en-US"/>
              <a:t>Module design</a:t>
            </a:r>
          </a:p>
          <a:p>
            <a:pPr marL="635000" lvl="1" indent="-171450" algn="l" rtl="0">
              <a:spcBef>
                <a:spcPct val="0"/>
              </a:spcBef>
              <a:spcAft>
                <a:spcPct val="0"/>
              </a:spcAft>
              <a:buClr>
                <a:schemeClr val="dk1"/>
              </a:buClr>
              <a:buSzPts val="1100"/>
              <a:buFont typeface="Courier New" panose="02070309020205020404" pitchFamily="49" charset="0"/>
              <a:buChar char="o"/>
            </a:pPr>
            <a:r>
              <a:rPr lang="en-US"/>
              <a:t>Implementation/Coding</a:t>
            </a:r>
          </a:p>
          <a:p>
            <a:pPr marL="635000" lvl="1" indent="-171450" algn="l" rtl="0">
              <a:spcBef>
                <a:spcPct val="0"/>
              </a:spcBef>
              <a:spcAft>
                <a:spcPct val="0"/>
              </a:spcAft>
              <a:buClr>
                <a:schemeClr val="dk1"/>
              </a:buClr>
              <a:buSzPts val="1100"/>
              <a:buFont typeface="Courier New" panose="02070309020205020404" pitchFamily="49" charset="0"/>
              <a:buChar char="o"/>
            </a:pPr>
            <a:r>
              <a:rPr lang="en-US"/>
              <a:t>Unit testing</a:t>
            </a:r>
          </a:p>
          <a:p>
            <a:pPr marL="635000" lvl="1" indent="-171450" algn="l" rtl="0">
              <a:spcBef>
                <a:spcPct val="0"/>
              </a:spcBef>
              <a:spcAft>
                <a:spcPct val="0"/>
              </a:spcAft>
              <a:buClr>
                <a:schemeClr val="dk1"/>
              </a:buClr>
              <a:buSzPts val="1100"/>
              <a:buFont typeface="Courier New" panose="02070309020205020404" pitchFamily="49" charset="0"/>
              <a:buChar char="o"/>
            </a:pPr>
            <a:r>
              <a:rPr lang="en-US"/>
              <a:t>Integration testing</a:t>
            </a:r>
          </a:p>
          <a:p>
            <a:pPr marL="635000" lvl="1" indent="-171450" algn="l" rtl="0">
              <a:spcBef>
                <a:spcPct val="0"/>
              </a:spcBef>
              <a:spcAft>
                <a:spcPct val="0"/>
              </a:spcAft>
              <a:buClr>
                <a:schemeClr val="dk1"/>
              </a:buClr>
              <a:buSzPts val="1100"/>
              <a:buFont typeface="Courier New" panose="02070309020205020404" pitchFamily="49" charset="0"/>
              <a:buChar char="o"/>
            </a:pPr>
            <a:r>
              <a:rPr lang="en-US"/>
              <a:t>System testing</a:t>
            </a:r>
          </a:p>
          <a:p>
            <a:pPr marL="635000" lvl="1" indent="-171450" algn="l" rtl="0">
              <a:spcBef>
                <a:spcPct val="0"/>
              </a:spcBef>
              <a:spcAft>
                <a:spcPct val="0"/>
              </a:spcAft>
              <a:buClr>
                <a:schemeClr val="dk1"/>
              </a:buClr>
              <a:buSzPts val="1100"/>
              <a:buFont typeface="Courier New" panose="02070309020205020404" pitchFamily="49" charset="0"/>
              <a:buChar char="o"/>
            </a:pPr>
            <a:r>
              <a:rPr lang="en-US"/>
              <a:t>Acceptance testing</a:t>
            </a:r>
            <a:endParaRPr lang="en-US" i="0" u="none" strike="noStrike" cap="none">
              <a:solidFill>
                <a:schemeClr val="dk1"/>
              </a:solidFill>
            </a:endParaRPr>
          </a:p>
          <a:p>
            <a:pPr marL="457200" marR="0" lvl="0" indent="0" algn="l" rtl="0">
              <a:spcBef>
                <a:spcPct val="0"/>
              </a:spcBef>
              <a:spcAft>
                <a:spcPct val="0"/>
              </a:spcAft>
              <a:buNone/>
            </a:pPr>
            <a:endParaRPr lang="en-US"/>
          </a:p>
          <a:p>
            <a:pPr marL="228600" marR="0" lvl="0" indent="-222250" algn="l" rtl="0">
              <a:spcBef>
                <a:spcPct val="0"/>
              </a:spcBef>
              <a:spcAft>
                <a:spcPct val="0"/>
              </a:spcAft>
              <a:buClr>
                <a:schemeClr val="dk1"/>
              </a:buClr>
              <a:buSzPts val="1100"/>
              <a:buFont typeface="Arial" pitchFamily="34" charset="0"/>
              <a:buChar char="•"/>
            </a:pPr>
            <a:r>
              <a:rPr lang="en-US" b="1" u="none" strike="noStrike" cap="none">
                <a:solidFill>
                  <a:schemeClr val="dk1"/>
                </a:solidFill>
              </a:rPr>
              <a:t>Prototyping Model</a:t>
            </a:r>
            <a:r>
              <a:rPr lang="en-US"/>
              <a:t>: </a:t>
            </a:r>
            <a:r>
              <a:rPr lang="en-US" i="0" u="none" strike="noStrike" cap="none">
                <a:solidFill>
                  <a:schemeClr val="dk1"/>
                </a:solidFill>
              </a:rPr>
              <a:t>The Prototyping Model is one of the most popularly used Software Development Life Cycle Models (SDLC models). This model is used when the customers do not know the exact project requirements beforehand. In this model, a prototype of the end product is first developed, tested and refined as per customer feedback repeatedly till a final acceptable prototype is achieved which forms the basis for developing the final product. There are two approaches:</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b="1" u="none" strike="noStrike" cap="none">
                <a:solidFill>
                  <a:schemeClr val="dk1"/>
                </a:solidFill>
              </a:rPr>
              <a:t>Rapid throwaway prototyping:</a:t>
            </a:r>
            <a:r>
              <a:rPr lang="en-US" i="0" u="none" strike="noStrike" cap="none">
                <a:solidFill>
                  <a:schemeClr val="dk1"/>
                </a:solidFill>
              </a:rPr>
              <a:t> Prototyp</a:t>
            </a:r>
            <a:r>
              <a:rPr lang="en-US"/>
              <a:t>es are first created, but they will not become a part of the finally delivered software. </a:t>
            </a:r>
          </a:p>
          <a:p>
            <a:pPr marL="635000" marR="0" lvl="1" indent="-171450" algn="l" rtl="0">
              <a:spcBef>
                <a:spcPct val="0"/>
              </a:spcBef>
              <a:spcAft>
                <a:spcPct val="0"/>
              </a:spcAft>
              <a:buClr>
                <a:schemeClr val="dk1"/>
              </a:buClr>
              <a:buSzPts val="1100"/>
              <a:buFont typeface="Courier New" panose="02070309020205020404" pitchFamily="49" charset="0"/>
              <a:buChar char="o"/>
            </a:pPr>
            <a:r>
              <a:rPr lang="en-US" b="1" i="0" u="none" strike="noStrike" cap="none">
                <a:solidFill>
                  <a:schemeClr val="dk1"/>
                </a:solidFill>
              </a:rPr>
              <a:t>Evolutionary prototyping:</a:t>
            </a:r>
            <a:r>
              <a:rPr lang="en-US" i="0" u="none" strike="noStrike" cap="none">
                <a:solidFill>
                  <a:schemeClr val="dk1"/>
                </a:solidFill>
              </a:rPr>
              <a:t> Prototypes gradually evolve </a:t>
            </a:r>
            <a:r>
              <a:rPr lang="en-US"/>
              <a:t>as the final product by means of an iterative incorporation of user feedback.</a:t>
            </a:r>
          </a:p>
          <a:p>
            <a:pPr marL="635000" marR="0" lvl="1" indent="-171450" algn="l" rtl="0">
              <a:spcBef>
                <a:spcPct val="0"/>
              </a:spcBef>
              <a:spcAft>
                <a:spcPct val="0"/>
              </a:spcAft>
              <a:buClr>
                <a:schemeClr val="dk1"/>
              </a:buClr>
              <a:buSzPts val="1100"/>
              <a:buFont typeface="Courier New" panose="02070309020205020404" pitchFamily="49" charset="0"/>
              <a:buChar char="o"/>
            </a:pPr>
            <a:r>
              <a:rPr lang="en-US" b="1"/>
              <a:t>Incremental prototyping:</a:t>
            </a:r>
            <a:r>
              <a:rPr lang="en-US"/>
              <a:t> The final product is built as individual prototypes. In the end, the prototypes are merged in an overall design to get the final product. </a:t>
            </a:r>
          </a:p>
          <a:p>
            <a:pPr marL="635000" marR="0" lvl="1" indent="-171450" algn="l" rtl="0">
              <a:spcBef>
                <a:spcPct val="0"/>
              </a:spcBef>
              <a:spcAft>
                <a:spcPct val="0"/>
              </a:spcAft>
              <a:buClr>
                <a:schemeClr val="dk1"/>
              </a:buClr>
              <a:buSzPts val="1100"/>
              <a:buFont typeface="Courier New" panose="02070309020205020404" pitchFamily="49" charset="0"/>
              <a:buChar char="o"/>
            </a:pPr>
            <a:r>
              <a:rPr lang="en-US" b="1"/>
              <a:t>Extreme prototyping:</a:t>
            </a:r>
            <a:r>
              <a:rPr lang="en-US"/>
              <a:t> Most commonly used for developing web applications. It involves three phases:</a:t>
            </a:r>
          </a:p>
          <a:p>
            <a:pPr marL="1371600" marR="0" lvl="2" indent="-298450" algn="l" rtl="0">
              <a:spcBef>
                <a:spcPct val="0"/>
              </a:spcBef>
              <a:spcAft>
                <a:spcPct val="0"/>
              </a:spcAft>
              <a:buSzPts val="1100"/>
              <a:buFont typeface="Wingdings" panose="05000000000000000000" pitchFamily="2" charset="2"/>
              <a:buChar char="§"/>
            </a:pPr>
            <a:r>
              <a:rPr lang="en-US"/>
              <a:t>Phase 1: A static prototype is built that mainly contains HTML pages</a:t>
            </a:r>
          </a:p>
          <a:p>
            <a:pPr marL="1371600" marR="0" lvl="2" indent="-298450" algn="l" rtl="0">
              <a:spcBef>
                <a:spcPct val="0"/>
              </a:spcBef>
              <a:spcAft>
                <a:spcPct val="0"/>
              </a:spcAft>
              <a:buSzPts val="1100"/>
              <a:buFont typeface="Wingdings" panose="05000000000000000000" pitchFamily="2" charset="2"/>
              <a:buChar char="§"/>
            </a:pPr>
            <a:r>
              <a:rPr lang="en-US"/>
              <a:t>Phase 2: Screens are programmatically converted to a fully functional product using a simulated services layer.</a:t>
            </a:r>
          </a:p>
          <a:p>
            <a:pPr marL="1371600" marR="0" lvl="2" indent="-298450" algn="l" rtl="0">
              <a:spcBef>
                <a:spcPct val="0"/>
              </a:spcBef>
              <a:spcAft>
                <a:spcPct val="0"/>
              </a:spcAft>
              <a:buSzPts val="1100"/>
              <a:buFont typeface="Wingdings" panose="05000000000000000000" pitchFamily="2" charset="2"/>
              <a:buChar char="§"/>
            </a:pPr>
            <a:r>
              <a:rPr lang="en-US"/>
              <a:t>Phase 3: Services are implemented during this phase.</a:t>
            </a:r>
          </a:p>
          <a:p>
            <a:pPr marL="0" marR="0" lvl="1" indent="0" algn="l" rtl="0">
              <a:spcBef>
                <a:spcPct val="0"/>
              </a:spcBef>
              <a:spcAft>
                <a:spcPct val="0"/>
              </a:spcAft>
              <a:buClr>
                <a:schemeClr val="dk1"/>
              </a:buClr>
              <a:buSzPts val="1200"/>
              <a:buFont typeface="Arial" pitchFamily="34" charset="0"/>
              <a:buNone/>
            </a:pPr>
            <a:endParaRPr lang="en-US"/>
          </a:p>
          <a:p>
            <a:pPr marL="228600" marR="0" lvl="0" indent="-222250" algn="l" rtl="0">
              <a:spcBef>
                <a:spcPct val="0"/>
              </a:spcBef>
              <a:spcAft>
                <a:spcPct val="0"/>
              </a:spcAft>
              <a:buClr>
                <a:schemeClr val="dk1"/>
              </a:buClr>
              <a:buSzPts val="1100"/>
              <a:buFont typeface="Arial" pitchFamily="34" charset="0"/>
              <a:buChar char="•"/>
            </a:pPr>
            <a:r>
              <a:rPr lang="en-US" b="1" strike="noStrike" cap="none">
                <a:solidFill>
                  <a:schemeClr val="dk1"/>
                </a:solidFill>
              </a:rPr>
              <a:t>Spiral Model</a:t>
            </a:r>
            <a:r>
              <a:rPr lang="en-US"/>
              <a:t>: </a:t>
            </a:r>
            <a:r>
              <a:rPr lang="en-US" i="0" u="none" strike="noStrike" cap="none">
                <a:solidFill>
                  <a:schemeClr val="dk1"/>
                </a:solidFill>
              </a:rPr>
              <a:t>The Spiral Model is a software development methodology that aids in choosing the optimal process model for a given project. It combines aspects of the incremental build model, waterfall model and prototyping model. The Spiral Model is concerned primarily with risk awareness and management. Spiral model is distinguished by a set of six invariant characteristics:</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Define artifacts concurrently</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There are four essential spiral tasks</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Risk determines level of effort</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Risk determines degree of details</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Use the anchor point milestones</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Focus on the system and its life cycle </a:t>
            </a: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5036119"/>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rtl="0"/>
            <a:r>
              <a:rPr lang="en-US" sz="1200" b="1" i="0" u="none" strike="noStrike" kern="1200">
                <a:solidFill>
                  <a:schemeClr val="tx1"/>
                </a:solidFill>
                <a:effectLst/>
                <a:latin typeface="+mn-lt"/>
                <a:ea typeface="+mn-ea"/>
                <a:cs typeface="+mn-cs"/>
              </a:rPr>
              <a:t>Notes to the Facilitator:</a:t>
            </a:r>
            <a:endParaRPr lang="en-US" b="0">
              <a:effectLst/>
            </a:endParaRPr>
          </a:p>
          <a:p>
            <a:pPr rtl="0"/>
            <a:r>
              <a:rPr lang="en-US" sz="1200" b="0" i="0" u="none" strike="noStrike" kern="1200">
                <a:solidFill>
                  <a:schemeClr val="tx1"/>
                </a:solidFill>
                <a:effectLst/>
                <a:latin typeface="+mn-lt"/>
                <a:ea typeface="+mn-ea"/>
                <a:cs typeface="+mn-cs"/>
              </a:rPr>
              <a:t>Tell the participants that they will be going through a knowledge check question.</a:t>
            </a:r>
            <a:endParaRPr lang="en-US" b="0">
              <a:effectLst/>
            </a:endParaRPr>
          </a:p>
          <a:p>
            <a:pPr marL="0" lvl="0" indent="0" algn="l" rtl="0">
              <a:spcBef>
                <a:spcPct val="0"/>
              </a:spcBef>
              <a:spcAft>
                <a:spcPct val="0"/>
              </a:spcAft>
              <a:buNone/>
            </a:pPr>
            <a:endParaRPr lang="en-US" b="1"/>
          </a:p>
          <a:p>
            <a:pPr marL="0" lvl="0" indent="0" algn="l" rtl="0">
              <a:spcBef>
                <a:spcPct val="0"/>
              </a:spcBef>
              <a:spcAft>
                <a:spcPct val="0"/>
              </a:spcAft>
              <a:buNone/>
            </a:pPr>
            <a:r>
              <a:rPr lang="en-US" b="1"/>
              <a:t>Answers: </a:t>
            </a:r>
          </a:p>
          <a:p>
            <a:pPr marL="0" lvl="0" indent="0" algn="l" rtl="0">
              <a:spcBef>
                <a:spcPct val="0"/>
              </a:spcBef>
              <a:spcAft>
                <a:spcPct val="0"/>
              </a:spcAft>
              <a:buNone/>
            </a:pPr>
            <a:r>
              <a:rPr lang="en-US"/>
              <a:t>1. b. Rapid throwaway prototyping</a:t>
            </a:r>
          </a:p>
          <a:p>
            <a:pPr marL="0" lvl="0" indent="0" algn="l" rtl="0">
              <a:spcBef>
                <a:spcPct val="0"/>
              </a:spcBef>
              <a:spcAft>
                <a:spcPct val="0"/>
              </a:spcAft>
              <a:buNone/>
            </a:pPr>
            <a:r>
              <a:rPr lang="en-US"/>
              <a:t>2. a. Define artifacts sequentially</a:t>
            </a:r>
          </a:p>
          <a:p>
            <a:pPr marL="0" lvl="0" indent="0" algn="l" rtl="0">
              <a:spcBef>
                <a:spcPct val="0"/>
              </a:spcBef>
              <a:spcAft>
                <a:spcPct val="0"/>
              </a:spcAft>
              <a:buNone/>
            </a:pP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1410089"/>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Let the participants know that in the classical waterfall model the development process begins only if the previous phase is complete. Explain to the participants why this model has been so popular.</a:t>
            </a:r>
            <a:br>
              <a:rPr lang="en-US" i="0" u="none" strike="noStrike" cap="none">
                <a:solidFill>
                  <a:schemeClr val="dk1"/>
                </a:solidFill>
              </a:rPr>
            </a:b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The most popular way of developing a software is the ‘THE CLASSICAL WATERFALL’ model . It is the first SDLC model, introduced to describe the software development, in late 1950 and became popular in 1970’s by the first formal description of the waterfall model  cited in an article by Winston W. Royce though the term </a:t>
            </a:r>
            <a:r>
              <a:rPr lang="en-US">
                <a:solidFill>
                  <a:schemeClr val="dk1"/>
                </a:solidFill>
              </a:rPr>
              <a:t>‘</a:t>
            </a:r>
            <a:r>
              <a:rPr lang="en-US" i="0" u="none" strike="noStrike" cap="none">
                <a:solidFill>
                  <a:schemeClr val="dk1"/>
                </a:solidFill>
              </a:rPr>
              <a:t>waterfall</a:t>
            </a:r>
            <a:r>
              <a:rPr lang="en-US">
                <a:solidFill>
                  <a:schemeClr val="dk1"/>
                </a:solidFill>
              </a:rPr>
              <a:t>’</a:t>
            </a:r>
            <a:r>
              <a:rPr lang="en-US" i="0" u="none" strike="noStrike" cap="none">
                <a:solidFill>
                  <a:schemeClr val="dk1"/>
                </a:solidFill>
              </a:rPr>
              <a:t>  was coined by Bell and Thayer in 1976.</a:t>
            </a:r>
            <a:br>
              <a:rPr lang="en-US" i="0" u="none" strike="noStrike" cap="none">
                <a:solidFill>
                  <a:schemeClr val="dk1"/>
                </a:solidFill>
              </a:rPr>
            </a:b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a:solidFill>
                  <a:schemeClr val="dk1"/>
                </a:solidFill>
              </a:rPr>
              <a:t>In waterfall model, t</a:t>
            </a:r>
            <a:r>
              <a:rPr lang="en-US" i="0" u="none" strike="noStrike" cap="none">
                <a:solidFill>
                  <a:schemeClr val="dk1"/>
                </a:solidFill>
              </a:rPr>
              <a:t>he entire software development process undergoes different phases, namely requirement details/analysis, design, coding </a:t>
            </a:r>
            <a:r>
              <a:rPr lang="en-US">
                <a:solidFill>
                  <a:schemeClr val="dk1"/>
                </a:solidFill>
              </a:rPr>
              <a:t>and</a:t>
            </a:r>
            <a:r>
              <a:rPr lang="en-US" i="0" u="none" strike="noStrike" cap="none">
                <a:solidFill>
                  <a:schemeClr val="dk1"/>
                </a:solidFill>
              </a:rPr>
              <a:t> testing, system testing </a:t>
            </a:r>
            <a:r>
              <a:rPr lang="en-US">
                <a:solidFill>
                  <a:schemeClr val="dk1"/>
                </a:solidFill>
              </a:rPr>
              <a:t>and</a:t>
            </a:r>
            <a:r>
              <a:rPr lang="en-US" i="0" u="none" strike="noStrike" cap="none">
                <a:solidFill>
                  <a:schemeClr val="dk1"/>
                </a:solidFill>
              </a:rPr>
              <a:t> integration, deployment and maintenance. </a:t>
            </a:r>
            <a:endParaRPr lang="en-US"/>
          </a:p>
          <a:p>
            <a:pPr marL="0" marR="0" lvl="0" indent="0" algn="l" rtl="0">
              <a:spcBef>
                <a:spcPct val="0"/>
              </a:spcBef>
              <a:spcAft>
                <a:spcPct val="0"/>
              </a:spcAft>
              <a:buClr>
                <a:schemeClr val="dk1"/>
              </a:buClr>
              <a:buSzPts val="1200"/>
              <a:buFont typeface="Calibri"/>
              <a:buNone/>
            </a:pPr>
            <a:endParaRPr lang="en-US">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A team of experts and trained people in each department handle different phases of the Waterfall model</a:t>
            </a:r>
            <a:r>
              <a:rPr lang="en-US">
                <a:solidFill>
                  <a:schemeClr val="dk1"/>
                </a:solidFill>
              </a:rPr>
              <a:t>.</a:t>
            </a:r>
            <a:r>
              <a:rPr lang="en-US" i="0" u="none" strike="noStrike" cap="none">
                <a:solidFill>
                  <a:schemeClr val="dk1"/>
                </a:solidFill>
              </a:rPr>
              <a:t> </a:t>
            </a:r>
            <a:r>
              <a:rPr lang="en-US">
                <a:solidFill>
                  <a:schemeClr val="dk1"/>
                </a:solidFill>
              </a:rPr>
              <a:t>F</a:t>
            </a:r>
            <a:r>
              <a:rPr lang="en-US" i="0" u="none" strike="noStrike" cap="none">
                <a:solidFill>
                  <a:schemeClr val="dk1"/>
                </a:solidFill>
              </a:rPr>
              <a:t>or </a:t>
            </a:r>
            <a:r>
              <a:rPr lang="en-US">
                <a:solidFill>
                  <a:schemeClr val="dk1"/>
                </a:solidFill>
              </a:rPr>
              <a:t>example</a:t>
            </a:r>
            <a:r>
              <a:rPr lang="en-US" i="0" u="none" strike="noStrike" cap="none">
                <a:solidFill>
                  <a:schemeClr val="dk1"/>
                </a:solidFill>
              </a:rPr>
              <a:t>, business and requirements analysis department, software engineering department, development and programming department, quality assurance (QA) department, and technical support department.</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3295772"/>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Let the participants know that in classical waterfall model the development process begins only if the previous phase is complete. Explain to the participants why this model has been so popular.</a:t>
            </a:r>
            <a:br>
              <a:rPr lang="en-US" i="0" u="none" strike="noStrike" cap="none">
                <a:solidFill>
                  <a:schemeClr val="dk1"/>
                </a:solidFill>
              </a:rPr>
            </a:b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In </a:t>
            </a:r>
            <a:r>
              <a:rPr lang="en-US">
                <a:solidFill>
                  <a:schemeClr val="dk1"/>
                </a:solidFill>
              </a:rPr>
              <a:t>t</a:t>
            </a:r>
            <a:r>
              <a:rPr lang="en-US" i="0" u="none" strike="noStrike" cap="none">
                <a:solidFill>
                  <a:schemeClr val="dk1"/>
                </a:solidFill>
              </a:rPr>
              <a:t>he </a:t>
            </a:r>
            <a:r>
              <a:rPr lang="en-US">
                <a:solidFill>
                  <a:schemeClr val="dk1"/>
                </a:solidFill>
              </a:rPr>
              <a:t>w</a:t>
            </a:r>
            <a:r>
              <a:rPr lang="en-US" i="0" u="none" strike="noStrike" cap="none">
                <a:solidFill>
                  <a:schemeClr val="dk1"/>
                </a:solidFill>
              </a:rPr>
              <a:t>aterfall approach, the whole process of software development is divided into separate phases. The outcome of one phase acts as the input for the next phase sequentially. This means that any phase in the development process begins only if the previous phase is complete. The waterfall model is a sequential design process in which progress is seen as flowing steadily downwards (like a waterfall) through the phases of </a:t>
            </a:r>
            <a:r>
              <a:rPr lang="en-US">
                <a:solidFill>
                  <a:schemeClr val="dk1"/>
                </a:solidFill>
              </a:rPr>
              <a:t>c</a:t>
            </a:r>
            <a:r>
              <a:rPr lang="en-US" i="0" u="none" strike="noStrike" cap="none">
                <a:solidFill>
                  <a:schemeClr val="dk1"/>
                </a:solidFill>
              </a:rPr>
              <a:t>onception, </a:t>
            </a:r>
            <a:r>
              <a:rPr lang="en-US">
                <a:solidFill>
                  <a:schemeClr val="dk1"/>
                </a:solidFill>
              </a:rPr>
              <a:t>i</a:t>
            </a:r>
            <a:r>
              <a:rPr lang="en-US" i="0" u="none" strike="noStrike" cap="none">
                <a:solidFill>
                  <a:schemeClr val="dk1"/>
                </a:solidFill>
              </a:rPr>
              <a:t>nitiation, </a:t>
            </a:r>
            <a:r>
              <a:rPr lang="en-US">
                <a:solidFill>
                  <a:schemeClr val="dk1"/>
                </a:solidFill>
              </a:rPr>
              <a:t>a</a:t>
            </a:r>
            <a:r>
              <a:rPr lang="en-US" i="0" u="none" strike="noStrike" cap="none">
                <a:solidFill>
                  <a:schemeClr val="dk1"/>
                </a:solidFill>
              </a:rPr>
              <a:t>nalysis, </a:t>
            </a:r>
            <a:r>
              <a:rPr lang="en-US">
                <a:solidFill>
                  <a:schemeClr val="dk1"/>
                </a:solidFill>
              </a:rPr>
              <a:t>d</a:t>
            </a:r>
            <a:r>
              <a:rPr lang="en-US" i="0" u="none" strike="noStrike" cap="none">
                <a:solidFill>
                  <a:schemeClr val="dk1"/>
                </a:solidFill>
              </a:rPr>
              <a:t>esign, </a:t>
            </a:r>
            <a:r>
              <a:rPr lang="en-US">
                <a:solidFill>
                  <a:schemeClr val="dk1"/>
                </a:solidFill>
              </a:rPr>
              <a:t>c</a:t>
            </a:r>
            <a:r>
              <a:rPr lang="en-US" i="0" u="none" strike="noStrike" cap="none">
                <a:solidFill>
                  <a:schemeClr val="dk1"/>
                </a:solidFill>
              </a:rPr>
              <a:t>onstruction, </a:t>
            </a:r>
            <a:r>
              <a:rPr lang="en-US">
                <a:solidFill>
                  <a:schemeClr val="dk1"/>
                </a:solidFill>
              </a:rPr>
              <a:t>t</a:t>
            </a:r>
            <a:r>
              <a:rPr lang="en-US" i="0" u="none" strike="noStrike" cap="none">
                <a:solidFill>
                  <a:schemeClr val="dk1"/>
                </a:solidFill>
              </a:rPr>
              <a:t>esting, </a:t>
            </a:r>
            <a:r>
              <a:rPr lang="en-US">
                <a:solidFill>
                  <a:schemeClr val="dk1"/>
                </a:solidFill>
              </a:rPr>
              <a:t>p</a:t>
            </a:r>
            <a:r>
              <a:rPr lang="en-US" i="0" u="none" strike="noStrike" cap="none">
                <a:solidFill>
                  <a:schemeClr val="dk1"/>
                </a:solidFill>
              </a:rPr>
              <a:t>roduction/</a:t>
            </a:r>
            <a:r>
              <a:rPr lang="en-US">
                <a:solidFill>
                  <a:schemeClr val="dk1"/>
                </a:solidFill>
              </a:rPr>
              <a:t>i</a:t>
            </a:r>
            <a:r>
              <a:rPr lang="en-US" i="0" u="none" strike="noStrike" cap="none">
                <a:solidFill>
                  <a:schemeClr val="dk1"/>
                </a:solidFill>
              </a:rPr>
              <a:t>mplementation and </a:t>
            </a:r>
            <a:r>
              <a:rPr lang="en-US">
                <a:solidFill>
                  <a:schemeClr val="dk1"/>
                </a:solidFill>
              </a:rPr>
              <a:t>m</a:t>
            </a:r>
            <a:r>
              <a:rPr lang="en-US" i="0" u="none" strike="noStrike" cap="none">
                <a:solidFill>
                  <a:schemeClr val="dk1"/>
                </a:solidFill>
              </a:rPr>
              <a:t>aintenance.</a:t>
            </a:r>
            <a:endParaRPr lang="en-US"/>
          </a:p>
          <a:p>
            <a:pPr marL="0" marR="0" lvl="0" indent="0" algn="l" rtl="0">
              <a:spcBef>
                <a:spcPct val="0"/>
              </a:spcBef>
              <a:spcAft>
                <a:spcPct val="0"/>
              </a:spcAft>
              <a:buClr>
                <a:schemeClr val="dk1"/>
              </a:buClr>
              <a:buSzPts val="1200"/>
              <a:buFont typeface="Calibri"/>
              <a:buNone/>
            </a:pPr>
            <a:endParaRPr lang="en-US">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As the Waterfall Model illustrates the software development process in a linear sequential flow; hence it is also referred to as a Linear-Sequential Life Cycle Model.</a:t>
            </a:r>
          </a:p>
          <a:p>
            <a:pPr marL="0" marR="0" lvl="0" indent="0" algn="l" rtl="0">
              <a:spcBef>
                <a:spcPct val="0"/>
              </a:spcBef>
              <a:spcAft>
                <a:spcPct val="0"/>
              </a:spcAft>
              <a:buClr>
                <a:schemeClr val="dk1"/>
              </a:buClr>
              <a:buSzPts val="1200"/>
              <a:buFont typeface="Calibri"/>
              <a:buNone/>
            </a:pPr>
            <a:endParaRPr lang="en-US">
              <a:solidFill>
                <a:schemeClr val="dk1"/>
              </a:solidFill>
            </a:endParaRPr>
          </a:p>
          <a:p>
            <a:pPr marL="0" marR="0" lvl="0" indent="0" algn="l" rtl="0">
              <a:spcBef>
                <a:spcPct val="0"/>
              </a:spcBef>
              <a:spcAft>
                <a:spcPct val="0"/>
              </a:spcAft>
              <a:buClr>
                <a:schemeClr val="dk1"/>
              </a:buClr>
              <a:buSzPts val="1200"/>
              <a:buFont typeface="Calibri"/>
              <a:buNone/>
            </a:pPr>
            <a:r>
              <a:rPr lang="en-US">
                <a:solidFill>
                  <a:schemeClr val="dk1"/>
                </a:solidFill>
              </a:rPr>
              <a:t>The sequence of steps in the waterfall model is as follows:</a:t>
            </a:r>
            <a:endParaRPr lang="en-US" i="0" u="none" strike="noStrike" cap="none">
              <a:solidFill>
                <a:schemeClr val="dk1"/>
              </a:solidFill>
            </a:endParaRPr>
          </a:p>
          <a:p>
            <a:pPr marL="228600" marR="0" lvl="0" indent="-222250" algn="l" rtl="0">
              <a:spcBef>
                <a:spcPct val="0"/>
              </a:spcBef>
              <a:spcAft>
                <a:spcPct val="0"/>
              </a:spcAft>
              <a:buClr>
                <a:schemeClr val="dk1"/>
              </a:buClr>
              <a:buSzPts val="1100"/>
              <a:buFont typeface="Arial" pitchFamily="34" charset="0"/>
              <a:buAutoNum type="arabicPeriod"/>
            </a:pPr>
            <a:r>
              <a:rPr lang="en-US" i="0" u="none" strike="noStrike" cap="none">
                <a:solidFill>
                  <a:schemeClr val="dk1"/>
                </a:solidFill>
              </a:rPr>
              <a:t>The first and foremost stage is the study of resources, technical &amp; financial feasibility.</a:t>
            </a:r>
            <a:endParaRPr lang="en-US"/>
          </a:p>
          <a:p>
            <a:pPr marL="228600" marR="0" lvl="0" indent="-222250" algn="l" rtl="0">
              <a:spcBef>
                <a:spcPct val="0"/>
              </a:spcBef>
              <a:spcAft>
                <a:spcPct val="0"/>
              </a:spcAft>
              <a:buClr>
                <a:schemeClr val="dk1"/>
              </a:buClr>
              <a:buSzPts val="1100"/>
              <a:buFont typeface="Arial" pitchFamily="34" charset="0"/>
              <a:buAutoNum type="arabicPeriod"/>
            </a:pPr>
            <a:r>
              <a:rPr lang="en-US" i="0" u="none" strike="noStrike" cap="none">
                <a:solidFill>
                  <a:schemeClr val="dk1"/>
                </a:solidFill>
              </a:rPr>
              <a:t>Requirement Analysis and specification design </a:t>
            </a:r>
            <a:endParaRPr lang="en-US"/>
          </a:p>
          <a:p>
            <a:pPr marL="228600" marR="0" lvl="0" indent="-222250" algn="l" rtl="0">
              <a:spcBef>
                <a:spcPct val="0"/>
              </a:spcBef>
              <a:spcAft>
                <a:spcPct val="0"/>
              </a:spcAft>
              <a:buClr>
                <a:schemeClr val="dk1"/>
              </a:buClr>
              <a:buSzPts val="1100"/>
              <a:buFont typeface="Arial" pitchFamily="34" charset="0"/>
              <a:buAutoNum type="arabicPeriod"/>
            </a:pPr>
            <a:r>
              <a:rPr lang="en-US" i="0" u="none" strike="noStrike" cap="none">
                <a:solidFill>
                  <a:schemeClr val="dk1"/>
                </a:solidFill>
              </a:rPr>
              <a:t>Design Phase</a:t>
            </a:r>
            <a:endParaRPr lang="en-US"/>
          </a:p>
          <a:p>
            <a:pPr marL="228600" marR="0" lvl="0" indent="-222250" algn="l" rtl="0">
              <a:spcBef>
                <a:spcPct val="0"/>
              </a:spcBef>
              <a:spcAft>
                <a:spcPct val="0"/>
              </a:spcAft>
              <a:buClr>
                <a:schemeClr val="dk1"/>
              </a:buClr>
              <a:buSzPts val="1100"/>
              <a:buFont typeface="Arial" pitchFamily="34" charset="0"/>
              <a:buAutoNum type="arabicPeriod"/>
            </a:pPr>
            <a:r>
              <a:rPr lang="en-US" i="0" u="none" strike="noStrike" cap="none">
                <a:solidFill>
                  <a:schemeClr val="dk1"/>
                </a:solidFill>
              </a:rPr>
              <a:t>Coding and Unit testing </a:t>
            </a:r>
            <a:endParaRPr lang="en-US"/>
          </a:p>
          <a:p>
            <a:pPr marL="228600" marR="0" lvl="0" indent="-222250" algn="l" rtl="0">
              <a:spcBef>
                <a:spcPct val="0"/>
              </a:spcBef>
              <a:spcAft>
                <a:spcPct val="0"/>
              </a:spcAft>
              <a:buClr>
                <a:schemeClr val="dk1"/>
              </a:buClr>
              <a:buSzPts val="1100"/>
              <a:buFont typeface="Arial" pitchFamily="34" charset="0"/>
              <a:buAutoNum type="arabicPeriod"/>
            </a:pPr>
            <a:r>
              <a:rPr lang="en-US" i="0" u="none" strike="noStrike" cap="none">
                <a:solidFill>
                  <a:schemeClr val="dk1"/>
                </a:solidFill>
              </a:rPr>
              <a:t>Integration and system testing </a:t>
            </a:r>
            <a:endParaRPr lang="en-US"/>
          </a:p>
          <a:p>
            <a:pPr marL="228600" marR="0" lvl="0" indent="-222250" algn="l" rtl="0">
              <a:spcBef>
                <a:spcPct val="0"/>
              </a:spcBef>
              <a:spcAft>
                <a:spcPct val="0"/>
              </a:spcAft>
              <a:buClr>
                <a:schemeClr val="dk1"/>
              </a:buClr>
              <a:buSzPts val="1100"/>
              <a:buFont typeface="Arial" pitchFamily="34" charset="0"/>
              <a:buAutoNum type="arabicPeriod"/>
            </a:pPr>
            <a:r>
              <a:rPr lang="en-US" i="0" u="none" strike="noStrike" cap="none">
                <a:solidFill>
                  <a:schemeClr val="dk1"/>
                </a:solidFill>
              </a:rPr>
              <a:t>Maintenance</a:t>
            </a:r>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7918082"/>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Explain the participants the objective of feasibility study and how it is helpful to determine the </a:t>
            </a:r>
            <a:r>
              <a:rPr lang="en-US">
                <a:solidFill>
                  <a:schemeClr val="dk1"/>
                </a:solidFill>
              </a:rPr>
              <a:t>durability </a:t>
            </a:r>
            <a:r>
              <a:rPr lang="en-US" i="0" u="none" strike="noStrike" cap="none">
                <a:solidFill>
                  <a:schemeClr val="dk1"/>
                </a:solidFill>
              </a:rPr>
              <a:t>of the project.</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The main aim of feasibility study is to determine whether it would be financially and technically feasible to develop the product. At first project managers or team leaders figure out  a rough understanding of what is required to be done by visiting the client . They study different input and output  data to be produced by the system. They study the required processing to be done on these data and look at the various constraints and effects on the behavior of the system. After understanding the problem (if any) they investigate the different available solutions.</a:t>
            </a:r>
            <a:endParaRPr lang="en-US"/>
          </a:p>
          <a:p>
            <a:pPr marL="0" marR="0" lvl="0" indent="0" algn="l" rtl="0">
              <a:spcBef>
                <a:spcPct val="0"/>
              </a:spcBef>
              <a:spcAft>
                <a:spcPct val="0"/>
              </a:spcAft>
              <a:buClr>
                <a:schemeClr val="dk1"/>
              </a:buClr>
              <a:buSzPts val="1200"/>
              <a:buFont typeface="Calibri"/>
              <a:buNone/>
            </a:pP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Then they examine each of the solutions in terms of what kind of resources required, what would be the cost of development and what would be the development time for each solution.</a:t>
            </a:r>
            <a:endParaRPr lang="en-US"/>
          </a:p>
          <a:p>
            <a:pPr marL="0" marR="0" lvl="0" indent="0" algn="l" rtl="0">
              <a:spcBef>
                <a:spcPct val="0"/>
              </a:spcBef>
              <a:spcAft>
                <a:spcPct val="0"/>
              </a:spcAft>
              <a:buClr>
                <a:schemeClr val="dk1"/>
              </a:buClr>
              <a:buSzPts val="1200"/>
              <a:buFont typeface="Calibri"/>
              <a:buNone/>
            </a:pP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Based on this analysis they pick the best solution and determine whether the solution is feasible financially and technically. They check whether the customer budget would meet the cost of the product and whether they have sufficient technical expertise in the area of development. The following is an example of a feasibility study undertaken by an organization. It is intended to give you a feel of the activities and issues involved in the feasibility study phase of a typical software project.</a:t>
            </a:r>
            <a:r>
              <a:rPr lang="en-US">
                <a:solidFill>
                  <a:schemeClr val="dk1"/>
                </a:solidFill>
              </a:rPr>
              <a:t> </a:t>
            </a:r>
          </a:p>
          <a:p>
            <a:pPr marL="0" marR="0" lvl="0" indent="0" algn="l" rtl="0">
              <a:spcBef>
                <a:spcPct val="0"/>
              </a:spcBef>
              <a:spcAft>
                <a:spcPct val="0"/>
              </a:spcAft>
              <a:buClr>
                <a:schemeClr val="dk1"/>
              </a:buClr>
              <a:buSzPts val="1200"/>
              <a:buFont typeface="Calibri"/>
              <a:buNone/>
            </a:pPr>
            <a:endParaRPr lang="en-US">
              <a:solidFill>
                <a:schemeClr val="dk1"/>
              </a:solidFill>
            </a:endParaRPr>
          </a:p>
          <a:p>
            <a:pPr marL="0" marR="0" lvl="0" indent="0" algn="l" rtl="0">
              <a:spcBef>
                <a:spcPct val="0"/>
              </a:spcBef>
              <a:spcAft>
                <a:spcPct val="0"/>
              </a:spcAft>
              <a:buClr>
                <a:schemeClr val="dk1"/>
              </a:buClr>
              <a:buSzPts val="1100"/>
              <a:buFont typeface="Arial" pitchFamily="34" charset="0"/>
              <a:buNone/>
            </a:pPr>
            <a:r>
              <a:rPr lang="en-US" b="1">
                <a:solidFill>
                  <a:schemeClr val="dk1"/>
                </a:solidFill>
              </a:rPr>
              <a:t>Case Study:</a:t>
            </a:r>
          </a:p>
          <a:p>
            <a:pPr marL="0" marR="0" lvl="0" indent="0" algn="l" rtl="0">
              <a:spcBef>
                <a:spcPct val="0"/>
              </a:spcBef>
              <a:spcAft>
                <a:spcPct val="0"/>
              </a:spcAft>
              <a:buClr>
                <a:schemeClr val="dk1"/>
              </a:buClr>
              <a:buSzPts val="1100"/>
              <a:buFont typeface="Arial" pitchFamily="34" charset="0"/>
              <a:buNone/>
            </a:pPr>
            <a:r>
              <a:rPr lang="en-US">
                <a:solidFill>
                  <a:schemeClr val="dk1"/>
                </a:solidFill>
              </a:rPr>
              <a:t>A mining company named Galaxy Mining Company Ltd. (GMC) has mines located at various places in India. It has about fifty different mine sites spread across eight states. The company employs a large number of mines at each mine site. Mining being a risky profession, the company intends to operate a special provident fund, which would exist in addition to the standard provident fund that the miners already enjoy. The main objective of having the special provident fund (SPF) would be quickly distributed some compensation before the standard provident amount is paid. According to this scheme, each mine site would deduct SPF installments from each miner every month and deposit the same with the CSPFC (Central Special Provident Fund Commissioner). The CSPFC will maintain all details regarding the SPF installments collected from the miners. GMC employed a reputed software vendor Adventure Software Inc. to undertake the task of developing the software for automating the maintenance of SPF records of all employees. GMC realized that besides saving manpower on bookkeeping work, the software would help in speedy settlement of claim cases. GMC indicated that the amount it can afford for this software to be developed and installed is Rs. 1 million. </a:t>
            </a:r>
          </a:p>
          <a:p>
            <a:pPr marL="0" marR="0" lvl="0" indent="0" algn="l" rtl="0">
              <a:spcBef>
                <a:spcPct val="0"/>
              </a:spcBef>
              <a:spcAft>
                <a:spcPct val="0"/>
              </a:spcAft>
              <a:buClr>
                <a:schemeClr val="dk1"/>
              </a:buClr>
              <a:buSzPts val="1100"/>
              <a:buFont typeface="Arial" pitchFamily="34" charset="0"/>
              <a:buNone/>
            </a:pPr>
            <a:endParaRPr lang="en-US">
              <a:solidFill>
                <a:schemeClr val="dk1"/>
              </a:solidFill>
            </a:endParaRPr>
          </a:p>
          <a:p>
            <a:pPr marL="0" marR="0" lvl="0" indent="0" algn="l" rtl="0">
              <a:spcBef>
                <a:spcPct val="0"/>
              </a:spcBef>
              <a:spcAft>
                <a:spcPct val="0"/>
              </a:spcAft>
              <a:buClr>
                <a:schemeClr val="dk1"/>
              </a:buClr>
              <a:buSzPts val="1100"/>
              <a:buFont typeface="Arial" pitchFamily="34" charset="0"/>
              <a:buNone/>
            </a:pPr>
            <a:r>
              <a:rPr lang="en-US">
                <a:solidFill>
                  <a:schemeClr val="dk1"/>
                </a:solidFill>
              </a:rPr>
              <a:t>Adventure Software Inc. deputed their project manager to carry out the feasibility study. The project manager discussed the matter with the top managers of GMC to get an overview of the project. He also discussed the issues involved with the several field PF officers at various mine sites to determine the exact details of the project. The project manager identified two broad approaches to solve the problem. One was to have a central database which could be accessed and updated via a satellite connection to various mine sites. The other approach was to have local databases at each mine site and to update the central database periodically through a dial-up connection. These periodic updates could be done on a daily or hourly basis depending on the delay acceptable to the GMC in invoking various functions of the software. The project manager found that the second approach was very affordable and more fault-tolerant as the local mine sites could still operate even when the communication link to the central database temporarily failed. The project manager quickly analyzed the database functionalities required, the user-interface issues, and the software handling communication with the mine sites. He arrived at a cost to develop from the analysis. He found that the solution involving maintenance of local databases at the mine sites and periodic updating of a central database was financially and technically feasible. The project manager discussed his solution with the GMC management and found that the solution was acceptable to them as well.</a:t>
            </a:r>
          </a:p>
          <a:p>
            <a:pPr marL="0" marR="0" lvl="0" indent="0" algn="l" rtl="0">
              <a:spcBef>
                <a:spcPct val="0"/>
              </a:spcBef>
              <a:spcAft>
                <a:spcPct val="0"/>
              </a:spcAft>
              <a:buClr>
                <a:schemeClr val="dk1"/>
              </a:buClr>
              <a:buSzPts val="1200"/>
              <a:buFont typeface="Calibri"/>
              <a:buNone/>
            </a:pPr>
            <a:endParaRPr lang="en-US">
              <a:solidFill>
                <a:schemeClr val="dk1"/>
              </a:solidFill>
            </a:endParaRP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5511555"/>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Explain to participants, how </a:t>
            </a:r>
            <a:r>
              <a:rPr lang="en-US">
                <a:solidFill>
                  <a:schemeClr val="dk1"/>
                </a:solidFill>
              </a:rPr>
              <a:t>i</a:t>
            </a:r>
            <a:r>
              <a:rPr lang="en-US" i="0" u="none" strike="noStrike" cap="none">
                <a:solidFill>
                  <a:schemeClr val="dk1"/>
                </a:solidFill>
              </a:rPr>
              <a:t>n this phase, the expectations and goals of the project are defined, and risks are analyzed.</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The aim of the requirements analysis and specification phase is to understand the exact requirements of the customer and to document them properly. This phase consists of two distinct activities</a:t>
            </a:r>
            <a:r>
              <a:rPr lang="en-US">
                <a:solidFill>
                  <a:schemeClr val="dk1"/>
                </a:solidFill>
              </a:rPr>
              <a:t>:</a:t>
            </a:r>
            <a:endParaRPr lang="en-US" i="0" u="none" strike="noStrike" cap="none">
              <a:solidFill>
                <a:schemeClr val="dk1"/>
              </a:solidFill>
            </a:endParaRPr>
          </a:p>
          <a:p>
            <a:pPr marL="171450" marR="0" lvl="0" indent="-165100" algn="l" rtl="0">
              <a:spcBef>
                <a:spcPct val="0"/>
              </a:spcBef>
              <a:spcAft>
                <a:spcPct val="0"/>
              </a:spcAft>
              <a:buClr>
                <a:schemeClr val="dk1"/>
              </a:buClr>
              <a:buSzPts val="1100"/>
              <a:buFont typeface="Arial" pitchFamily="34" charset="0"/>
              <a:buChar char="•"/>
            </a:pPr>
            <a:r>
              <a:rPr lang="en-US" i="0" u="none" strike="noStrike" cap="none">
                <a:solidFill>
                  <a:schemeClr val="dk1"/>
                </a:solidFill>
              </a:rPr>
              <a:t>Requirements gathering and analysis</a:t>
            </a:r>
            <a:endParaRPr lang="en-US"/>
          </a:p>
          <a:p>
            <a:pPr marL="171450" marR="0" lvl="0" indent="-165100" algn="l" rtl="0">
              <a:spcBef>
                <a:spcPct val="0"/>
              </a:spcBef>
              <a:spcAft>
                <a:spcPct val="0"/>
              </a:spcAft>
              <a:buClr>
                <a:schemeClr val="dk1"/>
              </a:buClr>
              <a:buSzPts val="1100"/>
              <a:buFont typeface="Arial" pitchFamily="34" charset="0"/>
              <a:buChar char="•"/>
            </a:pPr>
            <a:r>
              <a:rPr lang="en-US" i="0" u="none" strike="noStrike" cap="none">
                <a:solidFill>
                  <a:schemeClr val="dk1"/>
                </a:solidFill>
              </a:rPr>
              <a:t>Requirements specification</a:t>
            </a:r>
            <a:endParaRPr lang="en-US"/>
          </a:p>
          <a:p>
            <a:pPr marL="0" marR="0" lvl="0" indent="0" algn="l" rtl="0">
              <a:spcBef>
                <a:spcPct val="0"/>
              </a:spcBef>
              <a:spcAft>
                <a:spcPct val="0"/>
              </a:spcAft>
              <a:buClr>
                <a:schemeClr val="dk1"/>
              </a:buClr>
              <a:buSzPts val="1200"/>
              <a:buFont typeface="Calibri"/>
              <a:buNone/>
            </a:pP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The aim of ‘requirements gathering’ is to collect all relevant information from the customer regarding the product to be developed. Once this is done and clear understanding of the customer requirements is available, then the incompleteness and inconsistencies are removed. The requirements analysis activity is started by collecting all the relevant data related to the product to be developed from the users of the product and from the customer through interviews and discussions.</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i="0" u="none" strike="noStrike" cap="none">
                <a:solidFill>
                  <a:schemeClr val="dk1"/>
                </a:solidFill>
              </a:rPr>
              <a:t>For </a:t>
            </a:r>
            <a:r>
              <a:rPr lang="en-US">
                <a:solidFill>
                  <a:schemeClr val="dk1"/>
                </a:solidFill>
              </a:rPr>
              <a:t>example</a:t>
            </a:r>
            <a:r>
              <a:rPr lang="en-US" i="0" u="none" strike="noStrike" cap="none">
                <a:solidFill>
                  <a:schemeClr val="dk1"/>
                </a:solidFill>
              </a:rPr>
              <a:t>, to do the analysis of a business accounting software required by an organization, the analyst should interview all the accountants of the organization to assess their requirements and expectations.</a:t>
            </a:r>
            <a:r>
              <a:rPr lang="en-US">
                <a:solidFill>
                  <a:schemeClr val="dk1"/>
                </a:solidFill>
              </a:rPr>
              <a:t> </a:t>
            </a:r>
            <a:r>
              <a:rPr lang="en-US" i="0" u="none" strike="noStrike" cap="none">
                <a:solidFill>
                  <a:schemeClr val="dk1"/>
                </a:solidFill>
              </a:rPr>
              <a:t>It is necessary to identify all ambiguities and contradictions in the requirements as there is a possibility that the data collected may contain several contradictions and ambiguities, since each user typically has only a partial and incomplete view of the system. Once  all ambiguities, inconsistencies, and incompleteness have been resolved and all the</a:t>
            </a:r>
            <a:r>
              <a:rPr lang="en-US">
                <a:solidFill>
                  <a:schemeClr val="dk1"/>
                </a:solidFill>
              </a:rPr>
              <a:t> </a:t>
            </a:r>
            <a:r>
              <a:rPr lang="en-US" i="0" u="none" strike="noStrike" cap="none">
                <a:solidFill>
                  <a:schemeClr val="dk1"/>
                </a:solidFill>
              </a:rPr>
              <a:t>requirements/expectations have been properly understood, the</a:t>
            </a:r>
            <a:r>
              <a:rPr lang="en-US" b="1" i="0" u="none" strike="noStrike" cap="none">
                <a:solidFill>
                  <a:schemeClr val="dk1"/>
                </a:solidFill>
              </a:rPr>
              <a:t> </a:t>
            </a:r>
            <a:r>
              <a:rPr lang="en-US" i="0" u="none" strike="noStrike" cap="none">
                <a:solidFill>
                  <a:schemeClr val="dk1"/>
                </a:solidFill>
              </a:rPr>
              <a:t>requirements specification</a:t>
            </a:r>
            <a:r>
              <a:rPr lang="en-US" b="1" i="0" u="none" strike="noStrike" cap="none">
                <a:solidFill>
                  <a:schemeClr val="dk1"/>
                </a:solidFill>
              </a:rPr>
              <a:t> </a:t>
            </a:r>
            <a:r>
              <a:rPr lang="en-US" i="0" u="none" strike="noStrike" cap="none">
                <a:solidFill>
                  <a:schemeClr val="dk1"/>
                </a:solidFill>
              </a:rPr>
              <a:t>activity can start.</a:t>
            </a:r>
            <a:endParaRPr lang="en-US"/>
          </a:p>
          <a:p>
            <a:pPr marL="0" marR="0" lvl="0" indent="0" algn="l" rtl="0">
              <a:spcBef>
                <a:spcPct val="0"/>
              </a:spcBef>
              <a:spcAft>
                <a:spcPct val="0"/>
              </a:spcAft>
              <a:buClr>
                <a:schemeClr val="dk1"/>
              </a:buClr>
              <a:buSzPts val="1200"/>
              <a:buFont typeface="Calibri"/>
              <a:buNone/>
            </a:pP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This activity includes the steps to systematically capture and organize the user requirements into a Software/hardware Requirements Specification</a:t>
            </a:r>
            <a:r>
              <a:rPr lang="en-US">
                <a:solidFill>
                  <a:schemeClr val="dk1"/>
                </a:solidFill>
              </a:rPr>
              <a:t> </a:t>
            </a:r>
            <a:r>
              <a:rPr lang="en-US" i="0" u="none" strike="noStrike" cap="none">
                <a:solidFill>
                  <a:schemeClr val="dk1"/>
                </a:solidFill>
              </a:rPr>
              <a:t>(SRS) document.</a:t>
            </a:r>
            <a:r>
              <a:rPr lang="en-US">
                <a:solidFill>
                  <a:schemeClr val="dk1"/>
                </a:solidFill>
              </a:rPr>
              <a:t> </a:t>
            </a:r>
            <a:r>
              <a:rPr lang="en-US" i="0" u="none" strike="noStrike" cap="none">
                <a:solidFill>
                  <a:schemeClr val="dk1"/>
                </a:solidFill>
              </a:rPr>
              <a:t>The customer requirements identified during the requirements gathering and analysis activity are organized into an SRS document. The important components of this document are functional requirements, the nonfunctional requirements, and the goals of the implementation. </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7967358"/>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Explain to participants, how a blueprint is drawn up for the developers along with a plan of meeting requirements. </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The goal of the design phase is to transform the requirements specified in the SRS document into a structure that is suitable for implementation in some programming language. In technical terms, during the design phase the software architecture is derived from the SRS document. </a:t>
            </a:r>
          </a:p>
          <a:p>
            <a:pPr marL="0" marR="0" lvl="0" indent="0" algn="l" rtl="0">
              <a:spcBef>
                <a:spcPct val="0"/>
              </a:spcBef>
              <a:spcAft>
                <a:spcPct val="0"/>
              </a:spcAft>
              <a:buClr>
                <a:schemeClr val="dk1"/>
              </a:buClr>
              <a:buSzPts val="1200"/>
              <a:buFont typeface="Arial" pitchFamily="34" charset="0"/>
              <a:buNone/>
            </a:pPr>
            <a:endParaRPr lang="en-US"/>
          </a:p>
          <a:p>
            <a:pPr marL="0" marR="0" lvl="0" indent="0" algn="l" rtl="0">
              <a:spcBef>
                <a:spcPct val="0"/>
              </a:spcBef>
              <a:spcAft>
                <a:spcPct val="0"/>
              </a:spcAft>
              <a:buClr>
                <a:schemeClr val="dk1"/>
              </a:buClr>
              <a:buSzPts val="1200"/>
              <a:buFont typeface="Arial" pitchFamily="34" charset="0"/>
              <a:buNone/>
            </a:pPr>
            <a:r>
              <a:rPr lang="en-US" i="0" u="none" strike="noStrike" cap="none">
                <a:solidFill>
                  <a:schemeClr val="dk1"/>
                </a:solidFill>
              </a:rPr>
              <a:t>The two phases of design are as follows:</a:t>
            </a:r>
            <a:endParaRPr lang="en-US"/>
          </a:p>
          <a:p>
            <a:pPr marL="228600" marR="0" lvl="0" indent="-222250" algn="l" rtl="0">
              <a:spcBef>
                <a:spcPct val="0"/>
              </a:spcBef>
              <a:spcAft>
                <a:spcPct val="0"/>
              </a:spcAft>
              <a:buClr>
                <a:schemeClr val="dk1"/>
              </a:buClr>
              <a:buSzPts val="1100"/>
              <a:buFont typeface="Arial" pitchFamily="34" charset="0"/>
              <a:buChar char="•"/>
            </a:pPr>
            <a:r>
              <a:rPr lang="en-US" b="1" u="none" strike="noStrike" cap="none">
                <a:solidFill>
                  <a:schemeClr val="dk1"/>
                </a:solidFill>
              </a:rPr>
              <a:t>High level design</a:t>
            </a:r>
            <a:r>
              <a:rPr lang="en-US"/>
              <a:t>: </a:t>
            </a:r>
            <a:r>
              <a:rPr lang="en-US" i="0" u="none" strike="noStrike" cap="none">
                <a:solidFill>
                  <a:schemeClr val="dk1"/>
                </a:solidFill>
              </a:rPr>
              <a:t>High-Level Design (HLD) involves decomposing a system into modules, and representing the interfaces and invocating relationships among modules. An HLD is referred to as software architecture. A HLD document will usually include a high-level architecture diagram depicting the components, interfaces, and networks that need to be further specified or developed. The document may also depict or otherwise refer to workflows and/or data flows between component systems.</a:t>
            </a:r>
          </a:p>
          <a:p>
            <a:pPr marL="228600" marR="0" lvl="0" indent="0" algn="l" rtl="0">
              <a:spcBef>
                <a:spcPct val="0"/>
              </a:spcBef>
              <a:spcAft>
                <a:spcPct val="0"/>
              </a:spcAft>
              <a:buNone/>
            </a:pPr>
            <a:endParaRPr lang="en-US">
              <a:solidFill>
                <a:schemeClr val="dk1"/>
              </a:solidFill>
            </a:endParaRPr>
          </a:p>
          <a:p>
            <a:pPr marL="228600" marR="0" lvl="0" indent="-222250" algn="l" rtl="0">
              <a:spcBef>
                <a:spcPct val="0"/>
              </a:spcBef>
              <a:spcAft>
                <a:spcPct val="0"/>
              </a:spcAft>
              <a:buClr>
                <a:schemeClr val="dk1"/>
              </a:buClr>
              <a:buSzPts val="1100"/>
              <a:buFont typeface="Arial" pitchFamily="34" charset="0"/>
              <a:buChar char="•"/>
            </a:pPr>
            <a:r>
              <a:rPr lang="en-US" b="1" u="none" strike="noStrike" cap="none">
                <a:solidFill>
                  <a:schemeClr val="dk1"/>
                </a:solidFill>
              </a:rPr>
              <a:t>Low level design</a:t>
            </a:r>
            <a:r>
              <a:rPr lang="en-US"/>
              <a:t>: </a:t>
            </a:r>
            <a:r>
              <a:rPr lang="en-US" i="0" u="none" strike="noStrike" cap="none">
                <a:solidFill>
                  <a:schemeClr val="dk1"/>
                </a:solidFill>
              </a:rPr>
              <a:t>LLD, also known as a detailed design, is used to design internals of the individual modules identified during HLD, i.e., data structures and algorithms of the modules are designed and documented. Program specifications are covered under LLD. The LLD describes each and every module in an elaborate manner so that the programmer can directly code the program based on it. There will be at least one document for each module. The LLD will contain</a:t>
            </a:r>
            <a:r>
              <a:rPr lang="en-US">
                <a:solidFill>
                  <a:schemeClr val="dk1"/>
                </a:solidFill>
              </a:rPr>
              <a:t>:</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a detailed functional logic of the module in </a:t>
            </a:r>
            <a:r>
              <a:rPr lang="en-US" err="1"/>
              <a:t>pseudocode</a:t>
            </a:r>
            <a:r>
              <a:rPr lang="en-US" i="0" u="none" strike="noStrike" cap="none">
                <a:solidFill>
                  <a:schemeClr val="dk1"/>
                </a:solidFill>
              </a:rPr>
              <a:t> </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database tables with all elements, including their type and size </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all interface details with complete API references (both requests and responses) </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all dependency issues </a:t>
            </a:r>
            <a:endParaRPr lang="en-US">
              <a:solidFill>
                <a:schemeClr val="dk1"/>
              </a:solidFill>
            </a:endParaRPr>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error message listings </a:t>
            </a:r>
            <a:endParaRPr lang="en-US"/>
          </a:p>
          <a:p>
            <a:pPr marL="635000" marR="0" lvl="1" indent="-171450" algn="l" rtl="0">
              <a:spcBef>
                <a:spcPct val="0"/>
              </a:spcBef>
              <a:spcAft>
                <a:spcPct val="0"/>
              </a:spcAft>
              <a:buClr>
                <a:schemeClr val="dk1"/>
              </a:buClr>
              <a:buSzPts val="1100"/>
              <a:buFont typeface="Courier New" panose="02070309020205020404" pitchFamily="49" charset="0"/>
              <a:buChar char="o"/>
            </a:pPr>
            <a:r>
              <a:rPr lang="en-US" i="0" u="none" strike="noStrike" cap="none">
                <a:solidFill>
                  <a:schemeClr val="dk1"/>
                </a:solidFill>
              </a:rPr>
              <a:t>complete inputs and outputs for a module</a:t>
            </a:r>
          </a:p>
          <a:p>
            <a:pPr marL="234950" marR="0" lvl="0" indent="0" algn="l" rtl="0">
              <a:spcBef>
                <a:spcPct val="0"/>
              </a:spcBef>
              <a:spcAft>
                <a:spcPct val="0"/>
              </a:spcAft>
              <a:buClr>
                <a:schemeClr val="dk1"/>
              </a:buClr>
              <a:buSzPts val="1100"/>
              <a:buFont typeface="Courier New" panose="02070309020205020404" pitchFamily="49" charset="0"/>
              <a:buNone/>
            </a:pPr>
            <a:endParaRPr lang="en-US" i="0" u="none" strike="noStrike" cap="none">
              <a:solidFill>
                <a:schemeClr val="dk1"/>
              </a:solidFill>
            </a:endParaRPr>
          </a:p>
          <a:p>
            <a:pPr marL="234950" marR="0" lvl="0" indent="0" algn="l" rtl="0">
              <a:spcBef>
                <a:spcPct val="0"/>
              </a:spcBef>
              <a:spcAft>
                <a:spcPct val="0"/>
              </a:spcAft>
              <a:buClr>
                <a:schemeClr val="dk1"/>
              </a:buClr>
              <a:buSzPts val="1100"/>
              <a:buFont typeface="Courier New" panose="02070309020205020404" pitchFamily="49" charset="0"/>
              <a:buNone/>
            </a:pPr>
            <a:r>
              <a:rPr lang="en-US" i="0" u="none" strike="noStrike" cap="none">
                <a:solidFill>
                  <a:schemeClr val="dk1"/>
                </a:solidFill>
              </a:rPr>
              <a:t>The major difference between high and low level design lies in the fact that HLD gives an overview of the system, product, service or a process whereas the low-level design is a more detailed document that describes the data structures, required software architecture, source code and algorithms. It is the low-level design where the actual software components are designed.</a:t>
            </a: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4391486"/>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6"/>
        <p:cNvGrpSpPr/>
        <p:nvPr/>
      </p:nvGrpSpPr>
      <p:grpSpPr>
        <a:xfrm>
          <a:off x="0" y="0"/>
          <a:ext cx="0" cy="0"/>
        </a:xfrm>
      </p:grpSpPr>
      <p:sp>
        <p:nvSpPr>
          <p:cNvPr id="57" name="Google Shape;57;p2: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endParaRPr sz="1200">
              <a:solidFill>
                <a:schemeClr val="dk1"/>
              </a:solidFill>
            </a:endParaRPr>
          </a:p>
        </p:txBody>
      </p:sp>
    </p:spTree>
    <p:extLst>
      <p:ext uri="{BB962C8B-B14F-4D97-AF65-F5344CB8AC3E}">
        <p14:creationId xmlns:p14="http://schemas.microsoft.com/office/powerpoint/2010/main" val="1023128346"/>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Let the participants know that this phase </a:t>
            </a:r>
            <a:r>
              <a:rPr lang="en-US">
                <a:solidFill>
                  <a:schemeClr val="dk1"/>
                </a:solidFill>
              </a:rPr>
              <a:t>is</a:t>
            </a:r>
            <a:r>
              <a:rPr lang="en-US" i="0" u="none" strike="noStrike" cap="none">
                <a:solidFill>
                  <a:schemeClr val="dk1"/>
                </a:solidFill>
              </a:rPr>
              <a:t> called as development, implementation or coding and how the development takes place.</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This stage is also called the implementation phase.  This stage involves  the coding and unit testing of software development and  to translate the software design into source code. Each component of the design is applied as a program module. The end-product of this phase is a set of program modules that have been </a:t>
            </a:r>
            <a:r>
              <a:rPr lang="en-US">
                <a:solidFill>
                  <a:schemeClr val="dk1"/>
                </a:solidFill>
              </a:rPr>
              <a:t>being</a:t>
            </a:r>
            <a:r>
              <a:rPr lang="en-US" i="0" u="none" strike="noStrike" cap="none">
                <a:solidFill>
                  <a:schemeClr val="dk1"/>
                </a:solidFill>
              </a:rPr>
              <a:t> tested individually to ensure the correct working of all the individual modules. The testing of each module in isolation is the most ideal way to debug the errors at this stage. </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6917438"/>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Emphasi</a:t>
            </a:r>
            <a:r>
              <a:rPr lang="en-US">
                <a:solidFill>
                  <a:schemeClr val="dk1"/>
                </a:solidFill>
              </a:rPr>
              <a:t>ze</a:t>
            </a:r>
            <a:r>
              <a:rPr lang="en-US" i="0" u="none" strike="noStrike" cap="none">
                <a:solidFill>
                  <a:schemeClr val="dk1"/>
                </a:solidFill>
              </a:rPr>
              <a:t> the importance of this stage to participants and how it ensures that the product meets the client’s requirements. </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Once the modules  have been coded and unit tested,</a:t>
            </a:r>
            <a:r>
              <a:rPr lang="en-US" b="1" i="0" u="none" strike="noStrike" cap="none">
                <a:solidFill>
                  <a:schemeClr val="dk1"/>
                </a:solidFill>
              </a:rPr>
              <a:t> </a:t>
            </a:r>
            <a:r>
              <a:rPr lang="en-US">
                <a:solidFill>
                  <a:schemeClr val="dk1"/>
                </a:solidFill>
              </a:rPr>
              <a:t>i</a:t>
            </a:r>
            <a:r>
              <a:rPr lang="en-US" i="0" u="none" strike="noStrike" cap="none">
                <a:solidFill>
                  <a:schemeClr val="dk1"/>
                </a:solidFill>
              </a:rPr>
              <a:t>ntegration of different modules is undertaken. During the integration and system testing phase, </a:t>
            </a:r>
            <a:r>
              <a:rPr lang="en-US">
                <a:solidFill>
                  <a:schemeClr val="dk1"/>
                </a:solidFill>
              </a:rPr>
              <a:t>t</a:t>
            </a:r>
            <a:r>
              <a:rPr lang="en-US" i="0" u="none" strike="noStrike" cap="none">
                <a:solidFill>
                  <a:schemeClr val="dk1"/>
                </a:solidFill>
              </a:rPr>
              <a:t>he modules are integrated in a planned manner. The different modules making up a software product are almost never integrated in one shot. Integration is normally carried out progressively over a number of steps. During each integration step, the partially integrated system is tested and a set of previously planned modules </a:t>
            </a:r>
            <a:r>
              <a:rPr lang="en-US">
                <a:solidFill>
                  <a:schemeClr val="dk1"/>
                </a:solidFill>
              </a:rPr>
              <a:t>is</a:t>
            </a:r>
            <a:r>
              <a:rPr lang="en-US" i="0" u="none" strike="noStrike" cap="none">
                <a:solidFill>
                  <a:schemeClr val="dk1"/>
                </a:solidFill>
              </a:rPr>
              <a:t> add</a:t>
            </a:r>
            <a:r>
              <a:rPr lang="en-US">
                <a:solidFill>
                  <a:schemeClr val="dk1"/>
                </a:solidFill>
              </a:rPr>
              <a:t>s</a:t>
            </a:r>
            <a:r>
              <a:rPr lang="en-US" i="0" u="none" strike="noStrike" cap="none">
                <a:solidFill>
                  <a:schemeClr val="dk1"/>
                </a:solidFill>
              </a:rPr>
              <a:t> to it. Finally, when all the modules have been successfully integrated and tested, system testing is carried out to ensure that the developed system conforms to its requirements laid out in the SRS document. </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6599593"/>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Clr>
                <a:schemeClr val="dk1"/>
              </a:buClr>
              <a:buSzPts val="1200"/>
              <a:buFont typeface="Calibri"/>
              <a:buNone/>
            </a:pPr>
            <a:r>
              <a:rPr lang="en-US" b="1">
                <a:solidFill>
                  <a:schemeClr val="dk1"/>
                </a:solidFill>
              </a:rPr>
              <a:t>Notes to the Facilitator:</a:t>
            </a:r>
          </a:p>
          <a:p>
            <a:pPr marL="0" marR="0" lvl="0" indent="0" algn="l" rtl="0">
              <a:spcBef>
                <a:spcPct val="0"/>
              </a:spcBef>
              <a:spcAft>
                <a:spcPct val="0"/>
              </a:spcAft>
              <a:buClr>
                <a:schemeClr val="dk1"/>
              </a:buClr>
              <a:buSzPts val="1200"/>
              <a:buFont typeface="Calibri"/>
              <a:buNone/>
            </a:pPr>
            <a:r>
              <a:rPr lang="en-US">
                <a:solidFill>
                  <a:schemeClr val="dk1"/>
                </a:solidFill>
              </a:rPr>
              <a:t>Explain the participants about the different categories of system tests.</a:t>
            </a:r>
          </a:p>
          <a:p>
            <a:pPr marL="0" marR="0" lvl="0" indent="0" algn="l" rtl="0">
              <a:spcBef>
                <a:spcPct val="0"/>
              </a:spcBef>
              <a:spcAft>
                <a:spcPct val="0"/>
              </a:spcAft>
              <a:buClr>
                <a:schemeClr val="dk1"/>
              </a:buClr>
              <a:buSzPts val="1200"/>
              <a:buFont typeface="Calibri"/>
              <a:buNone/>
            </a:pPr>
            <a:endParaRPr lang="en-US">
              <a:solidFill>
                <a:schemeClr val="dk1"/>
              </a:solidFill>
            </a:endParaRPr>
          </a:p>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System testing usually comprises of three different kinds of testing activities: </a:t>
            </a: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1) </a:t>
            </a:r>
            <a:r>
              <a:rPr lang="en-US" b="1" i="0" u="none" strike="noStrike" cap="none">
                <a:solidFill>
                  <a:schemeClr val="dk1"/>
                </a:solidFill>
              </a:rPr>
              <a:t>α – testing: </a:t>
            </a:r>
            <a:r>
              <a:rPr lang="en-US" i="0" u="none" strike="noStrike" cap="none">
                <a:solidFill>
                  <a:schemeClr val="dk1"/>
                </a:solidFill>
              </a:rPr>
              <a:t>It is the system testing carried out by the development team.</a:t>
            </a: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2)</a:t>
            </a:r>
            <a:r>
              <a:rPr lang="en-US" b="1" i="0" u="none" strike="noStrike" cap="none">
                <a:solidFill>
                  <a:schemeClr val="dk1"/>
                </a:solidFill>
              </a:rPr>
              <a:t> β – testing:</a:t>
            </a:r>
            <a:r>
              <a:rPr lang="en-US" i="0" u="none" strike="noStrike" cap="none">
                <a:solidFill>
                  <a:schemeClr val="dk1"/>
                </a:solidFill>
              </a:rPr>
              <a:t> It is the system testing carried by a friendly set of customers.</a:t>
            </a: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3)</a:t>
            </a:r>
            <a:r>
              <a:rPr lang="en-US" b="1" i="0" u="none" strike="noStrike" cap="none">
                <a:solidFill>
                  <a:schemeClr val="dk1"/>
                </a:solidFill>
              </a:rPr>
              <a:t> </a:t>
            </a:r>
            <a:r>
              <a:rPr lang="en-US" b="1">
                <a:solidFill>
                  <a:schemeClr val="dk1"/>
                </a:solidFill>
              </a:rPr>
              <a:t>A</a:t>
            </a:r>
            <a:r>
              <a:rPr lang="en-US" b="1" i="0" u="none" strike="noStrike" cap="none">
                <a:solidFill>
                  <a:schemeClr val="dk1"/>
                </a:solidFill>
              </a:rPr>
              <a:t>cceptance testing: </a:t>
            </a:r>
            <a:r>
              <a:rPr lang="en-US" i="0" u="none" strike="noStrike" cap="none">
                <a:solidFill>
                  <a:schemeClr val="dk1"/>
                </a:solidFill>
              </a:rPr>
              <a:t>It is the system testing performed by the customer himself after the product delivery to determine whether to accept or reject the delivered product.</a:t>
            </a:r>
          </a:p>
          <a:p>
            <a:pPr marL="0" marR="0" lvl="0" indent="0" algn="l" rtl="0">
              <a:spcBef>
                <a:spcPct val="0"/>
              </a:spcBef>
              <a:spcAft>
                <a:spcPct val="0"/>
              </a:spcAft>
              <a:buClr>
                <a:schemeClr val="dk1"/>
              </a:buClr>
              <a:buSzPts val="1200"/>
              <a:buFont typeface="Calibri"/>
              <a:buNone/>
            </a:pPr>
            <a:endParaRPr lang="en-US">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System testing is normally carried out in a planned manner according to the system test plan document.</a:t>
            </a:r>
            <a:r>
              <a:rPr lang="en-US">
                <a:solidFill>
                  <a:schemeClr val="dk1"/>
                </a:solidFill>
              </a:rPr>
              <a:t> </a:t>
            </a:r>
            <a:r>
              <a:rPr lang="en-US" i="0" u="none" strike="noStrike" cap="none">
                <a:solidFill>
                  <a:schemeClr val="dk1"/>
                </a:solidFill>
              </a:rPr>
              <a:t>The system test plan identifies all testing related activities to be performed, mentioning the schedule of testing, and defining the resources. This step also includes all the test cases and the expected outputs for each test case. After integrating the unit tested code, it is made sure that it works well, as expected and error-free. All the functional and non-functional testing activities are performed to check whether the system meets the requirement perfectly. The progress on testing is tracked through tools like traceability metrics</a:t>
            </a:r>
            <a:r>
              <a:rPr lang="en-US">
                <a:solidFill>
                  <a:schemeClr val="dk1"/>
                </a:solidFill>
              </a:rPr>
              <a:t> and</a:t>
            </a:r>
            <a:r>
              <a:rPr lang="en-US" i="0" u="none" strike="noStrike" cap="none">
                <a:solidFill>
                  <a:schemeClr val="dk1"/>
                </a:solidFill>
              </a:rPr>
              <a:t> ALM. Finally, the progress report of testing activities is prepared.</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2263615"/>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Explain to the participants that the product is implemented according to the agreed-upon requirements and one more round of testing and verification should be done after implementation.</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Deployment</a:t>
            </a: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Once the functional and non-functional testing is completed, the product is deployed in the customer environment or released in the market. After deployment to the customer’s environment, it is monitored for performance and maintenance is done for conti</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endParaRPr lang="en-US">
              <a:solidFill>
                <a:schemeClr val="dk1"/>
              </a:solidFill>
            </a:endParaRPr>
          </a:p>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Maintenance</a:t>
            </a: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Maintenance</a:t>
            </a:r>
            <a:r>
              <a:rPr lang="en-US" b="1" i="0" u="none" strike="noStrike" cap="none">
                <a:solidFill>
                  <a:schemeClr val="dk1"/>
                </a:solidFill>
              </a:rPr>
              <a:t> </a:t>
            </a:r>
            <a:r>
              <a:rPr lang="en-US" i="0" u="none" strike="noStrike" cap="none">
                <a:solidFill>
                  <a:schemeClr val="dk1"/>
                </a:solidFill>
              </a:rPr>
              <a:t>of any software product requires much effort than the efforts put in to develop the product. Researches confirm that the relative effort of development of a typical software product to its maintenance effort is roughly in the 40:60 ratio. </a:t>
            </a:r>
          </a:p>
          <a:p>
            <a:pPr marL="0" marR="0" lvl="0" indent="0" algn="l" rtl="0">
              <a:spcBef>
                <a:spcPct val="0"/>
              </a:spcBef>
              <a:spcAft>
                <a:spcPct val="0"/>
              </a:spcAft>
              <a:buClr>
                <a:schemeClr val="dk1"/>
              </a:buClr>
              <a:buSzPts val="1200"/>
              <a:buFont typeface="Calibri"/>
              <a:buNone/>
            </a:pPr>
            <a:endParaRPr lang="en-US">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Maintenance involves performing any one or more of the following three kinds of activities:</a:t>
            </a: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a) </a:t>
            </a:r>
            <a:r>
              <a:rPr lang="en-US" b="1" i="0" u="none" strike="noStrike" cap="none">
                <a:solidFill>
                  <a:schemeClr val="dk1"/>
                </a:solidFill>
              </a:rPr>
              <a:t> Corrective maintenance</a:t>
            </a:r>
            <a:r>
              <a:rPr lang="en-US">
                <a:solidFill>
                  <a:schemeClr val="dk1"/>
                </a:solidFill>
              </a:rPr>
              <a:t>:</a:t>
            </a:r>
            <a:r>
              <a:rPr lang="en-US" i="0" u="none" strike="noStrike" cap="none">
                <a:solidFill>
                  <a:schemeClr val="dk1"/>
                </a:solidFill>
              </a:rPr>
              <a:t> Correcting errors which were left undiscovered during the product development phase is the part of maintenance</a:t>
            </a: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b) </a:t>
            </a:r>
            <a:r>
              <a:rPr lang="en-US" b="1" i="0" u="none" strike="noStrike" cap="none">
                <a:solidFill>
                  <a:schemeClr val="dk1"/>
                </a:solidFill>
              </a:rPr>
              <a:t> Perfective maintenance</a:t>
            </a:r>
            <a:r>
              <a:rPr lang="en-US">
                <a:solidFill>
                  <a:schemeClr val="dk1"/>
                </a:solidFill>
              </a:rPr>
              <a:t>: </a:t>
            </a:r>
            <a:r>
              <a:rPr lang="en-US" i="0" u="none" strike="noStrike" cap="none">
                <a:solidFill>
                  <a:schemeClr val="dk1"/>
                </a:solidFill>
              </a:rPr>
              <a:t>Improving the implementation of the system and enhancing the functionalities of the system according to the customer’s requirements. This is done to alter attributes or improve performance.</a:t>
            </a: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c)</a:t>
            </a:r>
            <a:r>
              <a:rPr lang="en-US" b="1" i="0" u="none" strike="noStrike" cap="none">
                <a:solidFill>
                  <a:schemeClr val="dk1"/>
                </a:solidFill>
              </a:rPr>
              <a:t> Adaptive maintenance</a:t>
            </a:r>
            <a:r>
              <a:rPr lang="en-US">
                <a:solidFill>
                  <a:schemeClr val="dk1"/>
                </a:solidFill>
              </a:rPr>
              <a:t>:</a:t>
            </a:r>
            <a:r>
              <a:rPr lang="en-US" i="0" u="none" strike="noStrike" cap="none">
                <a:solidFill>
                  <a:schemeClr val="dk1"/>
                </a:solidFill>
              </a:rPr>
              <a:t> Porting the software to work in a new environment. For e</a:t>
            </a:r>
            <a:r>
              <a:rPr lang="en-US"/>
              <a:t>xample</a:t>
            </a:r>
            <a:r>
              <a:rPr lang="en-US" i="0" u="none" strike="noStrike" cap="none">
                <a:solidFill>
                  <a:schemeClr val="dk1"/>
                </a:solidFill>
              </a:rPr>
              <a:t>, porting may be required for the smooth running of the software to work on a new computer system or with a new operating system. The defects uncovered during live use of the software are  also taken care of in the maintenance stage.</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3483216"/>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Explain the characteristics of Water</a:t>
            </a:r>
            <a:r>
              <a:rPr lang="en-US"/>
              <a:t>f</a:t>
            </a:r>
            <a:r>
              <a:rPr lang="en-US" i="0" u="none" strike="noStrike" cap="none">
                <a:solidFill>
                  <a:schemeClr val="dk1"/>
                </a:solidFill>
              </a:rPr>
              <a:t>all Model. There are many reasons why a waterfall model has been so popular over the years few are listed on the slide.</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The central idea of the waterfall model is to spend the majority of time, money and effort up front: 20-40% in the first two phases, 30-40% on coding/development, and the rest during implementation and maintenance. </a:t>
            </a:r>
          </a:p>
          <a:p>
            <a:pPr marL="228600" marR="0" lvl="0" indent="-222250" algn="l" rtl="0">
              <a:spcBef>
                <a:spcPct val="0"/>
              </a:spcBef>
              <a:spcAft>
                <a:spcPct val="0"/>
              </a:spcAft>
              <a:buClr>
                <a:schemeClr val="dk1"/>
              </a:buClr>
              <a:buSzPts val="1100"/>
              <a:buFont typeface="Arial" pitchFamily="34" charset="0"/>
              <a:buAutoNum type="arabicPeriod"/>
            </a:pPr>
            <a:r>
              <a:rPr lang="en-US" b="1" i="0" u="none" strike="noStrike" cap="none">
                <a:solidFill>
                  <a:schemeClr val="dk1"/>
                </a:solidFill>
              </a:rPr>
              <a:t>Discipline:</a:t>
            </a:r>
            <a:r>
              <a:rPr lang="en-US" i="0" u="none" strike="noStrike" cap="none">
                <a:solidFill>
                  <a:schemeClr val="dk1"/>
                </a:solidFill>
              </a:rPr>
              <a:t> Every phase has a defined start and end point. The progress can be distinctly identified by both, the client and the software developer, through the use of milestones.</a:t>
            </a:r>
            <a:endParaRPr lang="en-US"/>
          </a:p>
          <a:p>
            <a:pPr marL="228600" marR="0" lvl="0" indent="-222250" algn="l" rtl="0">
              <a:spcBef>
                <a:spcPct val="0"/>
              </a:spcBef>
              <a:spcAft>
                <a:spcPct val="0"/>
              </a:spcAft>
              <a:buClr>
                <a:schemeClr val="dk1"/>
              </a:buClr>
              <a:buSzPts val="1100"/>
              <a:buFont typeface="Arial" pitchFamily="34" charset="0"/>
              <a:buAutoNum type="arabicPeriod"/>
            </a:pPr>
            <a:r>
              <a:rPr lang="en-US" b="1" i="0" u="none" strike="noStrike" cap="none">
                <a:solidFill>
                  <a:schemeClr val="dk1"/>
                </a:solidFill>
              </a:rPr>
              <a:t>Time and cost effective:</a:t>
            </a:r>
            <a:r>
              <a:rPr lang="en-US" i="0" u="none" strike="noStrike" cap="none">
                <a:solidFill>
                  <a:schemeClr val="dk1"/>
                </a:solidFill>
              </a:rPr>
              <a:t> The emphas</a:t>
            </a:r>
            <a:r>
              <a:rPr lang="en-US"/>
              <a:t>i</a:t>
            </a:r>
            <a:r>
              <a:rPr lang="en-US" i="0" u="none" strike="noStrike" cap="none">
                <a:solidFill>
                  <a:schemeClr val="dk1"/>
                </a:solidFill>
              </a:rPr>
              <a:t>s on requirements and design, before writing the codes/programs ensures the minimal wastage of time, effort  and cost and decreases the risk of slipping of schedule. </a:t>
            </a:r>
            <a:endParaRPr lang="en-US"/>
          </a:p>
          <a:p>
            <a:pPr marL="228600" marR="0" lvl="0" indent="-222250" algn="l" rtl="0">
              <a:spcBef>
                <a:spcPct val="0"/>
              </a:spcBef>
              <a:spcAft>
                <a:spcPct val="0"/>
              </a:spcAft>
              <a:buClr>
                <a:schemeClr val="dk1"/>
              </a:buClr>
              <a:buSzPts val="1100"/>
              <a:buFont typeface="Arial" pitchFamily="34" charset="0"/>
              <a:buAutoNum type="arabicPeriod"/>
            </a:pPr>
            <a:r>
              <a:rPr lang="en-US" b="1" i="0" u="none" strike="noStrike" cap="none">
                <a:solidFill>
                  <a:schemeClr val="dk1"/>
                </a:solidFill>
              </a:rPr>
              <a:t>Quality improvement:</a:t>
            </a:r>
            <a:r>
              <a:rPr lang="en-US" i="0" u="none" strike="noStrike" cap="none">
                <a:solidFill>
                  <a:schemeClr val="dk1"/>
                </a:solidFill>
              </a:rPr>
              <a:t> The flaws can be easily caught and taken care of at the </a:t>
            </a:r>
            <a:r>
              <a:rPr lang="en-US">
                <a:solidFill>
                  <a:schemeClr val="dk1"/>
                </a:solidFill>
              </a:rPr>
              <a:t>d</a:t>
            </a:r>
            <a:r>
              <a:rPr lang="en-US" i="0" u="none" strike="noStrike" cap="none">
                <a:solidFill>
                  <a:schemeClr val="dk1"/>
                </a:solidFill>
              </a:rPr>
              <a:t>esign stage, much earlier than the </a:t>
            </a:r>
            <a:r>
              <a:rPr lang="en-US">
                <a:solidFill>
                  <a:schemeClr val="dk1"/>
                </a:solidFill>
              </a:rPr>
              <a:t>t</a:t>
            </a:r>
            <a:r>
              <a:rPr lang="en-US" i="0" u="none" strike="noStrike" cap="none">
                <a:solidFill>
                  <a:schemeClr val="dk1"/>
                </a:solidFill>
              </a:rPr>
              <a:t>esting stage.</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1686500"/>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Explain to participants that </a:t>
            </a:r>
            <a:r>
              <a:rPr lang="en-US"/>
              <a:t>new software development models have been introduced, since </a:t>
            </a:r>
            <a:r>
              <a:rPr lang="en-US" i="0" u="none" strike="noStrike" cap="none">
                <a:solidFill>
                  <a:schemeClr val="dk1"/>
                </a:solidFill>
              </a:rPr>
              <a:t>waterfall model had its own disadvantages. Discuss the shortfall of the waterfall model. </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b="1" i="0" u="none" strike="noStrike" cap="none">
                <a:solidFill>
                  <a:schemeClr val="dk1"/>
                </a:solidFill>
              </a:rPr>
              <a:t>Notes to the Participant: </a:t>
            </a:r>
            <a:endParaRPr lang="en-US"/>
          </a:p>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Shortcomings of the waterfall model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It is assumed that no developmental error is ever committed by the engineers during any of the life cycle phases in the classi</a:t>
            </a:r>
            <a:r>
              <a:rPr lang="en-US">
                <a:solidFill>
                  <a:schemeClr val="dk1"/>
                </a:solidFill>
              </a:rPr>
              <a:t>c</a:t>
            </a:r>
            <a:r>
              <a:rPr lang="en-US" i="0" u="none" strike="noStrike" cap="none">
                <a:solidFill>
                  <a:schemeClr val="dk1"/>
                </a:solidFill>
              </a:rPr>
              <a:t> waterfall model . However, in practical development environments, large number of errors are committed in almost every phase of the life cycle.</a:t>
            </a:r>
          </a:p>
          <a:p>
            <a:pPr marL="0" marR="0" lvl="0" indent="0" algn="l" rtl="0">
              <a:spcBef>
                <a:spcPct val="0"/>
              </a:spcBef>
              <a:spcAft>
                <a:spcPct val="0"/>
              </a:spcAft>
              <a:buClr>
                <a:schemeClr val="dk1"/>
              </a:buClr>
              <a:buSzPts val="1200"/>
              <a:buFont typeface="Calibri"/>
              <a:buNone/>
            </a:pP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The source of the defects can be many</a:t>
            </a:r>
            <a:r>
              <a:rPr lang="en-US">
                <a:solidFill>
                  <a:schemeClr val="dk1"/>
                </a:solidFill>
              </a:rPr>
              <a:t>, such as</a:t>
            </a:r>
            <a:r>
              <a:rPr lang="en-US" i="0" u="none" strike="noStrike" cap="none">
                <a:solidFill>
                  <a:schemeClr val="dk1"/>
                </a:solidFill>
              </a:rPr>
              <a:t> due to oversight, wrong assumptions, use of inappropriate technology, communication gap </a:t>
            </a:r>
            <a:r>
              <a:rPr lang="en-US">
                <a:solidFill>
                  <a:schemeClr val="dk1"/>
                </a:solidFill>
              </a:rPr>
              <a:t>between </a:t>
            </a:r>
            <a:r>
              <a:rPr lang="en-US" i="0" u="none" strike="noStrike" cap="none">
                <a:solidFill>
                  <a:schemeClr val="dk1"/>
                </a:solidFill>
              </a:rPr>
              <a:t>the project engineers, etc. </a:t>
            </a:r>
            <a:r>
              <a:rPr lang="en-US">
                <a:solidFill>
                  <a:schemeClr val="dk1"/>
                </a:solidFill>
              </a:rPr>
              <a:t>Following are the disadvantages of the waterfall model:</a:t>
            </a:r>
            <a:endParaRPr lang="en-US" i="0" u="none" strike="noStrike" cap="none">
              <a:solidFill>
                <a:schemeClr val="dk1"/>
              </a:solidFill>
            </a:endParaRPr>
          </a:p>
          <a:p>
            <a:pPr marL="457200" marR="0" lvl="0" indent="-298450" algn="l" rtl="0">
              <a:spcBef>
                <a:spcPct val="0"/>
              </a:spcBef>
              <a:spcAft>
                <a:spcPct val="0"/>
              </a:spcAft>
              <a:buSzPts val="1100"/>
              <a:buChar char="●"/>
            </a:pPr>
            <a:r>
              <a:rPr lang="en-US"/>
              <a:t>In waterfall model, bugs/errors </a:t>
            </a:r>
            <a:r>
              <a:rPr lang="en-US" i="0" u="none" strike="noStrike" cap="none">
                <a:solidFill>
                  <a:schemeClr val="dk1"/>
                </a:solidFill>
              </a:rPr>
              <a:t>are usually detected much later in the life cycle. For e.g., a defect might have gone unnoticed till the coding or testing phase. Once a defect is detected, the engineers need to go back  and rectify some of the work done during that phase and the subsequent phases. Therefore, in any practical software development work, it is not possible to strictly follow the classi</a:t>
            </a:r>
            <a:r>
              <a:rPr lang="en-US">
                <a:solidFill>
                  <a:schemeClr val="dk1"/>
                </a:solidFill>
              </a:rPr>
              <a:t>c</a:t>
            </a:r>
            <a:r>
              <a:rPr lang="en-US" i="0" u="none" strike="noStrike" cap="none">
                <a:solidFill>
                  <a:schemeClr val="dk1"/>
                </a:solidFill>
              </a:rPr>
              <a:t> waterfall model.</a:t>
            </a:r>
            <a:endParaRPr lang="en-US"/>
          </a:p>
          <a:p>
            <a:pPr marL="457200" marR="0" lvl="0" indent="-298450" algn="l" rtl="0">
              <a:spcBef>
                <a:spcPct val="0"/>
              </a:spcBef>
              <a:spcAft>
                <a:spcPct val="0"/>
              </a:spcAft>
              <a:buSzPts val="1100"/>
              <a:buChar char="●"/>
            </a:pPr>
            <a:r>
              <a:rPr lang="en-US" i="0" u="none" strike="noStrike" cap="none">
                <a:solidFill>
                  <a:schemeClr val="dk1"/>
                </a:solidFill>
              </a:rPr>
              <a:t>This model is not good for those projects where the requirements keep changing.</a:t>
            </a:r>
            <a:endParaRPr lang="en-US"/>
          </a:p>
          <a:p>
            <a:pPr marL="457200" marR="0" lvl="0" indent="-298450" algn="l" rtl="0">
              <a:spcBef>
                <a:spcPct val="0"/>
              </a:spcBef>
              <a:spcAft>
                <a:spcPct val="0"/>
              </a:spcAft>
              <a:buSzPts val="1100"/>
              <a:buChar char="●"/>
            </a:pPr>
            <a:r>
              <a:rPr lang="en-US" i="0" u="none" strike="noStrike" cap="none">
                <a:solidFill>
                  <a:schemeClr val="dk1"/>
                </a:solidFill>
              </a:rPr>
              <a:t>Implicit assumptions of that, the design can be translated into a product can be lead to roadblock at a very late stage.</a:t>
            </a:r>
          </a:p>
          <a:p>
            <a:pPr marL="457200" marR="0" lvl="0" indent="-298450" algn="l" rtl="0">
              <a:spcBef>
                <a:spcPct val="0"/>
              </a:spcBef>
              <a:spcAft>
                <a:spcPct val="0"/>
              </a:spcAft>
              <a:buSzPts val="1100"/>
              <a:buChar char="●"/>
            </a:pPr>
            <a:r>
              <a:rPr lang="en-US"/>
              <a:t>Lack of adaptability across all stages of development is the most difficult disadvantage of the waterfall model. When a test in the fifth stage explains a fundamental flaw in the design of the system, it requires a dramatic leap backward in stages of the process. In the worst case, it leads to a devastating realization regarding the legitimacy of the entire system. While most experienced teams and developers would argue that such revelations shouldn’t occur if the system was properly designed in the first place, not every possibility can be accounted for, especially when stages are so often delayed until the end of the process.</a:t>
            </a:r>
          </a:p>
          <a:p>
            <a:pPr marL="457200" marR="0" lvl="0" indent="-298450" algn="l" rtl="0">
              <a:spcBef>
                <a:spcPct val="0"/>
              </a:spcBef>
              <a:spcAft>
                <a:spcPct val="0"/>
              </a:spcAft>
              <a:buSzPts val="1100"/>
              <a:buChar char="●"/>
            </a:pPr>
            <a:r>
              <a:rPr lang="en-US"/>
              <a:t>Due to the strict incremental process that the waterfall model enforces, user or client feedback is received only during the later stages of the development cycle. While project managers can obviously enforce a process to step back to a previous stage due to an unforeseen requirement or change coming from a client, it will be both costly and time-consuming, for both the development team and the client.</a:t>
            </a:r>
          </a:p>
          <a:p>
            <a:pPr marL="457200" marR="0" lvl="0" indent="-298450" algn="l" rtl="0">
              <a:spcBef>
                <a:spcPct val="0"/>
              </a:spcBef>
              <a:spcAft>
                <a:spcPct val="0"/>
              </a:spcAft>
              <a:buSzPts val="1100"/>
              <a:buChar char="●"/>
            </a:pPr>
            <a:r>
              <a:rPr lang="en-US"/>
              <a:t>Waterfall strictly introduces testing quite late into the cycle. Most bugs or even design issues won’t be discovered until very late in the process, but it also encourages poor coding practices that lack enthusiasm and determination, since testing is only an afterthought.</a:t>
            </a:r>
          </a:p>
          <a:p>
            <a:pPr marL="457200" marR="0" lvl="0" indent="-298450" algn="l" rtl="0">
              <a:spcBef>
                <a:spcPct val="0"/>
              </a:spcBef>
              <a:spcAft>
                <a:spcPct val="0"/>
              </a:spcAft>
              <a:buSzPts val="1100"/>
              <a:buChar char="●"/>
            </a:pPr>
            <a:r>
              <a:rPr lang="en-US"/>
              <a:t>Waterfall is based on steps that keeps the teams strictly moving in a forward direction, there’s no room for unplanned changes or updates. If the team has strictly followed the waterfall model nearly to the end of the project, and faces a sudden and unexpected change in terms of goals or scope, pivoting will become mighty difficult. Much of the work done so far may go useless.</a:t>
            </a:r>
          </a:p>
          <a:p>
            <a:pPr marL="0" marR="0" lvl="0" indent="0" algn="l" rtl="0">
              <a:spcBef>
                <a:spcPct val="0"/>
              </a:spcBef>
              <a:spcAft>
                <a:spcPct val="0"/>
              </a:spcAft>
              <a:buClr>
                <a:schemeClr val="dk1"/>
              </a:buClr>
              <a:buSzPts val="1200"/>
              <a:buFont typeface="Calibri"/>
              <a:buNone/>
            </a:pPr>
            <a:endParaRPr lang="en-US" i="0" u="none" strike="noStrike" cap="none">
              <a:solidFill>
                <a:schemeClr val="dk1"/>
              </a:solidFill>
            </a:endParaRPr>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5134452"/>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lnSpc>
                <a:spcPct val="115000"/>
              </a:lnSpc>
              <a:spcBef>
                <a:spcPct val="0"/>
              </a:spcBef>
              <a:spcAft>
                <a:spcPct val="0"/>
              </a:spcAft>
              <a:buClr>
                <a:schemeClr val="dk1"/>
              </a:buClr>
              <a:buSzPts val="1100"/>
              <a:buFont typeface="Arial" pitchFamily="34" charset="0"/>
              <a:buNone/>
            </a:pPr>
            <a:r>
              <a:rPr lang="en-US" b="1">
                <a:solidFill>
                  <a:schemeClr val="dk1"/>
                </a:solidFill>
              </a:rPr>
              <a:t>Notes to the Facilitator:</a:t>
            </a:r>
          </a:p>
          <a:p>
            <a:pPr marL="0" lvl="0" indent="0" algn="l" rtl="0">
              <a:lnSpc>
                <a:spcPct val="115000"/>
              </a:lnSpc>
              <a:spcBef>
                <a:spcPct val="0"/>
              </a:spcBef>
              <a:spcAft>
                <a:spcPct val="0"/>
              </a:spcAft>
              <a:buClr>
                <a:schemeClr val="dk1"/>
              </a:buClr>
              <a:buSzPts val="1100"/>
              <a:buFont typeface="Arial" pitchFamily="34" charset="0"/>
              <a:buNone/>
            </a:pPr>
            <a:r>
              <a:rPr lang="en-US">
                <a:solidFill>
                  <a:schemeClr val="dk1"/>
                </a:solidFill>
              </a:rPr>
              <a:t>Tell the participants that they will be going through a knowledge check question.</a:t>
            </a:r>
            <a:endParaRPr lang="en-US" b="1">
              <a:solidFill>
                <a:schemeClr val="dk1"/>
              </a:solidFill>
            </a:endParaRPr>
          </a:p>
          <a:p>
            <a:pPr marL="0" marR="0" lvl="0" indent="0" algn="l" rtl="0">
              <a:spcBef>
                <a:spcPct val="0"/>
              </a:spcBef>
              <a:spcAft>
                <a:spcPct val="0"/>
              </a:spcAft>
              <a:buClr>
                <a:schemeClr val="dk1"/>
              </a:buClr>
              <a:buSzPts val="1200"/>
              <a:buFont typeface="Calibri"/>
              <a:buNone/>
            </a:pPr>
            <a:endParaRPr lang="en-US" b="1"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Answers</a:t>
            </a:r>
            <a:r>
              <a:rPr lang="en-US" b="1">
                <a:solidFill>
                  <a:schemeClr val="dk1"/>
                </a:solidFill>
              </a:rPr>
              <a:t>:</a:t>
            </a:r>
            <a:endParaRPr lang="en-US"/>
          </a:p>
          <a:p>
            <a:pPr marL="6350" marR="0" lvl="0" indent="0" algn="l" rtl="0">
              <a:spcBef>
                <a:spcPct val="0"/>
              </a:spcBef>
              <a:spcAft>
                <a:spcPct val="0"/>
              </a:spcAft>
              <a:buClr>
                <a:schemeClr val="dk1"/>
              </a:buClr>
              <a:buSzPts val="1100"/>
              <a:buFont typeface="Arial" pitchFamily="34" charset="0"/>
              <a:buNone/>
            </a:pPr>
            <a:r>
              <a:rPr lang="en-US" i="0" u="none" strike="noStrike" cap="none">
                <a:solidFill>
                  <a:schemeClr val="dk1"/>
                </a:solidFill>
              </a:rPr>
              <a:t>1. b. Linear Sequential Development</a:t>
            </a:r>
            <a:endParaRPr lang="en-US"/>
          </a:p>
          <a:p>
            <a:pPr marL="6350" marR="0" lvl="0" indent="0" algn="l" rtl="0">
              <a:spcBef>
                <a:spcPct val="0"/>
              </a:spcBef>
              <a:spcAft>
                <a:spcPct val="0"/>
              </a:spcAft>
              <a:buClr>
                <a:schemeClr val="dk1"/>
              </a:buClr>
              <a:buSzPts val="1100"/>
              <a:buFont typeface="Arial" pitchFamily="34" charset="0"/>
              <a:buNone/>
            </a:pPr>
            <a:r>
              <a:rPr lang="en-US" i="0" u="none" strike="noStrike" cap="none">
                <a:solidFill>
                  <a:schemeClr val="dk1"/>
                </a:solidFill>
              </a:rPr>
              <a:t>2. d. Waterfall model</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436093"/>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lnSpc>
                <a:spcPct val="115000"/>
              </a:lnSpc>
              <a:spcBef>
                <a:spcPct val="0"/>
              </a:spcBef>
              <a:spcAft>
                <a:spcPct val="0"/>
              </a:spcAft>
              <a:buClr>
                <a:schemeClr val="dk1"/>
              </a:buClr>
              <a:buSzPts val="1100"/>
              <a:buFont typeface="Arial" pitchFamily="34" charset="0"/>
              <a:buNone/>
            </a:pPr>
            <a:r>
              <a:rPr lang="en-US" b="1">
                <a:solidFill>
                  <a:schemeClr val="dk1"/>
                </a:solidFill>
              </a:rPr>
              <a:t>Notes to the Facilitator:</a:t>
            </a:r>
          </a:p>
          <a:p>
            <a:pPr marL="0" lvl="0" indent="0" algn="l" rtl="0">
              <a:lnSpc>
                <a:spcPct val="115000"/>
              </a:lnSpc>
              <a:spcBef>
                <a:spcPct val="0"/>
              </a:spcBef>
              <a:spcAft>
                <a:spcPct val="0"/>
              </a:spcAft>
              <a:buClr>
                <a:schemeClr val="dk1"/>
              </a:buClr>
              <a:buSzPts val="1100"/>
              <a:buFont typeface="Arial" pitchFamily="34" charset="0"/>
              <a:buNone/>
            </a:pPr>
            <a:r>
              <a:rPr lang="en-US">
                <a:solidFill>
                  <a:schemeClr val="dk1"/>
                </a:solidFill>
              </a:rPr>
              <a:t>Tell the participants that they will be going through a knowledge check question.</a:t>
            </a:r>
            <a:endParaRPr lang="en-US"/>
          </a:p>
          <a:p>
            <a:pPr marL="0" lvl="0" indent="0" algn="l" rtl="0">
              <a:spcBef>
                <a:spcPct val="0"/>
              </a:spcBef>
              <a:spcAft>
                <a:spcPct val="0"/>
              </a:spcAft>
              <a:buNone/>
            </a:pPr>
            <a:endParaRPr lang="en-US" b="1"/>
          </a:p>
          <a:p>
            <a:pPr marL="0" lvl="0" indent="0" algn="l" rtl="0">
              <a:spcBef>
                <a:spcPct val="0"/>
              </a:spcBef>
              <a:spcAft>
                <a:spcPct val="0"/>
              </a:spcAft>
              <a:buNone/>
            </a:pPr>
            <a:r>
              <a:rPr lang="en-US" b="1"/>
              <a:t>Answers: </a:t>
            </a:r>
          </a:p>
          <a:p>
            <a:pPr marL="0" lvl="0" indent="0" algn="l" rtl="0">
              <a:spcBef>
                <a:spcPct val="0"/>
              </a:spcBef>
              <a:spcAft>
                <a:spcPct val="0"/>
              </a:spcAft>
              <a:buSzPts val="1100"/>
              <a:buNone/>
            </a:pPr>
            <a:r>
              <a:rPr lang="en-US"/>
              <a:t>3. c. Adaptive maintenance</a:t>
            </a:r>
          </a:p>
          <a:p>
            <a:pPr marL="0" lvl="0" indent="0" algn="l" rtl="0">
              <a:spcBef>
                <a:spcPct val="0"/>
              </a:spcBef>
              <a:spcAft>
                <a:spcPct val="0"/>
              </a:spcAft>
              <a:buSzPts val="1100"/>
              <a:buNone/>
            </a:pPr>
            <a:r>
              <a:rPr lang="en-US"/>
              <a:t>4. b. Beta-testing </a:t>
            </a:r>
          </a:p>
          <a:p>
            <a:pPr marL="0" indent="0">
              <a:buFont typeface="+mj-lt"/>
              <a:buNone/>
            </a:pP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1677719"/>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None/>
            </a:pPr>
            <a:r>
              <a:rPr lang="en-US" b="1"/>
              <a:t>Notes to the Facilitator:</a:t>
            </a:r>
          </a:p>
          <a:p>
            <a:pPr marL="0" lvl="0" indent="0" algn="l" rtl="0">
              <a:spcBef>
                <a:spcPct val="0"/>
              </a:spcBef>
              <a:spcAft>
                <a:spcPct val="0"/>
              </a:spcAft>
              <a:buNone/>
            </a:pPr>
            <a:r>
              <a:rPr lang="en-US"/>
              <a:t>Explain the participants about the gated waterfall model, which is a modified version of the classic waterfall model. Explain the participants about the changes in the gated model, compared to the classical model.</a:t>
            </a:r>
          </a:p>
          <a:p>
            <a:pPr marL="0" lvl="0" indent="0" algn="l" rtl="0">
              <a:spcBef>
                <a:spcPct val="0"/>
              </a:spcBef>
              <a:spcAft>
                <a:spcPct val="0"/>
              </a:spcAft>
              <a:buNone/>
            </a:pPr>
            <a:endParaRPr lang="en-US"/>
          </a:p>
          <a:p>
            <a:pPr marL="0" lvl="0" indent="0" algn="l" rtl="0">
              <a:spcBef>
                <a:spcPct val="0"/>
              </a:spcBef>
              <a:spcAft>
                <a:spcPct val="0"/>
              </a:spcAft>
              <a:buNone/>
            </a:pPr>
            <a:r>
              <a:rPr lang="en-US" b="1"/>
              <a:t>Notes to the Participants:</a:t>
            </a:r>
          </a:p>
          <a:p>
            <a:pPr marL="0" lvl="0" indent="0" algn="l" rtl="0">
              <a:spcBef>
                <a:spcPct val="0"/>
              </a:spcBef>
              <a:spcAft>
                <a:spcPct val="0"/>
              </a:spcAft>
              <a:buNone/>
            </a:pPr>
            <a:r>
              <a:rPr lang="en-US"/>
              <a:t>In the gated waterfall model, the development has to pass through a ‘quality gate’ to move between phases. The quality gate is based on the review and acceptance of artifacts – for example a Software Requirements Specification (SRS) might be a result of the Requirements phase, a Software Architecture Design (SAD) is the result of the Architecture phase, and so on. At the end of each phase, the feedback goes back to any phase by means of a Change Control process. This change control process is considered to be a change prevention process in </a:t>
            </a:r>
            <a:r>
              <a:rPr lang="en-US">
                <a:solidFill>
                  <a:schemeClr val="dk1"/>
                </a:solidFill>
              </a:rPr>
              <a:t>most traditional teams</a:t>
            </a:r>
            <a:r>
              <a:rPr lang="en-US"/>
              <a:t>. Though there are quality gates, they do not have any major impact on the quality, in practice. </a:t>
            </a:r>
          </a:p>
          <a:p>
            <a:pPr marL="0" lvl="0" indent="0" algn="l" rtl="0">
              <a:spcBef>
                <a:spcPct val="0"/>
              </a:spcBef>
              <a:spcAft>
                <a:spcPct val="0"/>
              </a:spcAft>
              <a:buNone/>
            </a:pPr>
            <a:endParaRPr lang="en-US"/>
          </a:p>
          <a:p>
            <a:pPr marL="0" lvl="0" indent="0" algn="l" rtl="0">
              <a:spcBef>
                <a:spcPct val="0"/>
              </a:spcBef>
              <a:spcAft>
                <a:spcPct val="0"/>
              </a:spcAft>
              <a:buNone/>
            </a:pPr>
            <a:r>
              <a:rPr lang="en-US"/>
              <a:t>The major difference between the classical and gated waterfall model is the presence of quality gate between the phases, which provides room for feedback and corrections.</a:t>
            </a:r>
          </a:p>
          <a:p>
            <a:pPr marL="0" lvl="0" indent="0" algn="l" rtl="0">
              <a:spcBef>
                <a:spcPct val="0"/>
              </a:spcBef>
              <a:spcAft>
                <a:spcPct val="0"/>
              </a:spcAft>
              <a:buNone/>
            </a:pPr>
            <a:endParaRPr lang="en-US"/>
          </a:p>
          <a:p>
            <a:pPr marL="0" lvl="0" indent="0" algn="l" rtl="0">
              <a:spcBef>
                <a:spcPct val="0"/>
              </a:spcBef>
              <a:spcAft>
                <a:spcPct val="0"/>
              </a:spcAft>
              <a:buNone/>
            </a:pPr>
            <a:r>
              <a:rPr lang="en-US"/>
              <a:t>We learnt about the important traditional software development model. We’ll now look at the issues with traditional development methodologies.</a:t>
            </a:r>
          </a:p>
          <a:p>
            <a:pPr marL="0" lvl="0" indent="0" algn="l" rtl="0">
              <a:spcBef>
                <a:spcPct val="0"/>
              </a:spcBef>
              <a:spcAft>
                <a:spcPct val="0"/>
              </a:spcAft>
              <a:buNone/>
            </a:pPr>
            <a:endParaRPr lang="en-US"/>
          </a:p>
          <a:p>
            <a:pPr marL="0" indent="0">
              <a:buFont typeface="+mj-lt"/>
              <a:buNone/>
            </a:pPr>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8145664"/>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None/>
            </a:pPr>
            <a:r>
              <a:rPr lang="en-US" b="1"/>
              <a:t>Notes to the Facilitator</a:t>
            </a:r>
            <a:r>
              <a:rPr lang="en-US"/>
              <a:t>:</a:t>
            </a:r>
          </a:p>
          <a:p>
            <a:pPr marL="0" lvl="0" indent="0" algn="l" rtl="0">
              <a:spcBef>
                <a:spcPct val="0"/>
              </a:spcBef>
              <a:spcAft>
                <a:spcPct val="0"/>
              </a:spcAft>
              <a:buNone/>
            </a:pPr>
            <a:r>
              <a:rPr lang="en-US"/>
              <a:t>Explain how development and operations happen in a traditional SDLC, and how conflicts emerge out of it.</a:t>
            </a:r>
          </a:p>
          <a:p>
            <a:pPr marL="0" lvl="0" indent="0" algn="l" rtl="0">
              <a:spcBef>
                <a:spcPct val="0"/>
              </a:spcBef>
              <a:spcAft>
                <a:spcPct val="0"/>
              </a:spcAft>
              <a:buNone/>
            </a:pPr>
            <a:endParaRPr lang="en-US"/>
          </a:p>
          <a:p>
            <a:pPr marL="0" lvl="0" indent="0" algn="l" rtl="0">
              <a:spcBef>
                <a:spcPct val="0"/>
              </a:spcBef>
              <a:spcAft>
                <a:spcPct val="0"/>
              </a:spcAft>
              <a:buNone/>
            </a:pPr>
            <a:r>
              <a:rPr lang="en-US" b="1"/>
              <a:t>Notes to the Participant</a:t>
            </a:r>
            <a:r>
              <a:rPr lang="en-US"/>
              <a:t>:</a:t>
            </a:r>
          </a:p>
          <a:p>
            <a:pPr marL="0" lvl="0" indent="0" algn="l" rtl="0">
              <a:spcBef>
                <a:spcPct val="0"/>
              </a:spcBef>
              <a:spcAft>
                <a:spcPct val="0"/>
              </a:spcAft>
              <a:buNone/>
            </a:pPr>
            <a:r>
              <a:rPr lang="en-US"/>
              <a:t>So far we have seen about software and its types, the history of software engineering and the waterfall model as an example for traditional software development.  </a:t>
            </a:r>
          </a:p>
          <a:p>
            <a:pPr marL="0" lvl="0" indent="0" algn="l" rtl="0">
              <a:spcBef>
                <a:spcPct val="0"/>
              </a:spcBef>
              <a:spcAft>
                <a:spcPct val="0"/>
              </a:spcAft>
              <a:buNone/>
            </a:pPr>
            <a:endParaRPr lang="en-US"/>
          </a:p>
          <a:p>
            <a:pPr marL="0" lvl="0" indent="0" algn="l" rtl="0">
              <a:spcBef>
                <a:spcPct val="0"/>
              </a:spcBef>
              <a:spcAft>
                <a:spcPct val="0"/>
              </a:spcAft>
              <a:buNone/>
            </a:pPr>
            <a:r>
              <a:rPr lang="en-US"/>
              <a:t>Organizations that follow the traditional way of software development work with strict principles and in these organizations, the development and operations teams function as two separate entities. Development team tends to be driven by how many new functionalities can be churned out in a given time, therefore change is its incentive. Operations team on the other hand, tends to be driven by the stability of the status quo and its incentive is therefore resisting change.</a:t>
            </a:r>
          </a:p>
          <a:p>
            <a:pPr marL="0" lvl="0" indent="0" algn="l" rtl="0">
              <a:spcBef>
                <a:spcPct val="0"/>
              </a:spcBef>
              <a:spcAft>
                <a:spcPct val="0"/>
              </a:spcAft>
              <a:buNone/>
            </a:pPr>
            <a:endParaRPr lang="en-US"/>
          </a:p>
          <a:p>
            <a:pPr marL="0" lvl="0" indent="0" algn="l" rtl="0">
              <a:spcBef>
                <a:spcPct val="0"/>
              </a:spcBef>
              <a:spcAft>
                <a:spcPct val="0"/>
              </a:spcAft>
              <a:buNone/>
            </a:pPr>
            <a:r>
              <a:rPr lang="en-US"/>
              <a:t>There exists a cultural hindrance between development and operations teams in traditional SDLC. In a traditional setup, the development team works on code which is then sent to the testing team for validation against requirements. The operation team comes in toward the end of the process, where the handover of release is given. </a:t>
            </a:r>
          </a:p>
          <a:p>
            <a:pPr marL="0" lvl="0" indent="0" algn="l" rtl="0">
              <a:spcBef>
                <a:spcPct val="0"/>
              </a:spcBef>
              <a:spcAft>
                <a:spcPct val="0"/>
              </a:spcAft>
              <a:buNone/>
            </a:pPr>
            <a:endParaRPr lang="en-US"/>
          </a:p>
          <a:p>
            <a:pPr marL="0" lvl="0" indent="0" algn="l" rtl="0">
              <a:spcBef>
                <a:spcPct val="0"/>
              </a:spcBef>
              <a:spcAft>
                <a:spcPct val="0"/>
              </a:spcAft>
              <a:buNone/>
            </a:pPr>
            <a:r>
              <a:rPr lang="en-US"/>
              <a:t>Most of the organizations, who have adopted traditional SDLC, face a situation like this on a daily basis:</a:t>
            </a:r>
          </a:p>
          <a:p>
            <a:pPr marL="457200" lvl="0" indent="-298450" algn="l" rtl="0">
              <a:spcBef>
                <a:spcPct val="0"/>
              </a:spcBef>
              <a:spcAft>
                <a:spcPct val="0"/>
              </a:spcAft>
              <a:buSzPts val="1100"/>
              <a:buChar char="●"/>
            </a:pPr>
            <a:r>
              <a:rPr lang="en-US"/>
              <a:t>A developer produces some code and tests it in a pre-production environment. </a:t>
            </a:r>
          </a:p>
          <a:p>
            <a:pPr marL="457200" lvl="0" indent="-298450" algn="l" rtl="0">
              <a:spcBef>
                <a:spcPct val="0"/>
              </a:spcBef>
              <a:spcAft>
                <a:spcPct val="0"/>
              </a:spcAft>
              <a:buSzPts val="1100"/>
              <a:buChar char="●"/>
            </a:pPr>
            <a:r>
              <a:rPr lang="en-US"/>
              <a:t>Operations then pushes the updated code into the production environment. </a:t>
            </a:r>
          </a:p>
          <a:p>
            <a:pPr marL="457200" lvl="0" indent="-298450" algn="l" rtl="0">
              <a:spcBef>
                <a:spcPct val="0"/>
              </a:spcBef>
              <a:spcAft>
                <a:spcPct val="0"/>
              </a:spcAft>
              <a:buSzPts val="1100"/>
              <a:buChar char="●"/>
            </a:pPr>
            <a:r>
              <a:rPr lang="en-US"/>
              <a:t>Something breaks in the production environment, and the operations team reports a bug to the developer. </a:t>
            </a:r>
          </a:p>
          <a:p>
            <a:pPr marL="457200" lvl="0" indent="-298450" algn="l" rtl="0">
              <a:spcBef>
                <a:spcPct val="0"/>
              </a:spcBef>
              <a:spcAft>
                <a:spcPct val="0"/>
              </a:spcAft>
              <a:buSzPts val="1100"/>
              <a:buChar char="●"/>
            </a:pPr>
            <a:r>
              <a:rPr lang="en-US"/>
              <a:t>The developer tests the bug in the pre-production environment and cannot reproduce it. </a:t>
            </a:r>
          </a:p>
          <a:p>
            <a:pPr marL="457200" lvl="0" indent="-298450" algn="l" rtl="0">
              <a:spcBef>
                <a:spcPct val="0"/>
              </a:spcBef>
              <a:spcAft>
                <a:spcPct val="0"/>
              </a:spcAft>
              <a:buSzPts val="1100"/>
              <a:buChar char="●"/>
            </a:pPr>
            <a:r>
              <a:rPr lang="en-US"/>
              <a:t>The developer sends the bug back to operations, thinking it’s an operational issue. </a:t>
            </a:r>
          </a:p>
          <a:p>
            <a:pPr marL="457200" lvl="0" indent="-298450" algn="l" rtl="0">
              <a:spcBef>
                <a:spcPct val="0"/>
              </a:spcBef>
              <a:spcAft>
                <a:spcPct val="0"/>
              </a:spcAft>
              <a:buSzPts val="1100"/>
              <a:buChar char="●"/>
            </a:pPr>
            <a:r>
              <a:rPr lang="en-US"/>
              <a:t>The issue then goes back and forth between teams, wasting valuable time and creating the potential for end-user frustration. </a:t>
            </a:r>
          </a:p>
          <a:p>
            <a:pPr marL="0" lvl="0" indent="0" algn="l" rtl="0">
              <a:spcBef>
                <a:spcPct val="0"/>
              </a:spcBef>
              <a:spcAft>
                <a:spcPct val="0"/>
              </a:spcAft>
              <a:buNone/>
            </a:pPr>
            <a:endParaRPr lang="en-US"/>
          </a:p>
          <a:p>
            <a:pPr marL="0" lvl="0" indent="0" algn="l" rtl="0">
              <a:spcBef>
                <a:spcPct val="0"/>
              </a:spcBef>
              <a:spcAft>
                <a:spcPct val="0"/>
              </a:spcAft>
              <a:buNone/>
            </a:pPr>
            <a:r>
              <a:rPr lang="en-US"/>
              <a:t>This causes a disconnect and there is hardly any collaboration between the development and operations teams. This leads to the rise of conflicts among the teams, which has a direct impact on the software being developed and delivered to the customer. More about this will be explained in the forthcoming section.</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0790832"/>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6"/>
        <p:cNvGrpSpPr/>
        <p:nvPr/>
      </p:nvGrpSpPr>
      <p:grpSpPr>
        <a:xfrm>
          <a:off x="0" y="0"/>
          <a:ext cx="0" cy="0"/>
        </a:xfrm>
      </p:grpSpPr>
      <p:sp>
        <p:nvSpPr>
          <p:cNvPr id="57" name="Google Shape;57;p2: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US" sz="1200" b="1">
                <a:solidFill>
                  <a:schemeClr val="dk1"/>
                </a:solidFill>
              </a:rPr>
              <a:t>Notes to the Facilitator:</a:t>
            </a:r>
          </a:p>
          <a:p>
            <a:pPr marL="0" lvl="0" indent="0" algn="l" rtl="0">
              <a:spcBef>
                <a:spcPct val="0"/>
              </a:spcBef>
              <a:spcAft>
                <a:spcPct val="0"/>
              </a:spcAft>
              <a:buNone/>
            </a:pPr>
            <a:r>
              <a:rPr lang="en-US" sz="1200">
                <a:solidFill>
                  <a:schemeClr val="dk1"/>
                </a:solidFill>
              </a:rPr>
              <a:t>Explain the module objectives to the participants. </a:t>
            </a:r>
          </a:p>
          <a:p>
            <a:pPr marL="0" lvl="0" indent="0" algn="l" rtl="0">
              <a:lnSpc>
                <a:spcPct val="115000"/>
              </a:lnSpc>
              <a:spcBef>
                <a:spcPts val="1600"/>
              </a:spcBef>
              <a:spcAft>
                <a:spcPct val="0"/>
              </a:spcAft>
              <a:buNone/>
            </a:pPr>
            <a:r>
              <a:rPr lang="en-US" sz="1200" b="1">
                <a:solidFill>
                  <a:schemeClr val="dk1"/>
                </a:solidFill>
              </a:rPr>
              <a:t>Notes to the Participants:</a:t>
            </a:r>
          </a:p>
          <a:p>
            <a:pPr marL="0" lvl="0" indent="0" algn="l" rtl="0">
              <a:lnSpc>
                <a:spcPct val="115000"/>
              </a:lnSpc>
              <a:spcBef>
                <a:spcPct val="0"/>
              </a:spcBef>
              <a:spcAft>
                <a:spcPct val="0"/>
              </a:spcAft>
              <a:buNone/>
            </a:pPr>
            <a:r>
              <a:rPr lang="en-US" sz="1200">
                <a:solidFill>
                  <a:schemeClr val="dk1"/>
                </a:solidFill>
              </a:rPr>
              <a:t>You will be informed about the module objectives.</a:t>
            </a:r>
          </a:p>
          <a:p>
            <a:pPr marL="0" lvl="0" indent="0" algn="l" rtl="0">
              <a:lnSpc>
                <a:spcPct val="115000"/>
              </a:lnSpc>
              <a:spcBef>
                <a:spcPct val="0"/>
              </a:spcBef>
              <a:spcAft>
                <a:spcPct val="0"/>
              </a:spcAft>
              <a:buNone/>
            </a:pPr>
            <a:r>
              <a:rPr lang="en-US" sz="1200">
                <a:solidFill>
                  <a:schemeClr val="dk1"/>
                </a:solidFill>
              </a:rPr>
              <a:t>At the end of this module, you will be able to:</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Learn Agile methodology </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Define software, history of software engineering, and software development methodologies</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Identify the traditional software development models</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Discuss the waterfall model and classical waterfall model</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Understand about traditional IT organizations</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Learn about developers vs IT operations conflict</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Explain birth of Agile, and four values of the Agile manifesto</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Describe about Scrum, Scrum theory, Scrum values, Scrum roles, </a:t>
            </a:r>
            <a:br>
              <a:rPr kumimoji="0" lang="en-US" sz="1200" b="0" i="0" u="none" strike="noStrike" kern="0" cap="none" spc="0" normalizeH="0" baseline="0" noProof="0">
                <a:ln>
                  <a:noFill/>
                </a:ln>
                <a:solidFill>
                  <a:srgbClr val="000000"/>
                </a:solidFill>
                <a:effectLst/>
                <a:uLnTx/>
                <a:uFillTx/>
                <a:sym typeface="Arial" pitchFamily="34" charset="0"/>
              </a:rPr>
            </a:br>
            <a:r>
              <a:rPr kumimoji="0" lang="en-US" sz="1200" b="0" i="0" u="none" strike="noStrike" kern="0" cap="none" spc="0" normalizeH="0" baseline="0" noProof="0">
                <a:ln>
                  <a:noFill/>
                </a:ln>
                <a:solidFill>
                  <a:srgbClr val="000000"/>
                </a:solidFill>
                <a:effectLst/>
                <a:uLnTx/>
                <a:uFillTx/>
                <a:sym typeface="Arial" pitchFamily="34" charset="0"/>
              </a:rPr>
              <a:t>Scrum master, Scrum sprints, benefits of Scrum, etc.</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Describe planning and estimation, Agile planning, and its levels </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Define conditions of satisfaction and velocity</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List the various estimating techniques</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sym typeface="Arial" pitchFamily="34" charset="0"/>
              </a:rPr>
              <a:t>Discuss about soft skills in Agile</a:t>
            </a:r>
          </a:p>
        </p:txBody>
      </p:sp>
    </p:spTree>
    <p:extLst>
      <p:ext uri="{BB962C8B-B14F-4D97-AF65-F5344CB8AC3E}">
        <p14:creationId xmlns:p14="http://schemas.microsoft.com/office/powerpoint/2010/main" val="844599792"/>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Explain that organizations are far from being a strategic, well-oiled discipline that directly delivers business value. Many challenges exist that hamper business operations, growth, and success. There is tension (or wall) between </a:t>
            </a:r>
            <a:r>
              <a:rPr lang="en-US">
                <a:solidFill>
                  <a:schemeClr val="dk1"/>
                </a:solidFill>
              </a:rPr>
              <a:t>d</a:t>
            </a:r>
            <a:r>
              <a:rPr lang="en-US" i="0" u="none" strike="noStrike" cap="none">
                <a:solidFill>
                  <a:schemeClr val="dk1"/>
                </a:solidFill>
              </a:rPr>
              <a:t>evelopment and </a:t>
            </a:r>
            <a:r>
              <a:rPr lang="en-US">
                <a:solidFill>
                  <a:schemeClr val="dk1"/>
                </a:solidFill>
              </a:rPr>
              <a:t>o</a:t>
            </a:r>
            <a:r>
              <a:rPr lang="en-US" i="0" u="none" strike="noStrike" cap="none">
                <a:solidFill>
                  <a:schemeClr val="dk1"/>
                </a:solidFill>
              </a:rPr>
              <a:t>perations teams in software development circles.</a:t>
            </a:r>
          </a:p>
          <a:p>
            <a:pPr marL="0" marR="0" lvl="0" indent="0" algn="l" rtl="0">
              <a:spcBef>
                <a:spcPct val="0"/>
              </a:spcBef>
              <a:spcAft>
                <a:spcPct val="0"/>
              </a:spcAft>
              <a:buClr>
                <a:schemeClr val="dk1"/>
              </a:buClr>
              <a:buSzPts val="1200"/>
              <a:buFont typeface="Calibri"/>
              <a:buNone/>
            </a:pPr>
            <a:endParaRPr lang="en-US">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Ask the following questions to the participants based on the images depicted on this slide:</a:t>
            </a:r>
          </a:p>
          <a:p>
            <a:pPr marL="171450" marR="0" lvl="0" indent="-165100" algn="l" rtl="0">
              <a:spcBef>
                <a:spcPct val="0"/>
              </a:spcBef>
              <a:spcAft>
                <a:spcPct val="0"/>
              </a:spcAft>
              <a:buClr>
                <a:schemeClr val="dk1"/>
              </a:buClr>
              <a:buSzPts val="1100"/>
              <a:buFont typeface="Arial" pitchFamily="34" charset="0"/>
              <a:buChar char="•"/>
            </a:pPr>
            <a:r>
              <a:rPr lang="en-US" i="0" u="none" strike="noStrike" cap="none">
                <a:solidFill>
                  <a:schemeClr val="dk1"/>
                </a:solidFill>
              </a:rPr>
              <a:t>What is the key goal of the </a:t>
            </a:r>
            <a:r>
              <a:rPr lang="en-US">
                <a:solidFill>
                  <a:schemeClr val="dk1"/>
                </a:solidFill>
              </a:rPr>
              <a:t>d</a:t>
            </a:r>
            <a:r>
              <a:rPr lang="en-US" i="0" u="none" strike="noStrike" cap="none">
                <a:solidFill>
                  <a:schemeClr val="dk1"/>
                </a:solidFill>
              </a:rPr>
              <a:t>evelopment team?</a:t>
            </a:r>
            <a:endParaRPr lang="en-US"/>
          </a:p>
          <a:p>
            <a:pPr marL="171450" marR="0" lvl="0" indent="-165100" algn="l" rtl="0">
              <a:spcBef>
                <a:spcPct val="0"/>
              </a:spcBef>
              <a:spcAft>
                <a:spcPct val="0"/>
              </a:spcAft>
              <a:buClr>
                <a:schemeClr val="dk1"/>
              </a:buClr>
              <a:buSzPts val="1100"/>
              <a:buFont typeface="Arial" pitchFamily="34" charset="0"/>
              <a:buChar char="•"/>
            </a:pPr>
            <a:r>
              <a:rPr lang="en-US" i="0" u="none" strike="noStrike" cap="none">
                <a:solidFill>
                  <a:schemeClr val="dk1"/>
                </a:solidFill>
              </a:rPr>
              <a:t>What is the function of </a:t>
            </a:r>
            <a:r>
              <a:rPr lang="en-US">
                <a:solidFill>
                  <a:schemeClr val="dk1"/>
                </a:solidFill>
              </a:rPr>
              <a:t>o</a:t>
            </a:r>
            <a:r>
              <a:rPr lang="en-US" i="0" u="none" strike="noStrike" cap="none">
                <a:solidFill>
                  <a:schemeClr val="dk1"/>
                </a:solidFill>
              </a:rPr>
              <a:t>perations team?</a:t>
            </a:r>
            <a:endParaRPr lang="en-US"/>
          </a:p>
          <a:p>
            <a:pPr marL="171450" marR="0" lvl="0" indent="-165100" algn="l" rtl="0">
              <a:spcBef>
                <a:spcPct val="0"/>
              </a:spcBef>
              <a:spcAft>
                <a:spcPct val="0"/>
              </a:spcAft>
              <a:buClr>
                <a:schemeClr val="dk1"/>
              </a:buClr>
              <a:buSzPts val="1100"/>
              <a:buFont typeface="Arial" pitchFamily="34" charset="0"/>
              <a:buChar char="•"/>
            </a:pPr>
            <a:r>
              <a:rPr lang="en-US" i="0" u="none" strike="noStrike" cap="none">
                <a:solidFill>
                  <a:schemeClr val="dk1"/>
                </a:solidFill>
              </a:rPr>
              <a:t>Is the </a:t>
            </a:r>
            <a:r>
              <a:rPr lang="en-US">
                <a:solidFill>
                  <a:schemeClr val="dk1"/>
                </a:solidFill>
              </a:rPr>
              <a:t>d</a:t>
            </a:r>
            <a:r>
              <a:rPr lang="en-US" i="0" u="none" strike="noStrike" cap="none">
                <a:solidFill>
                  <a:schemeClr val="dk1"/>
                </a:solidFill>
              </a:rPr>
              <a:t>evelopment and the </a:t>
            </a:r>
            <a:r>
              <a:rPr lang="en-US">
                <a:solidFill>
                  <a:schemeClr val="dk1"/>
                </a:solidFill>
              </a:rPr>
              <a:t>o</a:t>
            </a:r>
            <a:r>
              <a:rPr lang="en-US" i="0" u="none" strike="noStrike" cap="none">
                <a:solidFill>
                  <a:schemeClr val="dk1"/>
                </a:solidFill>
              </a:rPr>
              <a:t>perations teams connected to each other?</a:t>
            </a:r>
            <a:br>
              <a:rPr lang="en-US" i="0" u="none" strike="noStrike" cap="none">
                <a:solidFill>
                  <a:schemeClr val="dk1"/>
                </a:solidFill>
              </a:rPr>
            </a:br>
            <a:endParaRPr lang="en-US" i="0" u="none" strike="noStrike" cap="none">
              <a:solidFill>
                <a:schemeClr val="dk1"/>
              </a:solidFill>
            </a:endParaRPr>
          </a:p>
          <a:p>
            <a:pPr marL="0" marR="0" lvl="0" indent="0" algn="l" rtl="0">
              <a:spcBef>
                <a:spcPct val="0"/>
              </a:spcBef>
              <a:spcAft>
                <a:spcPct val="0"/>
              </a:spcAft>
              <a:buClr>
                <a:schemeClr val="dk1"/>
              </a:buClr>
              <a:buSzPts val="1200"/>
              <a:buFont typeface="Arial" pitchFamily="34" charset="0"/>
              <a:buNone/>
            </a:pPr>
            <a:r>
              <a:rPr lang="en-US" b="1" i="0" u="none" strike="noStrike" cap="none">
                <a:solidFill>
                  <a:schemeClr val="dk1"/>
                </a:solidFill>
              </a:rPr>
              <a:t>Notes to the Participant:</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Various challenges occur due to contracting goals of the various teams, especially the </a:t>
            </a:r>
            <a:r>
              <a:rPr lang="en-US">
                <a:solidFill>
                  <a:schemeClr val="dk1"/>
                </a:solidFill>
              </a:rPr>
              <a:t>d</a:t>
            </a:r>
            <a:r>
              <a:rPr lang="en-US" i="0" u="none" strike="noStrike" cap="none">
                <a:solidFill>
                  <a:schemeClr val="dk1"/>
                </a:solidFill>
              </a:rPr>
              <a:t>evelopment and the </a:t>
            </a:r>
            <a:r>
              <a:rPr lang="en-US">
                <a:solidFill>
                  <a:schemeClr val="dk1"/>
                </a:solidFill>
              </a:rPr>
              <a:t>o</a:t>
            </a:r>
            <a:r>
              <a:rPr lang="en-US" i="0" u="none" strike="noStrike" cap="none">
                <a:solidFill>
                  <a:schemeClr val="dk1"/>
                </a:solidFill>
              </a:rPr>
              <a:t>perations, involved in the software development and delivery. The job of the </a:t>
            </a:r>
            <a:r>
              <a:rPr lang="en-US">
                <a:solidFill>
                  <a:schemeClr val="dk1"/>
                </a:solidFill>
              </a:rPr>
              <a:t>d</a:t>
            </a:r>
            <a:r>
              <a:rPr lang="en-US" i="0" u="none" strike="noStrike" cap="none">
                <a:solidFill>
                  <a:schemeClr val="dk1"/>
                </a:solidFill>
              </a:rPr>
              <a:t>evelopment team is to build software and apply changes to incorporate new features and fulfil the internal as well as the external requirements. On the other hand, the </a:t>
            </a:r>
            <a:r>
              <a:rPr lang="en-US">
                <a:solidFill>
                  <a:schemeClr val="dk1"/>
                </a:solidFill>
              </a:rPr>
              <a:t>o</a:t>
            </a:r>
            <a:r>
              <a:rPr lang="en-US" i="0" u="none" strike="noStrike" cap="none">
                <a:solidFill>
                  <a:schemeClr val="dk1"/>
                </a:solidFill>
              </a:rPr>
              <a:t>perations team focuses on stability, reliability, and performance of the systems maintained by the team. The two competing contradicting goals of the two teams result in a wall of confusion.</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i="0" u="none" strike="noStrike" cap="none">
                <a:solidFill>
                  <a:schemeClr val="dk1"/>
                </a:solidFill>
              </a:rPr>
              <a:t>The wall of confusion prevents required communication between the </a:t>
            </a:r>
            <a:r>
              <a:rPr lang="en-US">
                <a:solidFill>
                  <a:schemeClr val="dk1"/>
                </a:solidFill>
              </a:rPr>
              <a:t>d</a:t>
            </a:r>
            <a:r>
              <a:rPr lang="en-US" i="0" u="none" strike="noStrike" cap="none">
                <a:solidFill>
                  <a:schemeClr val="dk1"/>
                </a:solidFill>
              </a:rPr>
              <a:t>evelopment and the </a:t>
            </a:r>
            <a:r>
              <a:rPr lang="en-US">
                <a:solidFill>
                  <a:schemeClr val="dk1"/>
                </a:solidFill>
              </a:rPr>
              <a:t>o</a:t>
            </a:r>
            <a:r>
              <a:rPr lang="en-US" i="0" u="none" strike="noStrike" cap="none">
                <a:solidFill>
                  <a:schemeClr val="dk1"/>
                </a:solidFill>
              </a:rPr>
              <a:t>perations teams and results in severe problems in production that causes blast like situations, such as </a:t>
            </a:r>
            <a:r>
              <a:rPr lang="en-US">
                <a:solidFill>
                  <a:schemeClr val="dk1"/>
                </a:solidFill>
              </a:rPr>
              <a:t>n</a:t>
            </a:r>
            <a:r>
              <a:rPr lang="en-US" i="0" u="none" strike="noStrike" cap="none">
                <a:solidFill>
                  <a:schemeClr val="dk1"/>
                </a:solidFill>
              </a:rPr>
              <a:t>o methodical handover to the </a:t>
            </a:r>
            <a:r>
              <a:rPr lang="en-US">
                <a:solidFill>
                  <a:schemeClr val="dk1"/>
                </a:solidFill>
              </a:rPr>
              <a:t>o</a:t>
            </a:r>
            <a:r>
              <a:rPr lang="en-US" i="0" u="none" strike="noStrike" cap="none">
                <a:solidFill>
                  <a:schemeClr val="dk1"/>
                </a:solidFill>
              </a:rPr>
              <a:t>perations team is done leading to </a:t>
            </a:r>
            <a:r>
              <a:rPr lang="en-US">
                <a:solidFill>
                  <a:schemeClr val="dk1"/>
                </a:solidFill>
              </a:rPr>
              <a:t>‘</a:t>
            </a:r>
            <a:r>
              <a:rPr lang="en-US" i="0" u="none" strike="noStrike" cap="none">
                <a:solidFill>
                  <a:schemeClr val="dk1"/>
                </a:solidFill>
              </a:rPr>
              <a:t>half cooked meal</a:t>
            </a:r>
            <a:r>
              <a:rPr lang="en-US">
                <a:solidFill>
                  <a:schemeClr val="dk1"/>
                </a:solidFill>
              </a:rPr>
              <a:t>’</a:t>
            </a:r>
            <a:r>
              <a:rPr lang="en-US" i="0" u="none" strike="noStrike" cap="none">
                <a:solidFill>
                  <a:schemeClr val="dk1"/>
                </a:solidFill>
              </a:rPr>
              <a:t> like situation. Consequently, the </a:t>
            </a:r>
            <a:r>
              <a:rPr lang="en-US">
                <a:solidFill>
                  <a:schemeClr val="dk1"/>
                </a:solidFill>
              </a:rPr>
              <a:t>o</a:t>
            </a:r>
            <a:r>
              <a:rPr lang="en-US" i="0" u="none" strike="noStrike" cap="none">
                <a:solidFill>
                  <a:schemeClr val="dk1"/>
                </a:solidFill>
              </a:rPr>
              <a:t>perations team faces problems in production that they are unable to solve and look back to the </a:t>
            </a:r>
            <a:r>
              <a:rPr lang="en-US">
                <a:solidFill>
                  <a:schemeClr val="dk1"/>
                </a:solidFill>
              </a:rPr>
              <a:t>d</a:t>
            </a:r>
            <a:r>
              <a:rPr lang="en-US" i="0" u="none" strike="noStrike" cap="none">
                <a:solidFill>
                  <a:schemeClr val="dk1"/>
                </a:solidFill>
              </a:rPr>
              <a:t>evelopment team for resolution. This loopback delays problem resolution.</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i="0" u="none" strike="noStrike" cap="none">
                <a:solidFill>
                  <a:schemeClr val="dk1"/>
                </a:solidFill>
              </a:rPr>
              <a:t>In the absence of required discussions between the </a:t>
            </a:r>
            <a:r>
              <a:rPr lang="en-US">
                <a:solidFill>
                  <a:schemeClr val="dk1"/>
                </a:solidFill>
              </a:rPr>
              <a:t>d</a:t>
            </a:r>
            <a:r>
              <a:rPr lang="en-US" i="0" u="none" strike="noStrike" cap="none">
                <a:solidFill>
                  <a:schemeClr val="dk1"/>
                </a:solidFill>
              </a:rPr>
              <a:t>evelopment and the </a:t>
            </a:r>
            <a:r>
              <a:rPr lang="en-US">
                <a:solidFill>
                  <a:schemeClr val="dk1"/>
                </a:solidFill>
              </a:rPr>
              <a:t>o</a:t>
            </a:r>
            <a:r>
              <a:rPr lang="en-US" i="0" u="none" strike="noStrike" cap="none">
                <a:solidFill>
                  <a:schemeClr val="dk1"/>
                </a:solidFill>
              </a:rPr>
              <a:t>perations teams during earlier phases of development, a lot of useful information is not shared between the two teams. Such information is crucial for the </a:t>
            </a:r>
            <a:r>
              <a:rPr lang="en-US">
                <a:solidFill>
                  <a:schemeClr val="dk1"/>
                </a:solidFill>
              </a:rPr>
              <a:t>o</a:t>
            </a:r>
            <a:r>
              <a:rPr lang="en-US" i="0" u="none" strike="noStrike" cap="none">
                <a:solidFill>
                  <a:schemeClr val="dk1"/>
                </a:solidFill>
              </a:rPr>
              <a:t>perations team to get ready for the upcoming changes to the applications under development. </a:t>
            </a:r>
            <a:r>
              <a:rPr lang="en-US"/>
              <a:t>For example, the </a:t>
            </a:r>
            <a:r>
              <a:rPr lang="en-US">
                <a:solidFill>
                  <a:schemeClr val="dk1"/>
                </a:solidFill>
              </a:rPr>
              <a:t>o</a:t>
            </a:r>
            <a:r>
              <a:rPr lang="en-US" i="0" u="none" strike="noStrike" cap="none">
                <a:solidFill>
                  <a:schemeClr val="dk1"/>
                </a:solidFill>
              </a:rPr>
              <a:t>perations team can share valuable information from their experience of managing </a:t>
            </a:r>
            <a:r>
              <a:rPr lang="en-US">
                <a:solidFill>
                  <a:schemeClr val="dk1"/>
                </a:solidFill>
              </a:rPr>
              <a:t>p</a:t>
            </a:r>
            <a:r>
              <a:rPr lang="en-US" i="0" u="none" strike="noStrike" cap="none">
                <a:solidFill>
                  <a:schemeClr val="dk1"/>
                </a:solidFill>
              </a:rPr>
              <a:t>roduction environment. This information can help the </a:t>
            </a:r>
            <a:r>
              <a:rPr lang="en-US">
                <a:solidFill>
                  <a:schemeClr val="dk1"/>
                </a:solidFill>
              </a:rPr>
              <a:t>d</a:t>
            </a:r>
            <a:r>
              <a:rPr lang="en-US" i="0" u="none" strike="noStrike" cap="none">
                <a:solidFill>
                  <a:schemeClr val="dk1"/>
                </a:solidFill>
              </a:rPr>
              <a:t>evelopment team design and develop robust applications. However, due to lack of communication between the two teams, this information sharing is missed. </a:t>
            </a:r>
          </a:p>
          <a:p>
            <a:pPr marL="0" marR="0" lvl="0" indent="0" algn="l" rtl="0">
              <a:spcBef>
                <a:spcPct val="0"/>
              </a:spcBef>
              <a:spcAft>
                <a:spcPct val="0"/>
              </a:spcAft>
              <a:buClr>
                <a:schemeClr val="dk1"/>
              </a:buClr>
              <a:buSzPts val="1200"/>
              <a:buFont typeface="Calibri"/>
              <a:buNone/>
            </a:pPr>
            <a:endParaRPr lang="en-US"/>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A critical part of transition between the </a:t>
            </a:r>
            <a:r>
              <a:rPr lang="en-US">
                <a:solidFill>
                  <a:schemeClr val="dk1"/>
                </a:solidFill>
              </a:rPr>
              <a:t>d</a:t>
            </a:r>
            <a:r>
              <a:rPr lang="en-US" i="0" u="none" strike="noStrike" cap="none">
                <a:solidFill>
                  <a:schemeClr val="dk1"/>
                </a:solidFill>
              </a:rPr>
              <a:t>evelopment and the </a:t>
            </a:r>
            <a:r>
              <a:rPr lang="en-US">
                <a:solidFill>
                  <a:schemeClr val="dk1"/>
                </a:solidFill>
              </a:rPr>
              <a:t>o</a:t>
            </a:r>
            <a:r>
              <a:rPr lang="en-US" i="0" u="none" strike="noStrike" cap="none">
                <a:solidFill>
                  <a:schemeClr val="dk1"/>
                </a:solidFill>
              </a:rPr>
              <a:t>perations teams is knowledge articles. These articles help the </a:t>
            </a:r>
            <a:r>
              <a:rPr lang="en-US">
                <a:solidFill>
                  <a:schemeClr val="dk1"/>
                </a:solidFill>
              </a:rPr>
              <a:t>o</a:t>
            </a:r>
            <a:r>
              <a:rPr lang="en-US" i="0" u="none" strike="noStrike" cap="none">
                <a:solidFill>
                  <a:schemeClr val="dk1"/>
                </a:solidFill>
              </a:rPr>
              <a:t>perations team solve known problems. In the presence of the wall of confusion, these elaborate knowledge articles are miss</a:t>
            </a:r>
            <a:r>
              <a:rPr lang="en-US">
                <a:solidFill>
                  <a:schemeClr val="dk1"/>
                </a:solidFill>
              </a:rPr>
              <a:t>ing</a:t>
            </a:r>
            <a:r>
              <a:rPr lang="en-US" i="0" u="none" strike="noStrike" cap="none">
                <a:solidFill>
                  <a:schemeClr val="dk1"/>
                </a:solidFill>
              </a:rPr>
              <a:t>. As a result, the </a:t>
            </a:r>
            <a:r>
              <a:rPr lang="en-US">
                <a:solidFill>
                  <a:schemeClr val="dk1"/>
                </a:solidFill>
              </a:rPr>
              <a:t>o</a:t>
            </a:r>
            <a:r>
              <a:rPr lang="en-US" i="0" u="none" strike="noStrike" cap="none">
                <a:solidFill>
                  <a:schemeClr val="dk1"/>
                </a:solidFill>
              </a:rPr>
              <a:t>perations team takes extra time to solve trivial problems.</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i="0" u="none" strike="noStrike" cap="none">
                <a:solidFill>
                  <a:schemeClr val="dk1"/>
                </a:solidFill>
              </a:rPr>
              <a:t>The wall of confusion is caused due to the conflicting motivations and mindset with regard to the development and operations of the software activity. This disconnect results in conflict and inefficiency which is generally a mindset called wall of confusion. </a:t>
            </a: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488976"/>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The slide lists some of the problems between the </a:t>
            </a:r>
            <a:r>
              <a:rPr lang="en-US">
                <a:solidFill>
                  <a:schemeClr val="dk1"/>
                </a:solidFill>
              </a:rPr>
              <a:t>d</a:t>
            </a:r>
            <a:r>
              <a:rPr lang="en-US" i="0" u="none" strike="noStrike" cap="none">
                <a:solidFill>
                  <a:schemeClr val="dk1"/>
                </a:solidFill>
              </a:rPr>
              <a:t>evelopment and the </a:t>
            </a:r>
            <a:r>
              <a:rPr lang="en-US">
                <a:solidFill>
                  <a:schemeClr val="dk1"/>
                </a:solidFill>
              </a:rPr>
              <a:t>o</a:t>
            </a:r>
            <a:r>
              <a:rPr lang="en-US" i="0" u="none" strike="noStrike" cap="none">
                <a:solidFill>
                  <a:schemeClr val="dk1"/>
                </a:solidFill>
              </a:rPr>
              <a:t>perations teams due to the traditional way of developing applications.</a:t>
            </a:r>
            <a:endParaRPr lang="en-US"/>
          </a:p>
          <a:p>
            <a:pPr marL="0" marR="0" lvl="0" indent="0" algn="l" rtl="0">
              <a:spcBef>
                <a:spcPct val="0"/>
              </a:spcBef>
              <a:spcAft>
                <a:spcPct val="0"/>
              </a:spcAft>
              <a:buClr>
                <a:schemeClr val="dk1"/>
              </a:buClr>
              <a:buSzPts val="1200"/>
              <a:buFont typeface="Calibri"/>
              <a:buNone/>
            </a:pP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a:t>
            </a:r>
            <a:r>
              <a:rPr lang="en-US" b="1">
                <a:solidFill>
                  <a:schemeClr val="dk1"/>
                </a:solidFill>
              </a:rPr>
              <a:t>Participant</a:t>
            </a:r>
            <a:r>
              <a:rPr lang="en-US" b="1" i="0" u="none" strike="noStrike" cap="none">
                <a:solidFill>
                  <a:schemeClr val="dk1"/>
                </a:solidFill>
              </a:rPr>
              <a:t>:</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Some of the problems with the traditional </a:t>
            </a:r>
            <a:r>
              <a:rPr lang="en-US">
                <a:solidFill>
                  <a:schemeClr val="dk1"/>
                </a:solidFill>
              </a:rPr>
              <a:t>d</a:t>
            </a:r>
            <a:r>
              <a:rPr lang="en-US" i="0" u="none" strike="noStrike" cap="none">
                <a:solidFill>
                  <a:schemeClr val="dk1"/>
                </a:solidFill>
              </a:rPr>
              <a:t>evelopment and the </a:t>
            </a:r>
            <a:r>
              <a:rPr lang="en-US">
                <a:solidFill>
                  <a:schemeClr val="dk1"/>
                </a:solidFill>
              </a:rPr>
              <a:t>o</a:t>
            </a:r>
            <a:r>
              <a:rPr lang="en-US" i="0" u="none" strike="noStrike" cap="none">
                <a:solidFill>
                  <a:schemeClr val="dk1"/>
                </a:solidFill>
              </a:rPr>
              <a:t>perations teams include:</a:t>
            </a:r>
          </a:p>
          <a:p>
            <a:pPr marL="171450" marR="0" lvl="0" indent="-165100" algn="l" rtl="0">
              <a:spcBef>
                <a:spcPct val="0"/>
              </a:spcBef>
              <a:spcAft>
                <a:spcPct val="0"/>
              </a:spcAft>
              <a:buClr>
                <a:schemeClr val="dk1"/>
              </a:buClr>
              <a:buSzPts val="1100"/>
              <a:buFont typeface="Arial" pitchFamily="34" charset="0"/>
              <a:buChar char="•"/>
            </a:pPr>
            <a:r>
              <a:rPr lang="en-US" b="1" i="0" u="none" strike="noStrike" cap="none">
                <a:solidFill>
                  <a:schemeClr val="dk1"/>
                </a:solidFill>
              </a:rPr>
              <a:t>Organizational Silos</a:t>
            </a:r>
            <a:r>
              <a:rPr lang="en-US" i="0" u="none" strike="noStrike" cap="none">
                <a:solidFill>
                  <a:schemeClr val="dk1"/>
                </a:solidFill>
              </a:rPr>
              <a:t>: The two teams work in isolation that do not allow them to understand each other’s problems and perspectives. Every individual and every single team, whether it’s </a:t>
            </a:r>
            <a:r>
              <a:rPr lang="en-US">
                <a:solidFill>
                  <a:schemeClr val="dk1"/>
                </a:solidFill>
              </a:rPr>
              <a:t>d</a:t>
            </a:r>
            <a:r>
              <a:rPr lang="en-US" i="0" u="none" strike="noStrike" cap="none">
                <a:solidFill>
                  <a:schemeClr val="dk1"/>
                </a:solidFill>
              </a:rPr>
              <a:t>evelopment, </a:t>
            </a:r>
            <a:r>
              <a:rPr lang="en-US">
                <a:solidFill>
                  <a:schemeClr val="dk1"/>
                </a:solidFill>
              </a:rPr>
              <a:t>o</a:t>
            </a:r>
            <a:r>
              <a:rPr lang="en-US" i="0" u="none" strike="noStrike" cap="none">
                <a:solidFill>
                  <a:schemeClr val="dk1"/>
                </a:solidFill>
              </a:rPr>
              <a:t>perations, </a:t>
            </a:r>
            <a:r>
              <a:rPr lang="en-US">
                <a:solidFill>
                  <a:schemeClr val="dk1"/>
                </a:solidFill>
              </a:rPr>
              <a:t>q</a:t>
            </a:r>
            <a:r>
              <a:rPr lang="en-US" i="0" u="none" strike="noStrike" cap="none">
                <a:solidFill>
                  <a:schemeClr val="dk1"/>
                </a:solidFill>
              </a:rPr>
              <a:t>uality </a:t>
            </a:r>
            <a:r>
              <a:rPr lang="en-US">
                <a:solidFill>
                  <a:schemeClr val="dk1"/>
                </a:solidFill>
              </a:rPr>
              <a:t>a</a:t>
            </a:r>
            <a:r>
              <a:rPr lang="en-US" i="0" u="none" strike="noStrike" cap="none">
                <a:solidFill>
                  <a:schemeClr val="dk1"/>
                </a:solidFill>
              </a:rPr>
              <a:t>ssurance, or the </a:t>
            </a:r>
            <a:r>
              <a:rPr lang="en-US">
                <a:solidFill>
                  <a:schemeClr val="dk1"/>
                </a:solidFill>
              </a:rPr>
              <a:t>s</a:t>
            </a:r>
            <a:r>
              <a:rPr lang="en-US" i="0" u="none" strike="noStrike" cap="none">
                <a:solidFill>
                  <a:schemeClr val="dk1"/>
                </a:solidFill>
              </a:rPr>
              <a:t>upport team, all come across challenges on a daily basis. Regardless of who is responsible, the  problem needs to be solved. Without collaboration, this process takes longer and can create further problems that may not be immediately apparent. Working together and communicating efficiently allows you to implement solutions that will help prevent similar incidents in the future.</a:t>
            </a:r>
            <a:endParaRPr lang="en-US"/>
          </a:p>
          <a:p>
            <a:pPr marL="171450" marR="0" lvl="0" indent="-165100" algn="l" rtl="0">
              <a:spcBef>
                <a:spcPct val="0"/>
              </a:spcBef>
              <a:spcAft>
                <a:spcPct val="0"/>
              </a:spcAft>
              <a:buClr>
                <a:schemeClr val="dk1"/>
              </a:buClr>
              <a:buSzPts val="1100"/>
              <a:buFont typeface="Arial" pitchFamily="34" charset="0"/>
              <a:buChar char="•"/>
            </a:pPr>
            <a:r>
              <a:rPr lang="en-US" b="1" i="0" u="none" strike="noStrike" cap="none">
                <a:solidFill>
                  <a:schemeClr val="dk1"/>
                </a:solidFill>
              </a:rPr>
              <a:t>Different Mindsets</a:t>
            </a:r>
            <a:r>
              <a:rPr lang="en-US" i="0" u="none" strike="noStrike" cap="none">
                <a:solidFill>
                  <a:schemeClr val="dk1"/>
                </a:solidFill>
              </a:rPr>
              <a:t>: The </a:t>
            </a:r>
            <a:r>
              <a:rPr lang="en-US">
                <a:solidFill>
                  <a:schemeClr val="dk1"/>
                </a:solidFill>
              </a:rPr>
              <a:t>d</a:t>
            </a:r>
            <a:r>
              <a:rPr lang="en-US" i="0" u="none" strike="noStrike" cap="none">
                <a:solidFill>
                  <a:schemeClr val="dk1"/>
                </a:solidFill>
              </a:rPr>
              <a:t>evelopment team always wants to incorporate every new technique/feature to do their work efficiently. On the other hand, changes are not at all acceptable by the </a:t>
            </a:r>
            <a:r>
              <a:rPr lang="en-US">
                <a:solidFill>
                  <a:schemeClr val="dk1"/>
                </a:solidFill>
              </a:rPr>
              <a:t>o</a:t>
            </a:r>
            <a:r>
              <a:rPr lang="en-US" i="0" u="none" strike="noStrike" cap="none">
                <a:solidFill>
                  <a:schemeClr val="dk1"/>
                </a:solidFill>
              </a:rPr>
              <a:t>perations team because change results in instability. Therefore, change is the biggest enemy for the </a:t>
            </a:r>
            <a:r>
              <a:rPr lang="en-US">
                <a:solidFill>
                  <a:schemeClr val="dk1"/>
                </a:solidFill>
              </a:rPr>
              <a:t>o</a:t>
            </a:r>
            <a:r>
              <a:rPr lang="en-US" i="0" u="none" strike="noStrike" cap="none">
                <a:solidFill>
                  <a:schemeClr val="dk1"/>
                </a:solidFill>
              </a:rPr>
              <a:t>perations team.</a:t>
            </a:r>
          </a:p>
          <a:p>
            <a:pPr marL="171450" marR="0" lvl="0" indent="-165100" algn="l" rtl="0">
              <a:spcBef>
                <a:spcPct val="0"/>
              </a:spcBef>
              <a:spcAft>
                <a:spcPct val="0"/>
              </a:spcAft>
              <a:buClr>
                <a:schemeClr val="dk1"/>
              </a:buClr>
              <a:buSzPts val="1100"/>
              <a:buFont typeface="Arial" pitchFamily="34" charset="0"/>
              <a:buChar char="•"/>
            </a:pPr>
            <a:r>
              <a:rPr lang="en-US" b="1" i="0" u="none" strike="noStrike" cap="none">
                <a:solidFill>
                  <a:schemeClr val="dk1"/>
                </a:solidFill>
              </a:rPr>
              <a:t>Different Implementations</a:t>
            </a:r>
            <a:r>
              <a:rPr lang="en-US" i="0" u="none" strike="noStrike" cap="none">
                <a:solidFill>
                  <a:schemeClr val="dk1"/>
                </a:solidFill>
              </a:rPr>
              <a:t>: The different implementations to perform the same work by the team</a:t>
            </a:r>
            <a:r>
              <a:rPr lang="en-US">
                <a:solidFill>
                  <a:schemeClr val="dk1"/>
                </a:solidFill>
              </a:rPr>
              <a:t>’</a:t>
            </a:r>
            <a:r>
              <a:rPr lang="en-US" i="0" u="none" strike="noStrike" cap="none">
                <a:solidFill>
                  <a:schemeClr val="dk1"/>
                </a:solidFill>
              </a:rPr>
              <a:t>s results in incompatibility and lead to various bugs in the QA and the </a:t>
            </a:r>
            <a:r>
              <a:rPr lang="en-US">
                <a:solidFill>
                  <a:schemeClr val="dk1"/>
                </a:solidFill>
              </a:rPr>
              <a:t>p</a:t>
            </a:r>
            <a:r>
              <a:rPr lang="en-US" i="0" u="none" strike="noStrike" cap="none">
                <a:solidFill>
                  <a:schemeClr val="dk1"/>
                </a:solidFill>
              </a:rPr>
              <a:t>roduction environments.</a:t>
            </a:r>
          </a:p>
          <a:p>
            <a:pPr marL="171450" marR="0" lvl="0" indent="-165100" algn="l" rtl="0">
              <a:spcBef>
                <a:spcPct val="0"/>
              </a:spcBef>
              <a:spcAft>
                <a:spcPct val="0"/>
              </a:spcAft>
              <a:buClr>
                <a:schemeClr val="dk1"/>
              </a:buClr>
              <a:buSzPts val="1100"/>
              <a:buFont typeface="Arial" pitchFamily="34" charset="0"/>
              <a:buChar char="•"/>
            </a:pPr>
            <a:r>
              <a:rPr lang="en-US" b="1" i="0" u="none" strike="noStrike" cap="none">
                <a:solidFill>
                  <a:schemeClr val="dk1"/>
                </a:solidFill>
              </a:rPr>
              <a:t>Different Tools</a:t>
            </a:r>
            <a:r>
              <a:rPr lang="en-US" i="0" u="none" strike="noStrike" cap="none">
                <a:solidFill>
                  <a:schemeClr val="dk1"/>
                </a:solidFill>
              </a:rPr>
              <a:t>: The different tools used by the two teams lead to various errors and bugs in the </a:t>
            </a:r>
            <a:r>
              <a:rPr lang="en-US">
                <a:solidFill>
                  <a:schemeClr val="dk1"/>
                </a:solidFill>
              </a:rPr>
              <a:t>p</a:t>
            </a:r>
            <a:r>
              <a:rPr lang="en-US" i="0" u="none" strike="noStrike" cap="none">
                <a:solidFill>
                  <a:schemeClr val="dk1"/>
                </a:solidFill>
              </a:rPr>
              <a:t>roduction environment. For example, the </a:t>
            </a:r>
            <a:r>
              <a:rPr lang="en-US">
                <a:solidFill>
                  <a:schemeClr val="dk1"/>
                </a:solidFill>
              </a:rPr>
              <a:t>d</a:t>
            </a:r>
            <a:r>
              <a:rPr lang="en-US" i="0" u="none" strike="noStrike" cap="none">
                <a:solidFill>
                  <a:schemeClr val="dk1"/>
                </a:solidFill>
              </a:rPr>
              <a:t>evelopment team might deploy to a </a:t>
            </a:r>
            <a:r>
              <a:rPr lang="en-US">
                <a:solidFill>
                  <a:schemeClr val="dk1"/>
                </a:solidFill>
              </a:rPr>
              <a:t>t</a:t>
            </a:r>
            <a:r>
              <a:rPr lang="en-US" i="0" u="none" strike="noStrike" cap="none">
                <a:solidFill>
                  <a:schemeClr val="dk1"/>
                </a:solidFill>
              </a:rPr>
              <a:t>est environment using the dependency management tool, while </a:t>
            </a:r>
            <a:r>
              <a:rPr lang="en-US">
                <a:solidFill>
                  <a:schemeClr val="dk1"/>
                </a:solidFill>
              </a:rPr>
              <a:t>o</a:t>
            </a:r>
            <a:r>
              <a:rPr lang="en-US" i="0" u="none" strike="noStrike" cap="none">
                <a:solidFill>
                  <a:schemeClr val="dk1"/>
                </a:solidFill>
              </a:rPr>
              <a:t>perations team might use a home-grown script for the process.</a:t>
            </a:r>
          </a:p>
          <a:p>
            <a:pPr marL="171450" marR="0" lvl="0" indent="-165100" algn="l" rtl="0">
              <a:spcBef>
                <a:spcPct val="0"/>
              </a:spcBef>
              <a:spcAft>
                <a:spcPct val="0"/>
              </a:spcAft>
              <a:buClr>
                <a:schemeClr val="dk1"/>
              </a:buClr>
              <a:buSzPts val="1100"/>
              <a:buFont typeface="Arial" pitchFamily="34" charset="0"/>
              <a:buChar char="•"/>
            </a:pPr>
            <a:r>
              <a:rPr lang="en-US" b="1" i="0" u="none" strike="noStrike" cap="none">
                <a:solidFill>
                  <a:schemeClr val="dk1"/>
                </a:solidFill>
              </a:rPr>
              <a:t>Lack of Interest in Learning Other Tools</a:t>
            </a:r>
            <a:r>
              <a:rPr lang="en-US" i="0" u="none" strike="noStrike" cap="none">
                <a:solidFill>
                  <a:schemeClr val="dk1"/>
                </a:solidFill>
              </a:rPr>
              <a:t>: Each team considers its tool or style of working to be the best and does not want to learn a new tool.</a:t>
            </a:r>
          </a:p>
          <a:p>
            <a:pPr marL="171450" marR="0" lvl="0" indent="-165100" algn="l" rtl="0">
              <a:spcBef>
                <a:spcPct val="0"/>
              </a:spcBef>
              <a:spcAft>
                <a:spcPct val="0"/>
              </a:spcAft>
              <a:buClr>
                <a:schemeClr val="dk1"/>
              </a:buClr>
              <a:buSzPts val="1100"/>
              <a:buFont typeface="Arial" pitchFamily="34" charset="0"/>
              <a:buChar char="•"/>
            </a:pPr>
            <a:r>
              <a:rPr lang="en-US" b="1" i="0" u="none" strike="noStrike" cap="none">
                <a:solidFill>
                  <a:schemeClr val="dk1"/>
                </a:solidFill>
              </a:rPr>
              <a:t>Different Environments</a:t>
            </a:r>
            <a:r>
              <a:rPr lang="en-US" i="0" u="none" strike="noStrike" cap="none">
                <a:solidFill>
                  <a:schemeClr val="dk1"/>
                </a:solidFill>
              </a:rPr>
              <a:t>: The different environments, such as </a:t>
            </a:r>
            <a:r>
              <a:rPr lang="en-US">
                <a:solidFill>
                  <a:schemeClr val="dk1"/>
                </a:solidFill>
              </a:rPr>
              <a:t>d</a:t>
            </a:r>
            <a:r>
              <a:rPr lang="en-US" i="0" u="none" strike="noStrike" cap="none">
                <a:solidFill>
                  <a:schemeClr val="dk1"/>
                </a:solidFill>
              </a:rPr>
              <a:t>evelopment, </a:t>
            </a:r>
            <a:r>
              <a:rPr lang="en-US">
                <a:solidFill>
                  <a:schemeClr val="dk1"/>
                </a:solidFill>
              </a:rPr>
              <a:t>p</a:t>
            </a:r>
            <a:r>
              <a:rPr lang="en-US" i="0" u="none" strike="noStrike" cap="none">
                <a:solidFill>
                  <a:schemeClr val="dk1"/>
                </a:solidFill>
              </a:rPr>
              <a:t>roduction, and </a:t>
            </a:r>
            <a:r>
              <a:rPr lang="en-US">
                <a:solidFill>
                  <a:schemeClr val="dk1"/>
                </a:solidFill>
              </a:rPr>
              <a:t>t</a:t>
            </a:r>
            <a:r>
              <a:rPr lang="en-US" i="0" u="none" strike="noStrike" cap="none">
                <a:solidFill>
                  <a:schemeClr val="dk1"/>
                </a:solidFill>
              </a:rPr>
              <a:t>esting, is one of the biggest causes of various errors and bugs raised by the different teams.</a:t>
            </a:r>
          </a:p>
          <a:p>
            <a:pPr marL="171450" marR="0" lvl="0" indent="-165100" algn="l" rtl="0">
              <a:spcBef>
                <a:spcPct val="0"/>
              </a:spcBef>
              <a:spcAft>
                <a:spcPct val="0"/>
              </a:spcAft>
              <a:buClr>
                <a:schemeClr val="dk1"/>
              </a:buClr>
              <a:buSzPts val="1100"/>
              <a:buFont typeface="Arial" pitchFamily="34" charset="0"/>
              <a:buChar char="•"/>
            </a:pPr>
            <a:r>
              <a:rPr lang="en-US" b="1" i="0" u="none" strike="noStrike" cap="none">
                <a:solidFill>
                  <a:schemeClr val="dk1"/>
                </a:solidFill>
              </a:rPr>
              <a:t>Loss of Work</a:t>
            </a:r>
            <a:r>
              <a:rPr lang="en-US" i="0" u="none" strike="noStrike" cap="none">
                <a:solidFill>
                  <a:schemeClr val="dk1"/>
                </a:solidFill>
              </a:rPr>
              <a:t>: The various errors and bugs results in loss of valuable efforts.</a:t>
            </a:r>
          </a:p>
          <a:p>
            <a:pPr marL="171450" marR="0" lvl="0" indent="-165100" algn="l" rtl="0">
              <a:spcBef>
                <a:spcPct val="0"/>
              </a:spcBef>
              <a:spcAft>
                <a:spcPct val="0"/>
              </a:spcAft>
              <a:buClr>
                <a:schemeClr val="dk1"/>
              </a:buClr>
              <a:buSzPts val="1100"/>
              <a:buFont typeface="Arial" pitchFamily="34" charset="0"/>
              <a:buChar char="•"/>
            </a:pPr>
            <a:r>
              <a:rPr lang="en-US" b="1" i="0" u="none" strike="noStrike" cap="none">
                <a:solidFill>
                  <a:schemeClr val="dk1"/>
                </a:solidFill>
              </a:rPr>
              <a:t>Blame Game</a:t>
            </a:r>
            <a:r>
              <a:rPr lang="en-US" i="0" u="none" strike="noStrike" cap="none">
                <a:solidFill>
                  <a:schemeClr val="dk1"/>
                </a:solidFill>
              </a:rPr>
              <a:t>: A lot of differences between the teams and environments force the teams to pass on the blame of delayed delivery or build rollback on each other. It’s unnecessary placing blame and pointing fingers, the key here is to use the available time and resources to solve the issue.</a:t>
            </a:r>
          </a:p>
          <a:p>
            <a:pPr marL="171450" marR="0" lvl="0" indent="-165100" algn="l" rtl="0">
              <a:spcBef>
                <a:spcPct val="0"/>
              </a:spcBef>
              <a:spcAft>
                <a:spcPct val="0"/>
              </a:spcAft>
              <a:buClr>
                <a:schemeClr val="dk1"/>
              </a:buClr>
              <a:buSzPts val="1100"/>
              <a:buFont typeface="Arial" pitchFamily="34" charset="0"/>
              <a:buChar char="•"/>
            </a:pPr>
            <a:r>
              <a:rPr lang="en-US" b="1" i="0" u="none" strike="noStrike" cap="none">
                <a:solidFill>
                  <a:schemeClr val="dk1"/>
                </a:solidFill>
              </a:rPr>
              <a:t>Build Rollback</a:t>
            </a:r>
            <a:r>
              <a:rPr lang="en-US" i="0" u="none" strike="noStrike" cap="none">
                <a:solidFill>
                  <a:schemeClr val="dk1"/>
                </a:solidFill>
              </a:rPr>
              <a:t>: A build is a version of the software that is deployed and rolled out to the customer after stringent tests. During the build process, source code is converted into a standalone software artifact, called build artifacts that can be run on computer systems. A build doesn’t always go right. Many times teams will be forced to roll back the build due to various reasons, such as incorrect client requirements, incorrect database (DB) in the QA or </a:t>
            </a:r>
            <a:r>
              <a:rPr lang="en-US">
                <a:solidFill>
                  <a:schemeClr val="dk1"/>
                </a:solidFill>
              </a:rPr>
              <a:t>p</a:t>
            </a:r>
            <a:r>
              <a:rPr lang="en-US" i="0" u="none" strike="noStrike" cap="none">
                <a:solidFill>
                  <a:schemeClr val="dk1"/>
                </a:solidFill>
              </a:rPr>
              <a:t>roduction environment, incompatible tools and others.</a:t>
            </a:r>
          </a:p>
          <a:p>
            <a:pPr marL="171450" marR="0" lvl="0" indent="-165100" algn="l" rtl="0">
              <a:spcBef>
                <a:spcPct val="0"/>
              </a:spcBef>
              <a:spcAft>
                <a:spcPct val="0"/>
              </a:spcAft>
              <a:buClr>
                <a:schemeClr val="dk1"/>
              </a:buClr>
              <a:buSzPts val="1100"/>
              <a:buFont typeface="Arial" pitchFamily="34" charset="0"/>
              <a:buChar char="•"/>
            </a:pPr>
            <a:r>
              <a:rPr lang="en-US" b="1" i="0" u="none" strike="noStrike" cap="none">
                <a:solidFill>
                  <a:schemeClr val="dk1"/>
                </a:solidFill>
              </a:rPr>
              <a:t>Disintegrated Processes</a:t>
            </a:r>
            <a:r>
              <a:rPr lang="en-US" i="0" u="none" strike="noStrike" cap="none">
                <a:solidFill>
                  <a:schemeClr val="dk1"/>
                </a:solidFill>
              </a:rPr>
              <a:t>: Development processes do not integrate well with operations processes.</a:t>
            </a:r>
          </a:p>
          <a:p>
            <a:pPr marL="171450" marR="0" lvl="0" indent="-165100" algn="l" rtl="0">
              <a:spcBef>
                <a:spcPct val="0"/>
              </a:spcBef>
              <a:spcAft>
                <a:spcPct val="0"/>
              </a:spcAft>
              <a:buClr>
                <a:schemeClr val="dk1"/>
              </a:buClr>
              <a:buSzPts val="1100"/>
              <a:buFont typeface="Arial" pitchFamily="34" charset="0"/>
              <a:buChar char="•"/>
            </a:pPr>
            <a:r>
              <a:rPr lang="en-US" b="1" i="0" u="none" strike="noStrike" cap="none">
                <a:solidFill>
                  <a:schemeClr val="dk1"/>
                </a:solidFill>
              </a:rPr>
              <a:t>No Feedback Loop</a:t>
            </a:r>
            <a:r>
              <a:rPr lang="en-US" i="0" u="none" strike="noStrike" cap="none">
                <a:solidFill>
                  <a:schemeClr val="dk1"/>
                </a:solidFill>
              </a:rPr>
              <a:t>: Lack of a continuous feedback loop in development and operational processes causes gaps.</a:t>
            </a:r>
            <a:endParaRPr lang="en-US"/>
          </a:p>
          <a:p>
            <a:pPr marL="171450" marR="0" lvl="0" indent="-95250" algn="l" rtl="0">
              <a:spcBef>
                <a:spcPct val="0"/>
              </a:spcBef>
              <a:spcAft>
                <a:spcPct val="0"/>
              </a:spcAft>
              <a:buClr>
                <a:schemeClr val="dk1"/>
              </a:buClr>
              <a:buSzPts val="1200"/>
              <a:buFont typeface="Arial" pitchFamily="34" charset="0"/>
              <a:buNone/>
            </a:pPr>
            <a:endParaRPr lang="en-US" i="0" u="none" strike="noStrike" cap="none">
              <a:solidFill>
                <a:schemeClr val="dk1"/>
              </a:solidFill>
            </a:endParaRPr>
          </a:p>
          <a:p>
            <a:pPr marL="0" marR="0" lvl="0" indent="0" algn="l" rtl="0">
              <a:spcBef>
                <a:spcPct val="0"/>
              </a:spcBef>
              <a:spcAft>
                <a:spcPct val="0"/>
              </a:spcAft>
              <a:buClr>
                <a:schemeClr val="dk1"/>
              </a:buClr>
              <a:buSzPts val="1200"/>
              <a:buFont typeface="Arial" pitchFamily="34" charset="0"/>
              <a:buNone/>
            </a:pPr>
            <a:r>
              <a:rPr lang="en-US" i="0" u="none" strike="noStrike" cap="none">
                <a:solidFill>
                  <a:schemeClr val="dk1"/>
                </a:solidFill>
              </a:rPr>
              <a:t>To solve the issues that arise due to the wall of confusion and the conflicts that exists between development and operations teams, in traditional IT organizations, and to develop quality software in a short time, companies have started moving from traditional approaches to DevOps.</a:t>
            </a:r>
          </a:p>
          <a:p>
            <a:pPr marL="0" marR="0" lvl="0" indent="0" algn="l" rtl="0">
              <a:spcBef>
                <a:spcPct val="0"/>
              </a:spcBef>
              <a:spcAft>
                <a:spcPct val="0"/>
              </a:spcAft>
              <a:buClr>
                <a:schemeClr val="dk1"/>
              </a:buClr>
              <a:buSzPts val="1200"/>
              <a:buFont typeface="Arial" pitchFamily="34" charset="0"/>
              <a:buNone/>
            </a:pPr>
            <a:endParaRPr lang="en-US"/>
          </a:p>
          <a:p>
            <a:pPr marL="0" lvl="0" indent="0" algn="l" rtl="0">
              <a:spcBef>
                <a:spcPct val="0"/>
              </a:spcBef>
              <a:spcAft>
                <a:spcPct val="0"/>
              </a:spcAft>
              <a:buClr>
                <a:schemeClr val="dk1"/>
              </a:buClr>
              <a:buSzPts val="1200"/>
              <a:buFont typeface="Calibri"/>
              <a:buNone/>
            </a:pPr>
            <a:r>
              <a:rPr lang="en-US" b="1"/>
              <a:t>What is the solution?</a:t>
            </a:r>
          </a:p>
          <a:p>
            <a:pPr marL="0" lvl="0" indent="0" algn="l" rtl="0">
              <a:spcBef>
                <a:spcPct val="0"/>
              </a:spcBef>
              <a:spcAft>
                <a:spcPct val="0"/>
              </a:spcAft>
              <a:buClr>
                <a:schemeClr val="dk1"/>
              </a:buClr>
              <a:buSzPts val="1200"/>
              <a:buFont typeface="Calibri"/>
              <a:buNone/>
            </a:pPr>
            <a:r>
              <a:rPr lang="en-US"/>
              <a:t>The wall of confusion between the development and operations teams is one of the major reasons for the emergence of DevOps. With DevOps, the development and operations teams work in collaboration to minimize the effort and risk involved in releasing software. Collaboration can be ensured by the operations team by means of giving constant feedback to the development team about the code, analyzing the impact considering end users and troubleshooting any problems together to gain stability of the product. DevOps enables a cultural change to remove the barrier between development and operations, working together for common set of objectives. Some of the approaches for solving these issues is:</a:t>
            </a:r>
          </a:p>
          <a:p>
            <a:pPr marL="457200" lvl="0" indent="-298450" algn="l" rtl="0">
              <a:spcBef>
                <a:spcPct val="0"/>
              </a:spcBef>
              <a:spcAft>
                <a:spcPct val="0"/>
              </a:spcAft>
              <a:buSzPts val="1100"/>
              <a:buChar char="●"/>
            </a:pPr>
            <a:r>
              <a:rPr lang="en-US"/>
              <a:t>Working as cohesive teams</a:t>
            </a:r>
          </a:p>
          <a:p>
            <a:pPr marL="457200" lvl="0" indent="-298450" algn="l" rtl="0">
              <a:spcBef>
                <a:spcPct val="0"/>
              </a:spcBef>
              <a:spcAft>
                <a:spcPct val="0"/>
              </a:spcAft>
              <a:buSzPts val="1100"/>
              <a:buChar char="●"/>
            </a:pPr>
            <a:r>
              <a:rPr lang="en-US"/>
              <a:t>Having shared objectives</a:t>
            </a:r>
          </a:p>
          <a:p>
            <a:pPr marL="457200" lvl="0" indent="-298450" algn="l" rtl="0">
              <a:spcBef>
                <a:spcPct val="0"/>
              </a:spcBef>
              <a:spcAft>
                <a:spcPct val="0"/>
              </a:spcAft>
              <a:buSzPts val="1100"/>
              <a:buChar char="●"/>
            </a:pPr>
            <a:r>
              <a:rPr lang="en-US"/>
              <a:t>Coordinating work and sharing information between teams</a:t>
            </a:r>
          </a:p>
          <a:p>
            <a:pPr marL="457200" lvl="0" indent="-298450" algn="l" rtl="0">
              <a:spcBef>
                <a:spcPct val="0"/>
              </a:spcBef>
              <a:spcAft>
                <a:spcPct val="0"/>
              </a:spcAft>
              <a:buSzPts val="1100"/>
              <a:buChar char="●"/>
            </a:pPr>
            <a:r>
              <a:rPr lang="en-US"/>
              <a:t>Collaboration</a:t>
            </a:r>
          </a:p>
          <a:p>
            <a:pPr marL="457200" lvl="0" indent="-298450" algn="l" rtl="0">
              <a:spcBef>
                <a:spcPct val="0"/>
              </a:spcBef>
              <a:spcAft>
                <a:spcPct val="0"/>
              </a:spcAft>
              <a:buSzPts val="1100"/>
              <a:buChar char="●"/>
            </a:pPr>
            <a:r>
              <a:rPr lang="en-US"/>
              <a:t>Use of shared tools</a:t>
            </a:r>
          </a:p>
          <a:p>
            <a:pPr marL="0" lvl="0" indent="0" algn="l" rtl="0">
              <a:spcBef>
                <a:spcPct val="0"/>
              </a:spcBef>
              <a:spcAft>
                <a:spcPct val="0"/>
              </a:spcAft>
              <a:buClr>
                <a:schemeClr val="dk1"/>
              </a:buClr>
              <a:buSzPts val="1200"/>
              <a:buFont typeface="Calibri"/>
              <a:buNone/>
            </a:pPr>
            <a:endParaRPr lang="en-US"/>
          </a:p>
          <a:p>
            <a:pPr marL="0" lvl="0" indent="0" algn="l" rtl="0">
              <a:spcBef>
                <a:spcPct val="0"/>
              </a:spcBef>
              <a:spcAft>
                <a:spcPct val="0"/>
              </a:spcAft>
              <a:buClr>
                <a:schemeClr val="dk1"/>
              </a:buClr>
              <a:buSzPts val="1200"/>
              <a:buFont typeface="Calibri"/>
              <a:buNone/>
            </a:pPr>
            <a:r>
              <a:rPr lang="en-US" err="1"/>
              <a:t>DevOps is fundamentally an extension to Agile and Lean principles, as it attempts to instil those same values and practices into Operations. You will learn in detail about Agile development in the forthcoming modules. </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endParaRPr lang="en-US" i="0" u="none" strike="noStrike" cap="none">
              <a:solidFill>
                <a:schemeClr val="dk1"/>
              </a:solidFill>
            </a:endParaRP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2042111"/>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lnSpc>
                <a:spcPct val="115000"/>
              </a:lnSpc>
              <a:spcBef>
                <a:spcPct val="0"/>
              </a:spcBef>
              <a:spcAft>
                <a:spcPct val="0"/>
              </a:spcAft>
              <a:buClr>
                <a:schemeClr val="dk1"/>
              </a:buClr>
              <a:buSzPts val="1100"/>
              <a:buFont typeface="Arial" pitchFamily="34" charset="0"/>
              <a:buNone/>
            </a:pPr>
            <a:r>
              <a:rPr lang="en-US" sz="1400" b="1">
                <a:solidFill>
                  <a:schemeClr val="dk1"/>
                </a:solidFill>
                <a:latin typeface="+mj-lt"/>
              </a:rPr>
              <a:t>Notes to the Facilitator:</a:t>
            </a:r>
          </a:p>
          <a:p>
            <a:pPr marL="0" lvl="0" indent="0" algn="l" rtl="0">
              <a:lnSpc>
                <a:spcPct val="115000"/>
              </a:lnSpc>
              <a:spcBef>
                <a:spcPct val="0"/>
              </a:spcBef>
              <a:spcAft>
                <a:spcPct val="0"/>
              </a:spcAft>
              <a:buClr>
                <a:schemeClr val="dk1"/>
              </a:buClr>
              <a:buSzPts val="1100"/>
              <a:buFont typeface="Arial" pitchFamily="34" charset="0"/>
              <a:buNone/>
            </a:pPr>
            <a:r>
              <a:rPr lang="en-US">
                <a:solidFill>
                  <a:schemeClr val="dk1"/>
                </a:solidFill>
                <a:latin typeface="+mj-lt"/>
              </a:rPr>
              <a:t>Tell the participants that they will be going through a knowledge check question.</a:t>
            </a:r>
            <a:endParaRPr lang="en-US" sz="1400" b="1">
              <a:solidFill>
                <a:schemeClr val="dk1"/>
              </a:solidFill>
              <a:latin typeface="+mj-lt"/>
              <a:ea typeface="Calibri"/>
              <a:cs typeface="Calibri"/>
              <a:sym typeface="Calibri"/>
            </a:endParaRPr>
          </a:p>
          <a:p>
            <a:pPr marL="0" marR="0" lvl="0" indent="0" algn="l" rtl="0">
              <a:spcBef>
                <a:spcPct val="0"/>
              </a:spcBef>
              <a:spcAft>
                <a:spcPct val="0"/>
              </a:spcAft>
              <a:buClr>
                <a:schemeClr val="dk1"/>
              </a:buClr>
              <a:buSzPts val="1200"/>
              <a:buFont typeface="Calibri"/>
              <a:buNone/>
            </a:pPr>
            <a:endParaRPr lang="en-US" sz="1400" b="1" i="0" u="none" strike="noStrike" cap="none">
              <a:solidFill>
                <a:schemeClr val="dk1"/>
              </a:solidFill>
              <a:latin typeface="+mj-lt"/>
              <a:ea typeface="Calibri"/>
              <a:cs typeface="Calibri"/>
              <a:sym typeface="Calibri"/>
            </a:endParaRPr>
          </a:p>
          <a:p>
            <a:pPr marL="0" marR="0" lvl="0" indent="0" algn="l" rtl="0">
              <a:spcBef>
                <a:spcPct val="0"/>
              </a:spcBef>
              <a:spcAft>
                <a:spcPct val="0"/>
              </a:spcAft>
              <a:buClr>
                <a:schemeClr val="dk1"/>
              </a:buClr>
              <a:buSzPts val="1200"/>
              <a:buFont typeface="Calibri"/>
              <a:buNone/>
            </a:pPr>
            <a:r>
              <a:rPr lang="en-US" sz="1400" b="1" i="0" u="none" strike="noStrike" cap="none">
                <a:solidFill>
                  <a:schemeClr val="dk1"/>
                </a:solidFill>
                <a:latin typeface="+mj-lt"/>
                <a:ea typeface="Calibri"/>
                <a:cs typeface="Calibri"/>
                <a:sym typeface="Calibri"/>
              </a:rPr>
              <a:t>Answers</a:t>
            </a:r>
            <a:r>
              <a:rPr lang="en-US" sz="1400" b="1">
                <a:solidFill>
                  <a:schemeClr val="dk1"/>
                </a:solidFill>
                <a:latin typeface="+mj-lt"/>
                <a:ea typeface="Calibri"/>
                <a:cs typeface="Calibri"/>
                <a:sym typeface="Calibri"/>
              </a:rPr>
              <a:t>:</a:t>
            </a:r>
            <a:endParaRPr lang="en-US">
              <a:latin typeface="+mj-lt"/>
            </a:endParaRPr>
          </a:p>
          <a:p>
            <a:pPr marL="0" marR="0" lvl="0" indent="0" algn="l" rtl="0">
              <a:spcBef>
                <a:spcPct val="0"/>
              </a:spcBef>
              <a:spcAft>
                <a:spcPct val="0"/>
              </a:spcAft>
              <a:buClr>
                <a:schemeClr val="dk1"/>
              </a:buClr>
              <a:buSzPts val="1200"/>
              <a:buFont typeface="Calibri"/>
              <a:buNone/>
            </a:pPr>
            <a:r>
              <a:rPr lang="en-US" sz="1400" b="0" i="0" u="none" strike="noStrike" cap="none">
                <a:solidFill>
                  <a:schemeClr val="dk1"/>
                </a:solidFill>
                <a:latin typeface="+mj-lt"/>
                <a:ea typeface="Calibri"/>
                <a:cs typeface="Calibri"/>
                <a:sym typeface="Calibri"/>
              </a:rPr>
              <a:t>1. a. True</a:t>
            </a:r>
            <a:endParaRPr lang="en-US">
              <a:latin typeface="+mj-lt"/>
            </a:endParaRPr>
          </a:p>
          <a:p>
            <a:pPr marL="0" marR="0" lvl="0" indent="0" algn="l" rtl="0">
              <a:spcBef>
                <a:spcPct val="0"/>
              </a:spcBef>
              <a:spcAft>
                <a:spcPct val="0"/>
              </a:spcAft>
              <a:buClr>
                <a:schemeClr val="dk1"/>
              </a:buClr>
              <a:buSzPts val="1200"/>
              <a:buFont typeface="Calibri"/>
              <a:buNone/>
            </a:pPr>
            <a:r>
              <a:rPr lang="en-US" sz="1400" b="0" i="0" u="none" strike="noStrike" cap="none">
                <a:solidFill>
                  <a:schemeClr val="dk1"/>
                </a:solidFill>
                <a:latin typeface="+mj-lt"/>
                <a:ea typeface="Calibri"/>
                <a:cs typeface="Calibri"/>
                <a:sym typeface="Calibri"/>
              </a:rPr>
              <a:t>2. </a:t>
            </a:r>
            <a:r>
              <a:rPr lang="en-US">
                <a:latin typeface="+mj-lt"/>
              </a:rPr>
              <a:t>c. Application delivery in a fast pace.</a:t>
            </a:r>
            <a:r>
              <a:rPr lang="en-US" sz="1400" b="0" i="0" u="none" strike="noStrike" cap="none">
                <a:solidFill>
                  <a:schemeClr val="dk1"/>
                </a:solidFill>
                <a:latin typeface="+mj-lt"/>
                <a:ea typeface="Calibri"/>
                <a:cs typeface="Calibri"/>
                <a:sym typeface="Calibri"/>
              </a:rPr>
              <a:t> </a:t>
            </a:r>
          </a:p>
          <a:p>
            <a:endParaRPr lang="en-US">
              <a:latin typeface="+mj-lt"/>
            </a:endParaRPr>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8082084"/>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Facilitator:</a:t>
            </a:r>
            <a:endParaRPr lang="en-US">
              <a:solidFill>
                <a:schemeClr val="dk1"/>
              </a:solidFill>
            </a:endParaRPr>
          </a:p>
          <a:p>
            <a:pPr marL="457200" lvl="0" indent="-298450" algn="l" rtl="0">
              <a:spcBef>
                <a:spcPct val="0"/>
              </a:spcBef>
              <a:spcAft>
                <a:spcPct val="0"/>
              </a:spcAft>
              <a:buClr>
                <a:schemeClr val="dk1"/>
              </a:buClr>
              <a:buSzPts val="1100"/>
              <a:buFont typeface="Arial" pitchFamily="34" charset="0"/>
              <a:buChar char="●"/>
            </a:pPr>
            <a:r>
              <a:rPr lang="en-US">
                <a:solidFill>
                  <a:schemeClr val="dk1"/>
                </a:solidFill>
              </a:rPr>
              <a:t>Show the participants the values of the Agile Manifesto</a:t>
            </a:r>
          </a:p>
          <a:p>
            <a:pPr marL="457200" lvl="0" indent="-298450" algn="l" rtl="0">
              <a:spcBef>
                <a:spcPct val="0"/>
              </a:spcBef>
              <a:spcAft>
                <a:spcPct val="0"/>
              </a:spcAft>
              <a:buClr>
                <a:schemeClr val="dk1"/>
              </a:buClr>
              <a:buSzPts val="1100"/>
              <a:buFont typeface="Arial" pitchFamily="34" charset="0"/>
              <a:buChar char="●"/>
            </a:pPr>
            <a:r>
              <a:rPr lang="en-US">
                <a:solidFill>
                  <a:schemeClr val="dk1"/>
                </a:solidFill>
              </a:rPr>
              <a:t>Describe the importance of values</a:t>
            </a:r>
          </a:p>
          <a:p>
            <a:pPr marL="0" lvl="0" indent="0" algn="l" rtl="0">
              <a:spcBef>
                <a:spcPct val="0"/>
              </a:spcBef>
              <a:spcAft>
                <a:spcPct val="0"/>
              </a:spcAft>
              <a:buClr>
                <a:schemeClr val="dk1"/>
              </a:buClr>
              <a:buSzPts val="1100"/>
              <a:buFont typeface="Arial" pitchFamily="34" charset="0"/>
              <a:buNone/>
            </a:pP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Participants:</a:t>
            </a:r>
            <a:endParaRPr lang="en-US">
              <a:solidFill>
                <a:schemeClr val="dk1"/>
              </a:solidFill>
            </a:endParaRPr>
          </a:p>
          <a:p>
            <a:pPr marL="0" lvl="0" indent="0" algn="l" rtl="0">
              <a:spcBef>
                <a:spcPct val="0"/>
              </a:spcBef>
              <a:spcAft>
                <a:spcPct val="0"/>
              </a:spcAft>
              <a:buClr>
                <a:schemeClr val="dk1"/>
              </a:buClr>
              <a:buSzPts val="1200"/>
              <a:buFont typeface="Calibri"/>
              <a:buNone/>
            </a:pPr>
            <a:r>
              <a:rPr lang="en-US" b="1">
                <a:solidFill>
                  <a:schemeClr val="dk1"/>
                </a:solidFill>
              </a:rPr>
              <a:t>The agile manifesto reads:</a:t>
            </a:r>
          </a:p>
          <a:p>
            <a:pPr marL="0" lvl="0" indent="0" algn="l" rtl="0">
              <a:spcBef>
                <a:spcPct val="0"/>
              </a:spcBef>
              <a:spcAft>
                <a:spcPct val="0"/>
              </a:spcAft>
              <a:buClr>
                <a:schemeClr val="dk1"/>
              </a:buClr>
              <a:buSzPts val="1100"/>
              <a:buFont typeface="Arial" pitchFamily="34" charset="0"/>
              <a:buNone/>
            </a:pPr>
            <a:r>
              <a:rPr lang="en-US">
                <a:solidFill>
                  <a:schemeClr val="dk1"/>
                </a:solidFill>
              </a:rPr>
              <a:t>“We are uncovering better ways of developing software by doing it and helping others do it. Through this work we have come to value:</a:t>
            </a:r>
          </a:p>
          <a:p>
            <a:pPr marL="0" lvl="0" indent="0" algn="l" rtl="0">
              <a:spcBef>
                <a:spcPct val="0"/>
              </a:spcBef>
              <a:spcAft>
                <a:spcPct val="0"/>
              </a:spcAft>
              <a:buClr>
                <a:schemeClr val="dk1"/>
              </a:buClr>
              <a:buSzPts val="1100"/>
              <a:buFont typeface="Arial" pitchFamily="34" charset="0"/>
              <a:buNone/>
            </a:pP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i="1">
                <a:solidFill>
                  <a:schemeClr val="dk1"/>
                </a:solidFill>
              </a:rPr>
              <a:t>“Individuals and interactions over processes and tools.</a:t>
            </a: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i="1">
                <a:solidFill>
                  <a:schemeClr val="dk1"/>
                </a:solidFill>
              </a:rPr>
              <a:t>Working software over comprehensive documentation.</a:t>
            </a: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i="1">
                <a:solidFill>
                  <a:schemeClr val="dk1"/>
                </a:solidFill>
              </a:rPr>
              <a:t>Customer collaboration over contract negotiation.</a:t>
            </a: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i="1">
                <a:solidFill>
                  <a:schemeClr val="dk1"/>
                </a:solidFill>
              </a:rPr>
              <a:t>Responding to change over following a plan.”</a:t>
            </a: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endParaRPr lang="en-US">
              <a:solidFill>
                <a:schemeClr val="dk1"/>
              </a:solidFill>
            </a:endParaRPr>
          </a:p>
          <a:p>
            <a:pPr marL="0" lvl="0" indent="0" algn="l" rtl="0">
              <a:spcBef>
                <a:spcPct val="0"/>
              </a:spcBef>
              <a:spcAft>
                <a:spcPct val="0"/>
              </a:spcAft>
              <a:buNone/>
            </a:pPr>
            <a:r>
              <a:rPr lang="en-US">
                <a:solidFill>
                  <a:schemeClr val="dk1"/>
                </a:solidFill>
              </a:rPr>
              <a:t>“That is, while there is value in the items on the right, we value the items on the left more.”</a:t>
            </a:r>
            <a:endParaRPr lang="en-US"/>
          </a:p>
          <a:p>
            <a:pPr marL="0" lvl="0" indent="0" algn="l" rtl="0">
              <a:spcBef>
                <a:spcPct val="0"/>
              </a:spcBef>
              <a:spcAft>
                <a:spcPct val="0"/>
              </a:spcAft>
              <a:buNone/>
            </a:pPr>
            <a:endParaRPr lang="en-US">
              <a:solidFill>
                <a:schemeClr val="dk1"/>
              </a:solidFill>
            </a:endParaRPr>
          </a:p>
          <a:p>
            <a:pPr marL="0" lvl="0" indent="0" algn="l" rtl="0">
              <a:spcBef>
                <a:spcPct val="0"/>
              </a:spcBef>
              <a:spcAft>
                <a:spcPct val="0"/>
              </a:spcAft>
              <a:buNone/>
            </a:pPr>
            <a:r>
              <a:rPr lang="en-US">
                <a:solidFill>
                  <a:schemeClr val="dk1"/>
                </a:solidFill>
              </a:rPr>
              <a:t>Each of these four values is described in the upcoming sections.</a:t>
            </a: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5023409"/>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Facilitator:</a:t>
            </a: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Inform the participants that the first Agile Manifesto value talks about individuals and interactions. </a:t>
            </a:r>
          </a:p>
          <a:p>
            <a:pPr marL="0" lvl="0" indent="0" algn="l" rtl="0">
              <a:spcBef>
                <a:spcPct val="0"/>
              </a:spcBef>
              <a:spcAft>
                <a:spcPct val="0"/>
              </a:spcAft>
              <a:buClr>
                <a:schemeClr val="dk1"/>
              </a:buClr>
              <a:buSzPts val="1100"/>
              <a:buFont typeface="Arial" pitchFamily="34" charset="0"/>
              <a:buNone/>
            </a:pP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Participants:</a:t>
            </a: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Prioritizing individuals and interactions over processes and tools is the first value of the Agile manifesto. People drive the development process since they are the ones who respond to changing business needs and develop processes and tools in response to change. </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If a team prioritizes processes, technology or tools, then the individuals in the team become less responsive and meeting the customer requirements become a difficult task. </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None/>
            </a:pPr>
            <a:r>
              <a:rPr lang="en-US">
                <a:solidFill>
                  <a:schemeClr val="dk1"/>
                </a:solidFill>
              </a:rPr>
              <a:t>Communication between the team members, customers and other stakeholders is critical for understanding the business requirements and delivering value. If individuals are valued over processes and tools, the communication becomes fluid and the interactions happen, based on the change in business requirements. If processes are valued more, the interactions become scheduled and less adaptive to changes. There is a possibility of the customer’s requirements losing importance because of the stringent schedules.</a:t>
            </a: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6230832"/>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Facilitator:</a:t>
            </a: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Tell the participants that you will be covering the second value here, which is working software. </a:t>
            </a:r>
          </a:p>
          <a:p>
            <a:pPr marL="0" lvl="0" indent="0" algn="l" rtl="0">
              <a:spcBef>
                <a:spcPct val="0"/>
              </a:spcBef>
              <a:spcAft>
                <a:spcPct val="0"/>
              </a:spcAft>
              <a:buClr>
                <a:schemeClr val="dk1"/>
              </a:buClr>
              <a:buSzPts val="1100"/>
              <a:buFont typeface="Arial" pitchFamily="34" charset="0"/>
              <a:buNone/>
            </a:pP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Participants:</a:t>
            </a: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The second value as per the agile manifesto is a working software over comprehensive documentation.</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Jim Highsmith, one of the authors of the Agile Manifesto and the primary developer of the ‘Adaptive Software Development’ Agile Method, says, “We want to restore a balance. We embrace modelling, but not in order to file some diagram in a dusty corporate repository. We embrace documentation, but not hundreds of pages of never-maintained and rarely-used tomes. We plan, but recognize the limits of planning in a turbulent environment.”</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If we give customers a choice of selecting between comprehensive documentation and working software, they would prefer the latter. Agile focuses more on building the product to satisfy the needs of the customer, than to giving them pages and pages of documentation. </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Writing pages and pages of documentation for developing the product, consumes an enormous amount of time, hence longer time periods between documentation and delivery. A lot of time, money and energy is spent in writing technical and functional specifications, customer’s business requirements, user interface specifications, design documents, documents on testing and much more. And the best part is that approvals are required for each and every document written by people, at multiple levels. This is the major cause of the delay in the development and delivery of the actual product. </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In agreement with Jim’s statement, Agile does not rule out the need for documentation. Agile emphasizes that the document is streamlined in a way that it gives the exact picture to the developer of what is exactly needed to build the software, without getting lost in the intricacies. </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According to Agile methodologies, the requirements are documented as user stories, so the developer gets clarity on the business requirements. This eventually becomes a guide for the developer to start building the exact functionalities. Agile does give importance to documentation, but a working software is more critical from a customer’s viewpoint than documentation. Agile also emphasizes that delivering working pieces of the software at frequent intervals matters the most to the customer.</a:t>
            </a:r>
          </a:p>
          <a:p>
            <a:pPr marL="0" lvl="0" indent="0" algn="l" rtl="0">
              <a:spcBef>
                <a:spcPct val="0"/>
              </a:spcBef>
              <a:spcAft>
                <a:spcPct val="0"/>
              </a:spcAft>
              <a:buNone/>
            </a:pP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9159777"/>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Facilitator:</a:t>
            </a: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Tell the participants that you will be talking about customer collaboration next. </a:t>
            </a:r>
          </a:p>
          <a:p>
            <a:pPr marL="0" lvl="0" indent="0" algn="l" rtl="0">
              <a:spcBef>
                <a:spcPct val="0"/>
              </a:spcBef>
              <a:spcAft>
                <a:spcPct val="0"/>
              </a:spcAft>
              <a:buClr>
                <a:schemeClr val="dk1"/>
              </a:buClr>
              <a:buSzPts val="1100"/>
              <a:buFont typeface="Arial" pitchFamily="34" charset="0"/>
              <a:buNone/>
            </a:pP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Participants:</a:t>
            </a: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Customer collaboration over contract negotiation is the third value described in the agile manifesto.</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Negotiation enables the customer and the product manager to work out the details of product delivery. There is a room for re-negotiation as well. In traditional software development processes, customer engagement is more before the start of the development process and after the product is completely ready. There are two major disadvantages to this. The customer gives the complete specifications/requirements in great detail, well before the development starts. There is a chance for confusions and multiple rounds of discussions happening even before the actual work starts, which causes the delay in the development. If the product is completely ready, and the customer starts changing the requirements, much effort will be involved in redoing things.</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Agile manifesto emphasizes that the customer is engaged in and collaborates throughout the development process. Demo sessions should happen periodically. This enables feedback sharing at regular intervals and the product gets developed iteratively. The development team and the customer can make sure that the requirements are met at each and every point in time during the development process.</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This value suggests the end - user being part of the development process, attending all the meetings and making sure changes are communicated then and there and ensuring the smooth delivery of the project.</a:t>
            </a: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3443456"/>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Facilitator:</a:t>
            </a: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Tell the participants that you will be talking about responding to change which is the next value of the Agile Manifesto. </a:t>
            </a:r>
          </a:p>
          <a:p>
            <a:pPr marL="0" lvl="0" indent="0" algn="l" rtl="0">
              <a:spcBef>
                <a:spcPct val="0"/>
              </a:spcBef>
              <a:spcAft>
                <a:spcPct val="0"/>
              </a:spcAft>
              <a:buClr>
                <a:schemeClr val="dk1"/>
              </a:buClr>
              <a:buSzPts val="1100"/>
              <a:buFont typeface="Arial" pitchFamily="34" charset="0"/>
              <a:buNone/>
            </a:pP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Participants:</a:t>
            </a: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Responding to change over following a plan is the fourth value as per the Agile Manifesto.</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A change was considered expensive and avoidable by the traditional software development methodologies. Planning was considered much more important than responding to changes. The intention was to have the detailed and comprehensive plans, where feature sets and functionalities are pre-defined. Since traditional methods follow a sequential order in the development and delivery of software, a lot of unnecessary dependencies arise. High priority is given to each and every step of the development process.</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On the other hand, Agile suggests shorter iterations. This enables change in priorities from iteration to iteration, according to the customer’s requirements. There is room for the addition of new features in the next iteration, without having any dependency on the previous iteration. Agile views change as a means for improvement and believes that a change adds value to the product.</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A process called Method Tailoring describes the Agile approach towards change. An Agile Information Systems Development Method defines Method Tailoring as a  process or capability in which human agents determine a system development approach for a specific project situation through responsive changes in, and dynamic interplays between contexts, intentions, and method fragments. </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With Agile, the process modifications that fit the team are allowed.</a:t>
            </a: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9022607"/>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Facilitator:</a:t>
            </a: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Explain the 12 principles in detail.</a:t>
            </a:r>
          </a:p>
          <a:p>
            <a:pPr marL="0" lvl="0" indent="0" algn="l" rtl="0">
              <a:spcBef>
                <a:spcPct val="0"/>
              </a:spcBef>
              <a:spcAft>
                <a:spcPct val="0"/>
              </a:spcAft>
              <a:buClr>
                <a:schemeClr val="dk1"/>
              </a:buClr>
              <a:buSzPts val="1100"/>
              <a:buFont typeface="Arial" pitchFamily="34" charset="0"/>
              <a:buNone/>
            </a:pP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Participants:</a:t>
            </a: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The twelve principles are as follows:</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Our highest priority is to satisfy the customer through an early and continuous delivery of valuable software.</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Welcome changing requirements, even late in the development. Agile processes harness change for the customer's competitive advantage.</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Deliver working software frequently, from a couple of weeks to a couple of months, with a preference to the shorter timescale.</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Business people and developers must work together daily throughout the project.</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Build projects around motivated individuals. Give them the environment and support they need, and trust them to get the job done.</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The most efficient and effective method of conveying information to and within a development team is a face-to-face conversation.</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Working software is the primary measure of progress.</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Agile processes promote sustainable development. The sponsors, developers, and users should be able to maintain a constant pace indefinitely.</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Continuous attention to technical excellence and good design enhances agility.</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Simplicity‒the art of maximizing the amount of work not done‒is essential.</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The best architectures, requirements, and designs emerge from self-organizing teams.</a:t>
            </a:r>
          </a:p>
          <a:p>
            <a:pPr marL="457200" lvl="0" indent="-298450" algn="l" rtl="0">
              <a:spcBef>
                <a:spcPct val="0"/>
              </a:spcBef>
              <a:spcAft>
                <a:spcPct val="0"/>
              </a:spcAft>
              <a:buClr>
                <a:schemeClr val="dk1"/>
              </a:buClr>
              <a:buSzPts val="1100"/>
              <a:buFont typeface="Arial" pitchFamily="34" charset="0"/>
              <a:buAutoNum type="arabicPeriod"/>
            </a:pPr>
            <a:r>
              <a:rPr lang="en-US">
                <a:solidFill>
                  <a:schemeClr val="dk1"/>
                </a:solidFill>
              </a:rPr>
              <a:t>At regular intervals, the team reflects on how to become more effective, then tunes and adjusts its behavior accordingly.</a:t>
            </a:r>
          </a:p>
          <a:p>
            <a:pPr marL="0" lvl="0" indent="0" algn="l" rtl="0">
              <a:spcBef>
                <a:spcPct val="0"/>
              </a:spcBef>
              <a:spcAft>
                <a:spcPct val="0"/>
              </a:spcAft>
              <a:buNone/>
            </a:pP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869888"/>
      </p:ext>
    </p:extLst>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97"/>
        <p:cNvGrpSpPr/>
        <p:nvPr/>
      </p:nvGrpSpPr>
      <p:grpSpPr>
        <a:xfrm>
          <a:off x="0" y="0"/>
          <a:ext cx="0" cy="0"/>
        </a:xfrm>
      </p:grpSpPr>
      <p:sp>
        <p:nvSpPr>
          <p:cNvPr id="98" name="Google Shape;98;g45cb6b3dcd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99" name="Google Shape;99;g45cb6b3d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Give the participants an overview of Scrum. Give them a recap of the evolution of  Agile and walk them through the history of scrum.</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b="1">
                <a:solidFill>
                  <a:schemeClr val="dk1"/>
                </a:solidFill>
              </a:rPr>
              <a:t>Notes to the Participants:</a:t>
            </a:r>
            <a:endParaRPr/>
          </a:p>
          <a:p>
            <a:pPr marL="0" lvl="0" indent="0" algn="l" rtl="0">
              <a:spcBef>
                <a:spcPct val="0"/>
              </a:spcBef>
              <a:spcAft>
                <a:spcPct val="0"/>
              </a:spcAft>
              <a:buNone/>
            </a:pPr>
            <a:r>
              <a:rPr lang="en"/>
              <a:t>Scrum is one of the most popular agile methodologies. Scrum was introduced by Jeff Sutherland and Ken Schwaber. Ken and Jeff co-presented the Scrum concept at the 1995 OOPSLA (Object-Oriented Programming, Systems, Languages &amp; Applications) conference. This gave the first, formal public definition of Scrum and it was improvised and redefined by many industry experts. Scrum is so popular that it is widely used as a synonym for Agile itself, where in reality these two are different. Scrum is one of the ways of implementing Agile. Ken himself stated once that by early 2009, about 84% of the organizations who were using Agile in their projects were using Scrum. </a:t>
            </a:r>
            <a:endParaRPr/>
          </a:p>
          <a:p>
            <a:pPr marL="0" lvl="0" indent="0" algn="l" rtl="0">
              <a:spcBef>
                <a:spcPct val="0"/>
              </a:spcBef>
              <a:spcAft>
                <a:spcPct val="0"/>
              </a:spcAft>
              <a:buNone/>
            </a:pPr>
            <a:endParaRPr/>
          </a:p>
          <a:p>
            <a:pPr marL="0" lvl="0" indent="0" algn="l" rtl="0">
              <a:spcBef>
                <a:spcPct val="0"/>
              </a:spcBef>
              <a:spcAft>
                <a:spcPct val="0"/>
              </a:spcAft>
              <a:buNone/>
            </a:pPr>
            <a:r>
              <a:rPr lang="en"/>
              <a:t>Scrum is primarily used for incremental product development. Scrum deploys one or more self-organizing cross-functional teams. In scrum, the product development is carried out in small, fixed-length iterations, called sprints. Any sprint should ideally take not more than 30 days, shorter sprints are generally preferred. At the end of every sprint, a releasable, i.e., a potentially shippable product increment</a:t>
            </a:r>
            <a:r>
              <a:rPr lang="en">
                <a:solidFill>
                  <a:schemeClr val="dk1"/>
                </a:solidFill>
              </a:rPr>
              <a:t> is ready.</a:t>
            </a:r>
            <a:r>
              <a:rPr lang="en"/>
              <a:t>  </a:t>
            </a:r>
            <a:endParaRPr/>
          </a:p>
          <a:p>
            <a:pPr marL="0" lvl="0" indent="0" algn="l" rtl="0">
              <a:spcBef>
                <a:spcPct val="0"/>
              </a:spcBef>
              <a:spcAft>
                <a:spcPct val="0"/>
              </a:spcAft>
              <a:buNone/>
            </a:pPr>
            <a:endParaRPr/>
          </a:p>
          <a:p>
            <a:pPr marL="0" lvl="0" indent="0" algn="l" rtl="0">
              <a:spcBef>
                <a:spcPct val="0"/>
              </a:spcBef>
              <a:spcAft>
                <a:spcPct val="0"/>
              </a:spcAft>
              <a:buNone/>
            </a:pPr>
            <a:r>
              <a:rPr lang="en"/>
              <a:t>According to the developers of Scrum, it is:</a:t>
            </a:r>
            <a:endParaRPr/>
          </a:p>
          <a:p>
            <a:pPr marL="457200" lvl="0" indent="-298450" algn="l" rtl="0">
              <a:spcBef>
                <a:spcPct val="0"/>
              </a:spcBef>
              <a:spcAft>
                <a:spcPct val="0"/>
              </a:spcAft>
              <a:buSzPts val="1100"/>
              <a:buChar char="●"/>
            </a:pPr>
            <a:r>
              <a:rPr lang="en"/>
              <a:t>Lightweight</a:t>
            </a:r>
            <a:endParaRPr/>
          </a:p>
          <a:p>
            <a:pPr marL="457200" lvl="0" indent="-298450" algn="l" rtl="0">
              <a:spcBef>
                <a:spcPct val="0"/>
              </a:spcBef>
              <a:spcAft>
                <a:spcPct val="0"/>
              </a:spcAft>
              <a:buSzPts val="1100"/>
              <a:buChar char="●"/>
            </a:pPr>
            <a:r>
              <a:rPr lang="en"/>
              <a:t>Simple to understand</a:t>
            </a:r>
            <a:endParaRPr/>
          </a:p>
          <a:p>
            <a:pPr marL="457200" lvl="0" indent="-298450" algn="l" rtl="0">
              <a:spcBef>
                <a:spcPct val="0"/>
              </a:spcBef>
              <a:spcAft>
                <a:spcPct val="0"/>
              </a:spcAft>
              <a:buSzPts val="1100"/>
              <a:buChar char="●"/>
            </a:pPr>
            <a:r>
              <a:rPr lang="en"/>
              <a:t>Difficult to master</a:t>
            </a:r>
            <a:endParaRPr/>
          </a:p>
        </p:txBody>
      </p:sp>
    </p:spTree>
    <p:extLst>
      <p:ext uri="{BB962C8B-B14F-4D97-AF65-F5344CB8AC3E}">
        <p14:creationId xmlns:p14="http://schemas.microsoft.com/office/powerpoint/2010/main" val="1435329459"/>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62"/>
        <p:cNvGrpSpPr/>
        <p:nvPr/>
      </p:nvGrpSpPr>
      <p:grpSpPr>
        <a:xfrm>
          <a:off x="0" y="0"/>
          <a:ext cx="0" cy="0"/>
        </a:xfrm>
      </p:grpSpPr>
      <p:sp>
        <p:nvSpPr>
          <p:cNvPr id="63" name="Google Shape;63;g43c66e9a3f_0_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64" name="Google Shape;64;g43c66e9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 sz="1200" b="1">
                <a:solidFill>
                  <a:schemeClr val="dk1"/>
                </a:solidFill>
              </a:rPr>
              <a:t>Notes to the Facilitator:</a:t>
            </a:r>
            <a:endParaRPr sz="1200" b="1">
              <a:solidFill>
                <a:schemeClr val="dk1"/>
              </a:solidFill>
            </a:endParaRPr>
          </a:p>
          <a:p>
            <a:pPr marL="0" lvl="0" indent="0" algn="l" rtl="0">
              <a:lnSpc>
                <a:spcPct val="115000"/>
              </a:lnSpc>
              <a:spcBef>
                <a:spcPct val="0"/>
              </a:spcBef>
              <a:spcAft>
                <a:spcPct val="0"/>
              </a:spcAft>
              <a:buNone/>
            </a:pPr>
            <a:r>
              <a:rPr lang="en" sz="1200">
                <a:solidFill>
                  <a:schemeClr val="dk1"/>
                </a:solidFill>
              </a:rPr>
              <a:t>Inform the participants about the topics that they will be learning in this module.</a:t>
            </a:r>
            <a:endParaRPr sz="1200">
              <a:solidFill>
                <a:schemeClr val="dk1"/>
              </a:solidFill>
            </a:endParaRPr>
          </a:p>
          <a:p>
            <a:pPr marL="0" lvl="0" indent="0" algn="l" rtl="0">
              <a:lnSpc>
                <a:spcPct val="115000"/>
              </a:lnSpc>
              <a:spcBef>
                <a:spcPts val="1600"/>
              </a:spcBef>
              <a:spcAft>
                <a:spcPct val="0"/>
              </a:spcAft>
              <a:buNone/>
            </a:pPr>
            <a:r>
              <a:rPr lang="en" sz="1200" b="1">
                <a:solidFill>
                  <a:schemeClr val="dk1"/>
                </a:solidFill>
              </a:rPr>
              <a:t>Notes to the Participants:</a:t>
            </a:r>
            <a:endParaRPr sz="1200" b="1">
              <a:solidFill>
                <a:schemeClr val="dk1"/>
              </a:solidFill>
            </a:endParaRPr>
          </a:p>
          <a:p>
            <a:pPr marL="1588" marR="0" lvl="1" indent="0" algn="l" defTabSz="914400" rtl="0" eaLnBrk="1" fontAlgn="auto" latinLnBrk="0" hangingPunct="1">
              <a:lnSpc>
                <a:spcPct val="100000"/>
              </a:lnSpc>
              <a:spcBef>
                <a:spcPts val="300"/>
              </a:spcBef>
              <a:spcAft>
                <a:spcPct val="0"/>
              </a:spcAft>
              <a:buClr>
                <a:srgbClr val="000000"/>
              </a:buClr>
              <a:buSzPts val="1800"/>
              <a:buFont typeface="Arial" pitchFamily="34" charset="0"/>
              <a:buNone/>
              <a:defRPr/>
            </a:pPr>
            <a:r>
              <a:rPr lang="en" sz="1200">
                <a:solidFill>
                  <a:schemeClr val="dk1"/>
                </a:solidFill>
              </a:rPr>
              <a:t>You will learn about the following topics in this module:</a:t>
            </a:r>
            <a:br>
              <a:rPr lang="en" sz="1200">
                <a:solidFill>
                  <a:schemeClr val="dk1"/>
                </a:solidFill>
              </a:rPr>
            </a:br>
            <a:endParaRPr lang="en" sz="1200">
              <a:solidFill>
                <a:schemeClr val="dk1"/>
              </a:solidFill>
            </a:endParaRP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Agile methodology</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Software, History of Software Engineering and Software Development Methodologies</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Traditional Software Development Models</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Waterfall Model, Classical Waterfall Model</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Traditional IT Organizations</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Developers vs IT Operations Conflict</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Birth of Agile, Four Values of the Agile Manifesto</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Scrum, Scrum Theory, Scrum Values, Scrum Roles, Scrum Master</a:t>
            </a:r>
            <a:b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b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Scrum Sprints, Benefits of Scrum</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Planning and Estimation, Agile Planning, Levels of Agile Planning</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Conditions of Satisfaction, Velocity</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Estimating Techniques</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Soft Skills in Agile</a:t>
            </a:r>
          </a:p>
          <a:p>
            <a:pPr marL="287338" marR="0" lvl="1" indent="-285750" algn="l" defTabSz="914400" rtl="0" eaLnBrk="1" fontAlgn="auto" latinLnBrk="0" hangingPunct="1">
              <a:lnSpc>
                <a:spcPct val="100000"/>
              </a:lnSpc>
              <a:spcBef>
                <a:spcPts val="300"/>
              </a:spcBef>
              <a:spcAft>
                <a:spcPct val="0"/>
              </a:spcAft>
              <a:buClr>
                <a:srgbClr val="000000"/>
              </a:buClr>
              <a:buSzPts val="1800"/>
              <a:buFont typeface="Arial" pitchFamily="34" charset="0"/>
              <a:buChar char="•"/>
              <a:defRPr/>
            </a:pPr>
            <a:r>
              <a:rPr kumimoji="0" lang="en-US" sz="1200" b="0" i="0" u="none" strike="noStrike" kern="0" cap="none" spc="0" normalizeH="0" baseline="0" noProof="0" err="1">
                <a:ln>
                  <a:noFill/>
                </a:ln>
                <a:solidFill>
                  <a:srgbClr val="000000"/>
                </a:solidFill>
                <a:effectLst/>
                <a:uLnTx/>
                <a:uFillTx/>
                <a:latin typeface="Arial" pitchFamily="34" charset="0"/>
                <a:cs typeface="Arial" pitchFamily="34" charset="0"/>
                <a:sym typeface="Arial" pitchFamily="34" charset="0"/>
              </a:rPr>
              <a:t>Kanban Model</a:t>
            </a:r>
          </a:p>
          <a:p>
            <a:pPr marL="0" lvl="0" indent="0" algn="l" rtl="0">
              <a:lnSpc>
                <a:spcPct val="115000"/>
              </a:lnSpc>
              <a:spcBef>
                <a:spcPct val="0"/>
              </a:spcBef>
              <a:spcAft>
                <a:spcPct val="0"/>
              </a:spcAft>
              <a:buNone/>
            </a:pPr>
            <a:endParaRPr sz="1200">
              <a:solidFill>
                <a:schemeClr val="dk1"/>
              </a:solidFill>
            </a:endParaRPr>
          </a:p>
        </p:txBody>
      </p:sp>
    </p:spTree>
    <p:extLst>
      <p:ext uri="{BB962C8B-B14F-4D97-AF65-F5344CB8AC3E}">
        <p14:creationId xmlns:p14="http://schemas.microsoft.com/office/powerpoint/2010/main" val="745799476"/>
      </p:ext>
    </p:extLst>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03"/>
        <p:cNvGrpSpPr/>
        <p:nvPr/>
      </p:nvGrpSpPr>
      <p:grpSpPr>
        <a:xfrm>
          <a:off x="0" y="0"/>
          <a:ext cx="0" cy="0"/>
        </a:xfrm>
      </p:grpSpPr>
      <p:sp>
        <p:nvSpPr>
          <p:cNvPr id="104" name="Google Shape;104;g45cb6b3dcd_0_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05" name="Google Shape;105;g45cb6b3d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why Scrum is needed.</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Scrum has been extensively used to develop not only software, but also hardware, embedded software, networks of interacting function, autonomous vehicles, schools, government, marketing, managing the operation of organizations and most of the stuff that we use in our daily lives.</a:t>
            </a:r>
            <a:endParaRPr/>
          </a:p>
          <a:p>
            <a:pPr marL="0" lvl="0" indent="0" algn="l" rtl="0">
              <a:spcBef>
                <a:spcPct val="0"/>
              </a:spcBef>
              <a:spcAft>
                <a:spcPct val="0"/>
              </a:spcAft>
              <a:buNone/>
            </a:pPr>
            <a:endParaRPr/>
          </a:p>
          <a:p>
            <a:pPr marL="0" lvl="0" indent="0" algn="l" rtl="0">
              <a:spcBef>
                <a:spcPct val="0"/>
              </a:spcBef>
              <a:spcAft>
                <a:spcPct val="0"/>
              </a:spcAft>
              <a:buNone/>
            </a:pPr>
            <a:r>
              <a:rPr lang="en"/>
              <a:t>Scrum is a very good alternative to the traditional waterfall model. Traditional approach requires that the complete requirements are understood before the development commences and there might not be any room to accommodate changes specified. Scrum is always focused on developing high value features first, with frequent incorporation of feedback. The greatest potential benefit of Scrum is for complex work involving knowledge creation and collaboration, such as new product development. Scrum is usually associated with object-oriented software development. Its use has also spread to the development of products such as semiconductors, mortgages, and wheelchairs.</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a:t>With the increase in technology, market, and environmental complexities and their interactions, the utility of Scrum in dealing with complexity is proven daily. We can see the efficiency of Scrum in iterative and incremental knowledge transfer. Scrum has now been widely used for products, services, and the management of the parent organization.</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a:t>Scrum is effective with a small team of people, who are highly flexible and adaptive. The same effect can be seen with single or multiple teams. Teams collaborate among themselves using sophisticated development techniques and target release environments.</a:t>
            </a:r>
            <a:endParaRPr/>
          </a:p>
          <a:p>
            <a:pPr marL="0" lvl="0" indent="0" algn="l" rtl="0">
              <a:spcBef>
                <a:spcPct val="0"/>
              </a:spcBef>
              <a:spcAft>
                <a:spcPct val="0"/>
              </a:spcAft>
              <a:buNone/>
            </a:pPr>
            <a:endParaRPr/>
          </a:p>
          <a:p>
            <a:pPr marL="0" lvl="0" indent="0" algn="l" rtl="0">
              <a:spcBef>
                <a:spcPct val="0"/>
              </a:spcBef>
              <a:spcAft>
                <a:spcPct val="0"/>
              </a:spcAft>
              <a:buNone/>
            </a:pPr>
            <a:r>
              <a:rPr lang="en"/>
              <a:t> </a:t>
            </a:r>
            <a:endParaRPr/>
          </a:p>
        </p:txBody>
      </p:sp>
    </p:spTree>
    <p:extLst>
      <p:ext uri="{BB962C8B-B14F-4D97-AF65-F5344CB8AC3E}">
        <p14:creationId xmlns:p14="http://schemas.microsoft.com/office/powerpoint/2010/main" val="3182541483"/>
      </p:ext>
    </p:extLst>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11"/>
        <p:cNvGrpSpPr/>
        <p:nvPr/>
      </p:nvGrpSpPr>
      <p:grpSpPr>
        <a:xfrm>
          <a:off x="0" y="0"/>
          <a:ext cx="0" cy="0"/>
        </a:xfrm>
      </p:grpSpPr>
      <p:sp>
        <p:nvSpPr>
          <p:cNvPr id="112" name="Google Shape;112;g47017db8ad_0_2: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13" name="Google Shape;113;g47017db8a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the three pillars of scrum theory.</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Scrum is based empirical process control theory, also called as empiricism. This ensures that knowledge originates from experience and decisions are made using known things. </a:t>
            </a:r>
            <a:endParaRPr/>
          </a:p>
          <a:p>
            <a:pPr marL="0" lvl="0" indent="0" algn="l" rtl="0">
              <a:spcBef>
                <a:spcPct val="0"/>
              </a:spcBef>
              <a:spcAft>
                <a:spcPct val="0"/>
              </a:spcAft>
              <a:buNone/>
            </a:pPr>
            <a:endParaRPr/>
          </a:p>
          <a:p>
            <a:pPr marL="0" lvl="0" indent="0" algn="l" rtl="0">
              <a:spcBef>
                <a:spcPct val="0"/>
              </a:spcBef>
              <a:spcAft>
                <a:spcPct val="0"/>
              </a:spcAft>
              <a:buNone/>
            </a:pPr>
            <a:r>
              <a:rPr lang="en"/>
              <a:t>Scrum follows an iterative and incremental approach for optimizing predictability and controlling risk. The three pillars of the scrum theory are as follows.</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b="1"/>
              <a:t>Transparency: </a:t>
            </a:r>
            <a:r>
              <a:rPr lang="en"/>
              <a:t>Transparency ensures that the important aspects of the processes related to any business are visible to those who are responsible for the outcome. It is important that these aspects are defined using a common standard. This ensures that all the observers understand the aspects in the same way. An example for this is that the definition of ‘Done’ is common for those who do the work and those who evaluate the results of the work.</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b="1"/>
              <a:t>Inspection: </a:t>
            </a:r>
            <a:r>
              <a:rPr lang="en"/>
              <a:t>In order to detect variances that may affect the process, Scrum users should inspect the Scrum artifacts and progress at frequent intervals. They should also make sure that inspection doesn’t affect the actual workflow. Suitably experienced inspectors should carry out the inspection process to derive value out of it.</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b="1"/>
              <a:t>Adaptation: </a:t>
            </a:r>
            <a:r>
              <a:rPr lang="en"/>
              <a:t>If an inspector identifies that any deviation in any of the process aspects makes the product unacceptable, adjustments in that process should be made. This adjustment should be done as soon as the defective process is identified, so that further deviations can be avoided.</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a:t>Four formal events have been specified by Scrum for inspection and adaptation, which are described in a later section:</a:t>
            </a:r>
            <a:endParaRPr/>
          </a:p>
          <a:p>
            <a:pPr marL="457200" lvl="0" indent="-298450" algn="l" rtl="0">
              <a:spcBef>
                <a:spcPct val="0"/>
              </a:spcBef>
              <a:spcAft>
                <a:spcPct val="0"/>
              </a:spcAft>
              <a:buSzPts val="1100"/>
              <a:buChar char="●"/>
            </a:pPr>
            <a:r>
              <a:rPr lang="en"/>
              <a:t>Sprint Planning</a:t>
            </a:r>
            <a:endParaRPr/>
          </a:p>
          <a:p>
            <a:pPr marL="457200" lvl="0" indent="-298450" algn="l" rtl="0">
              <a:spcBef>
                <a:spcPct val="0"/>
              </a:spcBef>
              <a:spcAft>
                <a:spcPct val="0"/>
              </a:spcAft>
              <a:buSzPts val="1100"/>
              <a:buChar char="●"/>
            </a:pPr>
            <a:r>
              <a:rPr lang="en"/>
              <a:t>Daily Scrum</a:t>
            </a:r>
            <a:endParaRPr/>
          </a:p>
          <a:p>
            <a:pPr marL="457200" lvl="0" indent="-298450" algn="l" rtl="0">
              <a:spcBef>
                <a:spcPct val="0"/>
              </a:spcBef>
              <a:spcAft>
                <a:spcPct val="0"/>
              </a:spcAft>
              <a:buSzPts val="1100"/>
              <a:buChar char="●"/>
            </a:pPr>
            <a:r>
              <a:rPr lang="en"/>
              <a:t>Sprint Review</a:t>
            </a:r>
            <a:endParaRPr/>
          </a:p>
          <a:p>
            <a:pPr marL="457200" lvl="0" indent="-298450" algn="l" rtl="0">
              <a:spcBef>
                <a:spcPct val="0"/>
              </a:spcBef>
              <a:spcAft>
                <a:spcPct val="0"/>
              </a:spcAft>
              <a:buSzPts val="1100"/>
              <a:buChar char="●"/>
            </a:pPr>
            <a:r>
              <a:rPr lang="en"/>
              <a:t>Sprint Retrospective</a:t>
            </a:r>
            <a:endParaRPr/>
          </a:p>
        </p:txBody>
      </p:sp>
    </p:spTree>
    <p:extLst>
      <p:ext uri="{BB962C8B-B14F-4D97-AF65-F5344CB8AC3E}">
        <p14:creationId xmlns:p14="http://schemas.microsoft.com/office/powerpoint/2010/main" val="3162150991"/>
      </p:ext>
    </p:extLst>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30"/>
        <p:cNvGrpSpPr/>
        <p:nvPr/>
      </p:nvGrpSpPr>
      <p:grpSpPr>
        <a:xfrm>
          <a:off x="0" y="0"/>
          <a:ext cx="0" cy="0"/>
        </a:xfrm>
      </p:grpSpPr>
      <p:sp>
        <p:nvSpPr>
          <p:cNvPr id="131" name="Google Shape;131;g45cb6b3dcd_0_8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32" name="Google Shape;132;g45cb6b3dc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the five values of Scrum. </a:t>
            </a:r>
            <a:r>
              <a:rPr lang="en-US"/>
              <a:t>There is a five-blog series published on the Scrum website, that will help participants learn more about Scrum values and the examples. Ask the participants to go through these blogs and help them understand the values better.</a:t>
            </a:r>
          </a:p>
          <a:p>
            <a:pPr marL="171450" lvl="0" indent="-171450" algn="l" rtl="0">
              <a:spcBef>
                <a:spcPct val="0"/>
              </a:spcBef>
              <a:spcAft>
                <a:spcPct val="0"/>
              </a:spcAft>
            </a:pPr>
            <a:r>
              <a:rPr lang="en-US"/>
              <a:t>Part 1 – Focus - https://www.scrum.org/resources/blog/maximize-scrum-scrum-values-focus-part-1-5</a:t>
            </a:r>
          </a:p>
          <a:p>
            <a:pPr marL="171450" lvl="0" indent="-171450" algn="l" rtl="0">
              <a:spcBef>
                <a:spcPct val="0"/>
              </a:spcBef>
              <a:spcAft>
                <a:spcPct val="0"/>
              </a:spcAft>
            </a:pPr>
            <a:r>
              <a:rPr lang="en-US"/>
              <a:t>Part 2 – Openness - https://www.scrum.org/resources/blog/maximize-scrum-scrum-values-openness-part-2-5</a:t>
            </a:r>
          </a:p>
          <a:p>
            <a:pPr marL="171450" lvl="0" indent="-171450" algn="l" rtl="0">
              <a:spcBef>
                <a:spcPct val="0"/>
              </a:spcBef>
              <a:spcAft>
                <a:spcPct val="0"/>
              </a:spcAft>
            </a:pPr>
            <a:r>
              <a:rPr lang="en-US"/>
              <a:t>Part 3 – Courage - https://www.scrum.org/resources/blog/maximize-scrum-scrum-values-courage-part-3-5</a:t>
            </a:r>
          </a:p>
          <a:p>
            <a:pPr marL="171450" lvl="0" indent="-171450" algn="l" rtl="0">
              <a:spcBef>
                <a:spcPct val="0"/>
              </a:spcBef>
              <a:spcAft>
                <a:spcPct val="0"/>
              </a:spcAft>
            </a:pPr>
            <a:r>
              <a:rPr lang="en-US"/>
              <a:t>Part 4 - https://www.scrum.org/resources/blog/maximize-scrum-scrum-values-commitment-part-4-5</a:t>
            </a:r>
          </a:p>
          <a:p>
            <a:pPr marL="171450" lvl="0" indent="-171450" algn="l" rtl="0">
              <a:spcBef>
                <a:spcPct val="0"/>
              </a:spcBef>
              <a:spcAft>
                <a:spcPct val="0"/>
              </a:spcAft>
            </a:pPr>
            <a:r>
              <a:rPr lang="en-US"/>
              <a:t>Part 5 – Respect - https://www.scrum.org/resources/blog/maximize-scrum-scrum-values-respect-part-5-5 </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Scrum values have been defined to ensure that the three pillars of Scrum, i.e., transparency, adaptation and inspection, make sense for all the Scrum users. Five values have been defined by Scrum as follows:</a:t>
            </a:r>
            <a:endParaRPr/>
          </a:p>
          <a:p>
            <a:pPr marL="457200" lvl="0" indent="-298450" algn="l" rtl="0">
              <a:spcBef>
                <a:spcPct val="0"/>
              </a:spcBef>
              <a:spcAft>
                <a:spcPct val="0"/>
              </a:spcAft>
              <a:buSzPts val="1100"/>
              <a:buChar char="●"/>
            </a:pPr>
            <a:r>
              <a:rPr lang="en"/>
              <a:t>Commitment: </a:t>
            </a:r>
            <a:r>
              <a:rPr lang="en">
                <a:solidFill>
                  <a:schemeClr val="dk1"/>
                </a:solidFill>
              </a:rPr>
              <a:t>People should be committed to achieving the goals.</a:t>
            </a:r>
            <a:endParaRPr/>
          </a:p>
          <a:p>
            <a:pPr marL="457200" lvl="0" indent="-298450" algn="l" rtl="0">
              <a:spcBef>
                <a:spcPct val="0"/>
              </a:spcBef>
              <a:spcAft>
                <a:spcPct val="0"/>
              </a:spcAft>
              <a:buSzPts val="1100"/>
              <a:buChar char="●"/>
            </a:pPr>
            <a:r>
              <a:rPr lang="en"/>
              <a:t>Courage: </a:t>
            </a:r>
            <a:r>
              <a:rPr lang="en">
                <a:solidFill>
                  <a:schemeClr val="dk1"/>
                </a:solidFill>
              </a:rPr>
              <a:t>The Scrum Team members have courage to do the right thing and work on tough problems. </a:t>
            </a:r>
            <a:endParaRPr/>
          </a:p>
          <a:p>
            <a:pPr marL="457200" lvl="0" indent="-298450" algn="l" rtl="0">
              <a:spcBef>
                <a:spcPct val="0"/>
              </a:spcBef>
              <a:spcAft>
                <a:spcPct val="0"/>
              </a:spcAft>
              <a:buSzPts val="1100"/>
              <a:buChar char="●"/>
            </a:pPr>
            <a:r>
              <a:rPr lang="en"/>
              <a:t>Focus: </a:t>
            </a:r>
            <a:r>
              <a:rPr lang="en">
                <a:solidFill>
                  <a:schemeClr val="dk1"/>
                </a:solidFill>
              </a:rPr>
              <a:t>Everyone focuses on the work of the Sprint and the goals of the Scrum Team. </a:t>
            </a:r>
            <a:endParaRPr/>
          </a:p>
          <a:p>
            <a:pPr marL="457200" lvl="0" indent="-298450" algn="l" rtl="0">
              <a:spcBef>
                <a:spcPct val="0"/>
              </a:spcBef>
              <a:spcAft>
                <a:spcPct val="0"/>
              </a:spcAft>
              <a:buSzPts val="1100"/>
              <a:buChar char="●"/>
            </a:pPr>
            <a:r>
              <a:rPr lang="en"/>
              <a:t>Openness: </a:t>
            </a:r>
            <a:r>
              <a:rPr lang="en">
                <a:solidFill>
                  <a:schemeClr val="dk1"/>
                </a:solidFill>
              </a:rPr>
              <a:t>The Scrum Team and its stakeholders agree to be open about all the work and the challenges with performing the work.</a:t>
            </a:r>
            <a:endParaRPr/>
          </a:p>
          <a:p>
            <a:pPr marL="457200" lvl="0" indent="-298450" algn="l" rtl="0">
              <a:spcBef>
                <a:spcPct val="0"/>
              </a:spcBef>
              <a:spcAft>
                <a:spcPct val="0"/>
              </a:spcAft>
              <a:buSzPts val="1100"/>
              <a:buChar char="●"/>
            </a:pPr>
            <a:r>
              <a:rPr lang="en"/>
              <a:t>Respect: </a:t>
            </a:r>
            <a:r>
              <a:rPr lang="en">
                <a:solidFill>
                  <a:schemeClr val="dk1"/>
                </a:solidFill>
              </a:rPr>
              <a:t>Scrum Team members respect each other to be capable, independent people.</a:t>
            </a:r>
            <a:endParaRPr>
              <a:solidFill>
                <a:schemeClr val="dk1"/>
              </a:solidFill>
            </a:endParaRPr>
          </a:p>
          <a:p>
            <a:pPr marL="457200" lvl="0" indent="0" algn="l" rtl="0">
              <a:spcBef>
                <a:spcPct val="0"/>
              </a:spcBef>
              <a:spcAft>
                <a:spcPct val="0"/>
              </a:spcAft>
              <a:buNone/>
            </a:pPr>
            <a:endParaRPr/>
          </a:p>
          <a:p>
            <a:pPr marL="0" lvl="0" indent="0" algn="l" rtl="0">
              <a:spcBef>
                <a:spcPct val="0"/>
              </a:spcBef>
              <a:spcAft>
                <a:spcPct val="0"/>
              </a:spcAft>
              <a:buNone/>
            </a:pPr>
            <a:r>
              <a:rPr lang="en"/>
              <a:t>Scrum is said to be successfully implemented only if people become more proficient in these five values. </a:t>
            </a:r>
          </a:p>
          <a:p>
            <a:pPr marL="0" lvl="0" indent="0" algn="l" rtl="0">
              <a:spcBef>
                <a:spcPct val="0"/>
              </a:spcBef>
              <a:spcAft>
                <a:spcPct val="0"/>
              </a:spcAft>
              <a:buNone/>
            </a:pPr>
            <a:endParaRPr lang="en"/>
          </a:p>
          <a:p>
            <a:pPr marL="0" lvl="0" indent="0" algn="l" rtl="0">
              <a:spcBef>
                <a:spcPct val="0"/>
              </a:spcBef>
              <a:spcAft>
                <a:spcPct val="0"/>
              </a:spcAft>
              <a:buNone/>
            </a:pPr>
            <a:r>
              <a:rPr lang="en"/>
              <a:t>Go through </a:t>
            </a:r>
            <a:r>
              <a:rPr lang="en-US"/>
              <a:t>the following blog series to understand Scrum Values along with examples</a:t>
            </a:r>
          </a:p>
          <a:p>
            <a:pPr marL="171450" lvl="0" indent="-171450" algn="l" rtl="0">
              <a:spcBef>
                <a:spcPct val="0"/>
              </a:spcBef>
              <a:spcAft>
                <a:spcPct val="0"/>
              </a:spcAft>
            </a:pPr>
            <a:r>
              <a:rPr lang="en-US"/>
              <a:t>Part 1 – Focus - https://www.scrum.org/resources/blog/maximize-scrum-scrum-values-focus-part-1-5</a:t>
            </a:r>
          </a:p>
          <a:p>
            <a:pPr marL="171450" lvl="0" indent="-171450" algn="l" rtl="0">
              <a:spcBef>
                <a:spcPct val="0"/>
              </a:spcBef>
              <a:spcAft>
                <a:spcPct val="0"/>
              </a:spcAft>
            </a:pPr>
            <a:r>
              <a:rPr lang="en-US"/>
              <a:t>Part 2 – Openness - https://www.scrum.org/resources/blog/maximize-scrum-scrum-values-openness-part-2-5</a:t>
            </a:r>
          </a:p>
          <a:p>
            <a:pPr marL="171450" lvl="0" indent="-171450" algn="l" rtl="0">
              <a:spcBef>
                <a:spcPct val="0"/>
              </a:spcBef>
              <a:spcAft>
                <a:spcPct val="0"/>
              </a:spcAft>
            </a:pPr>
            <a:r>
              <a:rPr lang="en-US"/>
              <a:t>Part 3 – Courage - https://www.scrum.org/resources/blog/maximize-scrum-scrum-values-courage-part-3-5</a:t>
            </a:r>
          </a:p>
          <a:p>
            <a:pPr marL="171450" lvl="0" indent="-171450" algn="l" rtl="0">
              <a:spcBef>
                <a:spcPct val="0"/>
              </a:spcBef>
              <a:spcAft>
                <a:spcPct val="0"/>
              </a:spcAft>
            </a:pPr>
            <a:r>
              <a:rPr lang="en-US"/>
              <a:t>Part 4 - https://www.scrum.org/resources/blog/maximize-scrum-scrum-values-commitment-part-4-5</a:t>
            </a:r>
          </a:p>
          <a:p>
            <a:pPr marL="171450" lvl="0" indent="-171450" algn="l" rtl="0">
              <a:spcBef>
                <a:spcPct val="0"/>
              </a:spcBef>
              <a:spcAft>
                <a:spcPct val="0"/>
              </a:spcAft>
            </a:pPr>
            <a:r>
              <a:rPr lang="en-US"/>
              <a:t>Part 5 – Respect - https://www.scrum.org/resources/blog/maximize-scrum-scrum-values-respect-part-5-5 </a:t>
            </a:r>
          </a:p>
          <a:p>
            <a:pPr marL="0" lvl="0" indent="0" algn="l" rtl="0">
              <a:spcBef>
                <a:spcPct val="0"/>
              </a:spcBef>
              <a:spcAft>
                <a:spcPct val="0"/>
              </a:spcAft>
              <a:buNone/>
            </a:pPr>
            <a:endParaRPr/>
          </a:p>
        </p:txBody>
      </p:sp>
    </p:spTree>
    <p:extLst>
      <p:ext uri="{BB962C8B-B14F-4D97-AF65-F5344CB8AC3E}">
        <p14:creationId xmlns:p14="http://schemas.microsoft.com/office/powerpoint/2010/main" val="1313276946"/>
      </p:ext>
    </p:extLst>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37"/>
        <p:cNvGrpSpPr/>
        <p:nvPr/>
      </p:nvGrpSpPr>
      <p:grpSpPr>
        <a:xfrm>
          <a:off x="0" y="0"/>
          <a:ext cx="0" cy="0"/>
        </a:xfrm>
      </p:grpSpPr>
      <p:sp>
        <p:nvSpPr>
          <p:cNvPr id="138" name="Google Shape;138;g47017db8ad_0_2633: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39" name="Google Shape;139;g47017db8ad_0_2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 sz="1200" b="1">
                <a:solidFill>
                  <a:schemeClr val="dk1"/>
                </a:solidFill>
              </a:rPr>
              <a:t>Notes to the Facilitator:</a:t>
            </a:r>
            <a:endParaRPr sz="1200" b="1">
              <a:solidFill>
                <a:schemeClr val="dk1"/>
              </a:solidFill>
            </a:endParaRPr>
          </a:p>
          <a:p>
            <a:pPr marL="0" lvl="0" indent="0" algn="l" rtl="0">
              <a:lnSpc>
                <a:spcPct val="115000"/>
              </a:lnSpc>
              <a:spcBef>
                <a:spcPct val="0"/>
              </a:spcBef>
              <a:spcAft>
                <a:spcPct val="0"/>
              </a:spcAft>
              <a:buNone/>
            </a:pPr>
            <a:r>
              <a:rPr lang="en" sz="1200">
                <a:solidFill>
                  <a:schemeClr val="dk1"/>
                </a:solidFill>
              </a:rPr>
              <a:t>Tell the participants that they will be going through a knowledge check question.</a:t>
            </a:r>
            <a:endParaRPr sz="1200">
              <a:solidFill>
                <a:schemeClr val="dk1"/>
              </a:solidFill>
            </a:endParaRPr>
          </a:p>
          <a:p>
            <a:pPr marL="0" lvl="0" indent="0" algn="l" rtl="0">
              <a:lnSpc>
                <a:spcPct val="115000"/>
              </a:lnSpc>
              <a:spcBef>
                <a:spcPct val="0"/>
              </a:spcBef>
              <a:spcAft>
                <a:spcPct val="0"/>
              </a:spcAft>
              <a:buClr>
                <a:schemeClr val="dk1"/>
              </a:buClr>
              <a:buSzPts val="1100"/>
              <a:buFont typeface="Arial" pitchFamily="34" charset="0"/>
              <a:buNone/>
            </a:pPr>
            <a:endParaRPr sz="1200">
              <a:solidFill>
                <a:schemeClr val="dk1"/>
              </a:solidFill>
            </a:endParaRPr>
          </a:p>
          <a:p>
            <a:pPr marL="0" lvl="0" indent="0" algn="l" rtl="0">
              <a:spcBef>
                <a:spcPct val="0"/>
              </a:spcBef>
              <a:spcAft>
                <a:spcPct val="0"/>
              </a:spcAft>
              <a:buNone/>
            </a:pPr>
            <a:r>
              <a:rPr lang="en" b="1"/>
              <a:t>Answers: </a:t>
            </a:r>
            <a:endParaRPr b="1"/>
          </a:p>
          <a:p>
            <a:pPr marL="0" lvl="0" indent="0" algn="l" rtl="0">
              <a:spcBef>
                <a:spcPct val="0"/>
              </a:spcBef>
              <a:spcAft>
                <a:spcPct val="0"/>
              </a:spcAft>
              <a:buNone/>
            </a:pPr>
            <a:r>
              <a:rPr lang="en"/>
              <a:t>1. b. Sprint</a:t>
            </a:r>
            <a:endParaRPr/>
          </a:p>
          <a:p>
            <a:pPr marL="0" lvl="0" indent="0" algn="l" rtl="0">
              <a:spcBef>
                <a:spcPct val="0"/>
              </a:spcBef>
              <a:spcAft>
                <a:spcPct val="0"/>
              </a:spcAft>
              <a:buNone/>
            </a:pPr>
            <a:r>
              <a:rPr lang="en"/>
              <a:t>2. a. Transparency</a:t>
            </a:r>
            <a:endParaRPr/>
          </a:p>
        </p:txBody>
      </p:sp>
    </p:spTree>
    <p:extLst>
      <p:ext uri="{BB962C8B-B14F-4D97-AF65-F5344CB8AC3E}">
        <p14:creationId xmlns:p14="http://schemas.microsoft.com/office/powerpoint/2010/main" val="2319882560"/>
      </p:ext>
    </p:extLst>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43"/>
        <p:cNvGrpSpPr/>
        <p:nvPr/>
      </p:nvGrpSpPr>
      <p:grpSpPr>
        <a:xfrm>
          <a:off x="0" y="0"/>
          <a:ext cx="0" cy="0"/>
        </a:xfrm>
      </p:grpSpPr>
      <p:sp>
        <p:nvSpPr>
          <p:cNvPr id="144" name="Google Shape;144;g45cb6b3dcd_0_1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45" name="Google Shape;145;g45cb6b3dc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Give the participants an overview of the three scrum roles.</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There are three scrum roles. They are as follows: </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b="1"/>
              <a:t>Scrum Master: </a:t>
            </a:r>
            <a:r>
              <a:rPr lang="en"/>
              <a:t>The Scrum Master has to make sure that the performance of the Scrum Team is at their highest level. The Scrum Master also protects the team from both internal and external distractions.</a:t>
            </a:r>
            <a:endParaRPr/>
          </a:p>
          <a:p>
            <a:pPr marL="0" lvl="0" indent="0" algn="l" rtl="0">
              <a:spcBef>
                <a:spcPct val="0"/>
              </a:spcBef>
              <a:spcAft>
                <a:spcPct val="0"/>
              </a:spcAft>
              <a:buClr>
                <a:schemeClr val="dk1"/>
              </a:buClr>
              <a:buSzPts val="1100"/>
              <a:buFont typeface="Arial" pitchFamily="34" charset="0"/>
              <a:buNone/>
            </a:pPr>
            <a:r>
              <a:rPr lang="en"/>
              <a:t> </a:t>
            </a:r>
            <a:endParaRPr/>
          </a:p>
          <a:p>
            <a:pPr marL="0" lvl="0" indent="0" algn="l" rtl="0">
              <a:spcBef>
                <a:spcPct val="0"/>
              </a:spcBef>
              <a:spcAft>
                <a:spcPct val="0"/>
              </a:spcAft>
              <a:buClr>
                <a:schemeClr val="dk1"/>
              </a:buClr>
              <a:buSzPts val="1100"/>
              <a:buFont typeface="Arial" pitchFamily="34" charset="0"/>
              <a:buNone/>
            </a:pPr>
            <a:r>
              <a:rPr lang="en" b="1"/>
              <a:t>Product Owner: </a:t>
            </a:r>
            <a:r>
              <a:rPr lang="en"/>
              <a:t>The key responsibilities of the Product Owner are to maintain the product backlog, and to make sure that everyone is aware of their priorities and all the stakeholders are satisfied</a:t>
            </a:r>
            <a:endParaRPr/>
          </a:p>
          <a:p>
            <a:pPr marL="0" lvl="0" indent="0" algn="l" rtl="0">
              <a:spcBef>
                <a:spcPct val="0"/>
              </a:spcBef>
              <a:spcAft>
                <a:spcPct val="0"/>
              </a:spcAft>
              <a:buClr>
                <a:schemeClr val="dk1"/>
              </a:buClr>
              <a:buSzPts val="1100"/>
              <a:buFont typeface="Arial" pitchFamily="34" charset="0"/>
              <a:buNone/>
            </a:pPr>
            <a:r>
              <a:rPr lang="en"/>
              <a:t> </a:t>
            </a:r>
            <a:endParaRPr/>
          </a:p>
          <a:p>
            <a:pPr marL="0" lvl="0" indent="0" algn="l" rtl="0">
              <a:spcBef>
                <a:spcPct val="0"/>
              </a:spcBef>
              <a:spcAft>
                <a:spcPct val="0"/>
              </a:spcAft>
              <a:buClr>
                <a:schemeClr val="dk1"/>
              </a:buClr>
              <a:buSzPts val="1100"/>
              <a:buFont typeface="Arial" pitchFamily="34" charset="0"/>
              <a:buNone/>
            </a:pPr>
            <a:r>
              <a:rPr lang="en" b="1"/>
              <a:t>The Development Team: </a:t>
            </a:r>
            <a:r>
              <a:rPr lang="en"/>
              <a:t>The Development Teams are structured, self-organizing ones and manage their work on their own. The teams should be in synergy so that there is efficiency and effectiveness overall.</a:t>
            </a:r>
            <a:endParaRPr/>
          </a:p>
        </p:txBody>
      </p:sp>
    </p:spTree>
    <p:extLst>
      <p:ext uri="{BB962C8B-B14F-4D97-AF65-F5344CB8AC3E}">
        <p14:creationId xmlns:p14="http://schemas.microsoft.com/office/powerpoint/2010/main" val="3542791880"/>
      </p:ext>
    </p:extLst>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51"/>
        <p:cNvGrpSpPr/>
        <p:nvPr/>
      </p:nvGrpSpPr>
      <p:grpSpPr>
        <a:xfrm>
          <a:off x="0" y="0"/>
          <a:ext cx="0" cy="0"/>
        </a:xfrm>
      </p:grpSpPr>
      <p:sp>
        <p:nvSpPr>
          <p:cNvPr id="152" name="Google Shape;152;g45cb6b3dcd_0_3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53" name="Google Shape;153;g45cb6b3dc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the roles and responsibilities of a Scrum Master.</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Clr>
                <a:schemeClr val="dk1"/>
              </a:buClr>
              <a:buSzPts val="1100"/>
              <a:buFont typeface="Arial" pitchFamily="34" charset="0"/>
              <a:buNone/>
            </a:pPr>
            <a:r>
              <a:rPr lang="en"/>
              <a:t>The Scrum Master is responsible for promoting and supporting Scrum as defined in the Scrum Guide. This is achieved by Scrum Masters by helping the Scrum teams understand Scrum theory, practices, rules, and values.</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None/>
            </a:pPr>
            <a:r>
              <a:rPr lang="en"/>
              <a:t>The Scrum Master leads and supports the Scrum Team. The Scrum Master also helps the people outside the Scrum Team how they can better interact with the team to produce maximum value.  </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b="1"/>
              <a:t>Scrum Master’s Service to the Product Owner</a:t>
            </a:r>
            <a:endParaRPr b="1"/>
          </a:p>
          <a:p>
            <a:pPr marL="0" lvl="0" indent="0" algn="l" rtl="0">
              <a:spcBef>
                <a:spcPct val="0"/>
              </a:spcBef>
              <a:spcAft>
                <a:spcPct val="0"/>
              </a:spcAft>
              <a:buClr>
                <a:schemeClr val="dk1"/>
              </a:buClr>
              <a:buSzPts val="1100"/>
              <a:buFont typeface="Arial" pitchFamily="34" charset="0"/>
              <a:buNone/>
            </a:pPr>
            <a:r>
              <a:rPr lang="en"/>
              <a:t>The Scrum Master offers service to the Product Owner in the following ways. These include, but not limited to:</a:t>
            </a:r>
            <a:endParaRPr/>
          </a:p>
          <a:p>
            <a:pPr marL="457200" lvl="0" indent="-298450" algn="l" rtl="0">
              <a:spcBef>
                <a:spcPct val="0"/>
              </a:spcBef>
              <a:spcAft>
                <a:spcPct val="0"/>
              </a:spcAft>
              <a:buSzPts val="1100"/>
              <a:buChar char="●"/>
            </a:pPr>
            <a:r>
              <a:rPr lang="en"/>
              <a:t>Makes sure that all the members of the Scrum Team understand well the goals, scope, and product domain</a:t>
            </a:r>
            <a:endParaRPr/>
          </a:p>
          <a:p>
            <a:pPr marL="457200" lvl="0" indent="-298450" algn="l" rtl="0">
              <a:spcBef>
                <a:spcPct val="0"/>
              </a:spcBef>
              <a:spcAft>
                <a:spcPct val="0"/>
              </a:spcAft>
              <a:buSzPts val="1100"/>
              <a:buChar char="●"/>
            </a:pPr>
            <a:r>
              <a:rPr lang="en"/>
              <a:t>Techniques to be implemented for an effective product backlog management</a:t>
            </a:r>
            <a:endParaRPr/>
          </a:p>
          <a:p>
            <a:pPr marL="457200" lvl="0" indent="-298450" algn="l" rtl="0">
              <a:spcBef>
                <a:spcPct val="0"/>
              </a:spcBef>
              <a:spcAft>
                <a:spcPct val="0"/>
              </a:spcAft>
              <a:buSzPts val="1100"/>
              <a:buChar char="●"/>
            </a:pPr>
            <a:r>
              <a:rPr lang="en"/>
              <a:t>Helping the Scrum Team understand about Product Backlog Items (PBIs)</a:t>
            </a:r>
            <a:endParaRPr/>
          </a:p>
          <a:p>
            <a:pPr marL="457200" lvl="0" indent="-298450" algn="l" rtl="0">
              <a:spcBef>
                <a:spcPct val="0"/>
              </a:spcBef>
              <a:spcAft>
                <a:spcPct val="0"/>
              </a:spcAft>
              <a:buSzPts val="1100"/>
              <a:buChar char="●"/>
            </a:pPr>
            <a:r>
              <a:rPr lang="en"/>
              <a:t>Helps the Product Owner do the product planning</a:t>
            </a:r>
            <a:endParaRPr/>
          </a:p>
          <a:p>
            <a:pPr marL="457200" lvl="0" indent="-298450" algn="l" rtl="0">
              <a:spcBef>
                <a:spcPct val="0"/>
              </a:spcBef>
              <a:spcAft>
                <a:spcPct val="0"/>
              </a:spcAft>
              <a:buSzPts val="1100"/>
              <a:buChar char="●"/>
            </a:pPr>
            <a:r>
              <a:rPr lang="en"/>
              <a:t>Makes sure that the Product Owner arranges the Product Backlog in a way that maximizes value</a:t>
            </a:r>
            <a:endParaRPr/>
          </a:p>
          <a:p>
            <a:pPr marL="457200" lvl="0" indent="-298450" algn="l" rtl="0">
              <a:spcBef>
                <a:spcPct val="0"/>
              </a:spcBef>
              <a:spcAft>
                <a:spcPct val="0"/>
              </a:spcAft>
              <a:buSzPts val="1100"/>
              <a:buChar char="●"/>
            </a:pPr>
            <a:r>
              <a:rPr lang="en"/>
              <a:t>Understanding and practicing agility</a:t>
            </a:r>
            <a:endParaRPr/>
          </a:p>
          <a:p>
            <a:pPr marL="457200" lvl="0" indent="-298450" algn="l" rtl="0">
              <a:spcBef>
                <a:spcPct val="0"/>
              </a:spcBef>
              <a:spcAft>
                <a:spcPct val="0"/>
              </a:spcAft>
              <a:buSzPts val="1100"/>
              <a:buChar char="●"/>
            </a:pPr>
            <a:r>
              <a:rPr lang="en"/>
              <a:t>Helps the Product Owner by facilitating Scrum events as per the requirements</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b="1"/>
              <a:t>Scrum Master’s Service to the Development Team</a:t>
            </a:r>
            <a:endParaRPr b="1"/>
          </a:p>
          <a:p>
            <a:pPr marL="0" lvl="0" indent="0" algn="l" rtl="0">
              <a:spcBef>
                <a:spcPct val="0"/>
              </a:spcBef>
              <a:spcAft>
                <a:spcPct val="0"/>
              </a:spcAft>
              <a:buClr>
                <a:schemeClr val="dk1"/>
              </a:buClr>
              <a:buSzPts val="1100"/>
              <a:buFont typeface="Arial" pitchFamily="34" charset="0"/>
              <a:buNone/>
            </a:pPr>
            <a:r>
              <a:rPr lang="en"/>
              <a:t>The Scrum Master offers the following services to the Development Team, including, but not limited to:</a:t>
            </a:r>
            <a:endParaRPr/>
          </a:p>
          <a:p>
            <a:pPr marL="457200" lvl="0" indent="-298450" algn="l" rtl="0">
              <a:spcBef>
                <a:spcPct val="0"/>
              </a:spcBef>
              <a:spcAft>
                <a:spcPct val="0"/>
              </a:spcAft>
              <a:buSzPts val="1100"/>
              <a:buChar char="●"/>
            </a:pPr>
            <a:r>
              <a:rPr lang="en"/>
              <a:t>Enables the Development Team to self-organize and teaches them cross-functionality</a:t>
            </a:r>
            <a:endParaRPr/>
          </a:p>
          <a:p>
            <a:pPr marL="457200" lvl="0" indent="-298450" algn="l" rtl="0">
              <a:spcBef>
                <a:spcPct val="0"/>
              </a:spcBef>
              <a:spcAft>
                <a:spcPct val="0"/>
              </a:spcAft>
              <a:buSzPts val="1100"/>
              <a:buChar char="●"/>
            </a:pPr>
            <a:r>
              <a:rPr lang="en"/>
              <a:t>Supporting the Development Team in creating products that create true value </a:t>
            </a:r>
            <a:endParaRPr/>
          </a:p>
          <a:p>
            <a:pPr marL="457200" lvl="0" indent="-298450" algn="l" rtl="0">
              <a:spcBef>
                <a:spcPct val="0"/>
              </a:spcBef>
              <a:spcAft>
                <a:spcPct val="0"/>
              </a:spcAft>
              <a:buSzPts val="1100"/>
              <a:buChar char="●"/>
            </a:pPr>
            <a:r>
              <a:rPr lang="en"/>
              <a:t>Helps the Development Team overcome hurdles</a:t>
            </a:r>
            <a:endParaRPr/>
          </a:p>
          <a:p>
            <a:pPr marL="457200" lvl="0" indent="-298450" algn="l" rtl="0">
              <a:spcBef>
                <a:spcPct val="0"/>
              </a:spcBef>
              <a:spcAft>
                <a:spcPct val="0"/>
              </a:spcAft>
              <a:buSzPts val="1100"/>
              <a:buChar char="●"/>
            </a:pPr>
            <a:r>
              <a:rPr lang="en"/>
              <a:t>Facilitation of Scrum events</a:t>
            </a:r>
            <a:endParaRPr/>
          </a:p>
          <a:p>
            <a:pPr marL="457200" lvl="0" indent="-298450" algn="l" rtl="0">
              <a:spcBef>
                <a:spcPct val="0"/>
              </a:spcBef>
              <a:spcAft>
                <a:spcPct val="0"/>
              </a:spcAft>
              <a:buSzPts val="1100"/>
              <a:buChar char="●"/>
            </a:pPr>
            <a:r>
              <a:rPr lang="en"/>
              <a:t>Offering coaching to the Development Team from organizations that have not adopted Scrum, to understand the Scrum practices</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b="1"/>
              <a:t>Scrum Master’s Service to the Organization</a:t>
            </a:r>
            <a:endParaRPr b="1"/>
          </a:p>
          <a:p>
            <a:pPr marL="0" lvl="0" indent="0" algn="l" rtl="0">
              <a:spcBef>
                <a:spcPct val="0"/>
              </a:spcBef>
              <a:spcAft>
                <a:spcPct val="0"/>
              </a:spcAft>
              <a:buClr>
                <a:schemeClr val="dk1"/>
              </a:buClr>
              <a:buSzPts val="1100"/>
              <a:buFont typeface="Arial" pitchFamily="34" charset="0"/>
              <a:buNone/>
            </a:pPr>
            <a:r>
              <a:rPr lang="en"/>
              <a:t>The Scrum Master serves the organization in ways, that include the following:</a:t>
            </a:r>
            <a:endParaRPr/>
          </a:p>
          <a:p>
            <a:pPr marL="457200" lvl="0" indent="-298450" algn="l" rtl="0">
              <a:spcBef>
                <a:spcPct val="0"/>
              </a:spcBef>
              <a:spcAft>
                <a:spcPct val="0"/>
              </a:spcAft>
              <a:buSzPts val="1100"/>
              <a:buChar char="●"/>
            </a:pPr>
            <a:r>
              <a:rPr lang="en"/>
              <a:t>Helping the organizations understand and adopt Scrum</a:t>
            </a:r>
            <a:endParaRPr/>
          </a:p>
          <a:p>
            <a:pPr marL="457200" lvl="0" indent="-298450" algn="l" rtl="0">
              <a:spcBef>
                <a:spcPct val="0"/>
              </a:spcBef>
              <a:spcAft>
                <a:spcPct val="0"/>
              </a:spcAft>
              <a:buSzPts val="1100"/>
              <a:buChar char="●"/>
            </a:pPr>
            <a:r>
              <a:rPr lang="en"/>
              <a:t>Planning and implementation of Scrum within an organization</a:t>
            </a:r>
            <a:endParaRPr/>
          </a:p>
          <a:p>
            <a:pPr marL="457200" lvl="0" indent="-298450" algn="l" rtl="0">
              <a:spcBef>
                <a:spcPct val="0"/>
              </a:spcBef>
              <a:spcAft>
                <a:spcPct val="0"/>
              </a:spcAft>
              <a:buSzPts val="1100"/>
              <a:buChar char="●"/>
            </a:pPr>
            <a:r>
              <a:rPr lang="en"/>
              <a:t>Helping employees and stakeholders understand and enact Scrum and empirical product development</a:t>
            </a:r>
            <a:endParaRPr/>
          </a:p>
          <a:p>
            <a:pPr marL="457200" lvl="0" indent="-298450" algn="l" rtl="0">
              <a:spcBef>
                <a:spcPct val="0"/>
              </a:spcBef>
              <a:spcAft>
                <a:spcPct val="0"/>
              </a:spcAft>
              <a:buSzPts val="1100"/>
              <a:buChar char="●"/>
            </a:pPr>
            <a:r>
              <a:rPr lang="en"/>
              <a:t>Helping the Scrum Team in increasing productivity</a:t>
            </a:r>
            <a:endParaRPr/>
          </a:p>
          <a:p>
            <a:pPr marL="457200" lvl="0" indent="-298450" algn="l" rtl="0">
              <a:spcBef>
                <a:spcPct val="0"/>
              </a:spcBef>
              <a:spcAft>
                <a:spcPct val="0"/>
              </a:spcAft>
              <a:buSzPts val="1100"/>
              <a:buChar char="●"/>
            </a:pPr>
            <a:r>
              <a:rPr lang="en"/>
              <a:t>Collaborating with other Scrum Masters to increase the effectiveness of the application of Scrum in the organization</a:t>
            </a:r>
            <a:endParaRPr/>
          </a:p>
          <a:p>
            <a:pPr marL="0" lvl="0" indent="0" algn="l" rtl="0">
              <a:spcBef>
                <a:spcPct val="0"/>
              </a:spcBef>
              <a:spcAft>
                <a:spcPct val="0"/>
              </a:spcAft>
              <a:buNone/>
            </a:pPr>
            <a:endParaRPr/>
          </a:p>
        </p:txBody>
      </p:sp>
    </p:spTree>
    <p:extLst>
      <p:ext uri="{BB962C8B-B14F-4D97-AF65-F5344CB8AC3E}">
        <p14:creationId xmlns:p14="http://schemas.microsoft.com/office/powerpoint/2010/main" val="279810028"/>
      </p:ext>
    </p:extLst>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57"/>
        <p:cNvGrpSpPr/>
        <p:nvPr/>
      </p:nvGrpSpPr>
      <p:grpSpPr>
        <a:xfrm>
          <a:off x="0" y="0"/>
          <a:ext cx="0" cy="0"/>
        </a:xfrm>
      </p:grpSpPr>
      <p:sp>
        <p:nvSpPr>
          <p:cNvPr id="158" name="Google Shape;158;g45cb6b3dcd_0_2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59" name="Google Shape;159;g45cb6b3dc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the roles and responsibilities of a Product Owner.</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Clr>
                <a:schemeClr val="dk1"/>
              </a:buClr>
              <a:buSzPts val="1100"/>
              <a:buFont typeface="Arial" pitchFamily="34" charset="0"/>
              <a:buNone/>
            </a:pPr>
            <a:r>
              <a:rPr lang="en"/>
              <a:t>The Product Owner is responsible for maximizing the value of the product resulting from work of the Development Team, </a:t>
            </a:r>
            <a:r>
              <a:rPr lang="en-US"/>
              <a:t>hence is called Product Value Maximizer</a:t>
            </a:r>
            <a:r>
              <a:rPr lang="en"/>
              <a:t>. This process may vary widely across organizations, Scrum Teams, and individuals. It is important to understand that Product Owners are not project managers who manage the status of the program. Their focus lies in ensuring that the Development Team delivers value to the business.</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a:t>The Product Owner is the single responsible person for managing the Product Backlog. Product Backlog management includes:</a:t>
            </a:r>
            <a:endParaRPr/>
          </a:p>
          <a:p>
            <a:pPr marL="457200" lvl="0" indent="-298450" algn="l" rtl="0">
              <a:spcBef>
                <a:spcPct val="0"/>
              </a:spcBef>
              <a:spcAft>
                <a:spcPct val="0"/>
              </a:spcAft>
              <a:buSzPts val="1100"/>
              <a:buChar char="●"/>
            </a:pPr>
            <a:r>
              <a:rPr lang="en"/>
              <a:t>Identifying and expressing Product Backlog items</a:t>
            </a:r>
            <a:endParaRPr/>
          </a:p>
          <a:p>
            <a:pPr marL="457200" lvl="0" indent="-298450" algn="l" rtl="0">
              <a:spcBef>
                <a:spcPct val="0"/>
              </a:spcBef>
              <a:spcAft>
                <a:spcPct val="0"/>
              </a:spcAft>
              <a:buSzPts val="1100"/>
              <a:buChar char="●"/>
            </a:pPr>
            <a:r>
              <a:rPr lang="en"/>
              <a:t>Prioritizing the Product Backlog items to best achieve goals and missions</a:t>
            </a:r>
            <a:endParaRPr/>
          </a:p>
          <a:p>
            <a:pPr marL="457200" lvl="0" indent="-298450" algn="l" rtl="0">
              <a:spcBef>
                <a:spcPct val="0"/>
              </a:spcBef>
              <a:spcAft>
                <a:spcPct val="0"/>
              </a:spcAft>
              <a:buSzPts val="1100"/>
              <a:buChar char="●"/>
            </a:pPr>
            <a:r>
              <a:rPr lang="en"/>
              <a:t>Value optimization of the work done by the development team</a:t>
            </a:r>
            <a:endParaRPr/>
          </a:p>
          <a:p>
            <a:pPr marL="457200" lvl="0" indent="-298450" algn="l" rtl="0">
              <a:spcBef>
                <a:spcPct val="0"/>
              </a:spcBef>
              <a:spcAft>
                <a:spcPct val="0"/>
              </a:spcAft>
              <a:buSzPts val="1100"/>
              <a:buChar char="●"/>
            </a:pPr>
            <a:r>
              <a:rPr lang="en"/>
              <a:t>Ensuring the visibility, transparency, and clarity on the tasks to be performed by the Scrum Team</a:t>
            </a:r>
            <a:endParaRPr/>
          </a:p>
          <a:p>
            <a:pPr marL="457200" lvl="0" indent="-298450" algn="l" rtl="0">
              <a:spcBef>
                <a:spcPct val="0"/>
              </a:spcBef>
              <a:spcAft>
                <a:spcPct val="0"/>
              </a:spcAft>
              <a:buSzPts val="1100"/>
              <a:buChar char="●"/>
            </a:pPr>
            <a:r>
              <a:rPr lang="en"/>
              <a:t>Making sure that the Development Team understands the PBIs and the priority</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None/>
            </a:pPr>
            <a:r>
              <a:rPr lang="en"/>
              <a:t>Product Owner is the authority who can change the priorities of items in the Product Backlog. It is the responsibility of the team to respect the decisions taken by the Product Owner.</a:t>
            </a:r>
            <a:endParaRPr/>
          </a:p>
        </p:txBody>
      </p:sp>
    </p:spTree>
    <p:extLst>
      <p:ext uri="{BB962C8B-B14F-4D97-AF65-F5344CB8AC3E}">
        <p14:creationId xmlns:p14="http://schemas.microsoft.com/office/powerpoint/2010/main" val="2738554573"/>
      </p:ext>
    </p:extLst>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63"/>
        <p:cNvGrpSpPr/>
        <p:nvPr/>
      </p:nvGrpSpPr>
      <p:grpSpPr>
        <a:xfrm>
          <a:off x="0" y="0"/>
          <a:ext cx="0" cy="0"/>
        </a:xfrm>
      </p:grpSpPr>
      <p:sp>
        <p:nvSpPr>
          <p:cNvPr id="164" name="Google Shape;164;g45cb6b3dcd_0_3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65" name="Google Shape;165;g45cb6b3dc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the development team and its characteristics, roles and responsibilities.</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The responsibility of the Development Team is to deliver releasable (tested) Increment of ‘Done’ product at the end of each Sprint. This increment is required during the Sprint Review. Members of the Development Team solely creates the increment.</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a:t>The characteristics of the Development Team are as follows:</a:t>
            </a:r>
            <a:endParaRPr/>
          </a:p>
          <a:p>
            <a:pPr marL="457200" lvl="0" indent="-298450" algn="l" rtl="0">
              <a:spcBef>
                <a:spcPct val="0"/>
              </a:spcBef>
              <a:spcAft>
                <a:spcPct val="0"/>
              </a:spcAft>
              <a:buSzPts val="1100"/>
              <a:buChar char="●"/>
            </a:pPr>
            <a:r>
              <a:rPr lang="en"/>
              <a:t>As stated above Development Teams are self-organizing. Product Backlog is turned into potentially releasable Increments at their own discretion, and even the Scrum Master doesn’t have any say on this.</a:t>
            </a:r>
            <a:endParaRPr/>
          </a:p>
          <a:p>
            <a:pPr marL="457200" lvl="0" indent="-298450" algn="l" rtl="0">
              <a:spcBef>
                <a:spcPct val="0"/>
              </a:spcBef>
              <a:spcAft>
                <a:spcPct val="0"/>
              </a:spcAft>
              <a:buSzPts val="1100"/>
              <a:buChar char="●"/>
            </a:pPr>
            <a:r>
              <a:rPr lang="en"/>
              <a:t>Teams are cross-functional, in the sense that a single team has all the skills necessary to create a product increment.</a:t>
            </a:r>
            <a:endParaRPr/>
          </a:p>
          <a:p>
            <a:pPr marL="457200" lvl="0" indent="-298450" algn="l" rtl="0">
              <a:spcBef>
                <a:spcPct val="0"/>
              </a:spcBef>
              <a:spcAft>
                <a:spcPct val="0"/>
              </a:spcAft>
              <a:buSzPts val="1100"/>
              <a:buChar char="●"/>
            </a:pPr>
            <a:r>
              <a:rPr lang="en"/>
              <a:t>There is no specific job title for the members in a Development Team, irrespective of their responsibilities.</a:t>
            </a:r>
            <a:endParaRPr/>
          </a:p>
          <a:p>
            <a:pPr marL="457200" lvl="0" indent="-298450" algn="l" rtl="0">
              <a:spcBef>
                <a:spcPct val="0"/>
              </a:spcBef>
              <a:spcAft>
                <a:spcPct val="0"/>
              </a:spcAft>
              <a:buSzPts val="1100"/>
              <a:buChar char="●"/>
            </a:pPr>
            <a:r>
              <a:rPr lang="en"/>
              <a:t>According to Scrum, there is no sub-team in a Development Team, irrespective of the tasks they perform, like architecture, testing, operations, business analysts, etc.</a:t>
            </a:r>
            <a:endParaRPr/>
          </a:p>
          <a:p>
            <a:pPr marL="457200" lvl="0" indent="-298450" algn="l" rtl="0">
              <a:spcBef>
                <a:spcPct val="0"/>
              </a:spcBef>
              <a:spcAft>
                <a:spcPct val="0"/>
              </a:spcAft>
              <a:buSzPts val="1100"/>
              <a:buChar char="●"/>
            </a:pPr>
            <a:r>
              <a:rPr lang="en"/>
              <a:t>Though the team members have specialized skills and focus areas, ultimately the Team as a whole is accountable for the project.</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b="1"/>
              <a:t>Size of the Development Team </a:t>
            </a:r>
            <a:endParaRPr b="1"/>
          </a:p>
          <a:p>
            <a:pPr marL="0" lvl="0" indent="0" algn="l" rtl="0">
              <a:spcBef>
                <a:spcPct val="0"/>
              </a:spcBef>
              <a:spcAft>
                <a:spcPct val="0"/>
              </a:spcAft>
              <a:buNone/>
            </a:pPr>
            <a:r>
              <a:rPr lang="en"/>
              <a:t>The ideal size of the Development Team is 6 +/- 3 members, anything more or less will result in complexities. A Team will less than 3 members will have troubles in interaction, which in turn result in loss in productivity. There might be a skill deficit in very small teams, which will make the Team unable to deliver the potentially releasable Increment. Having more than 9 members will cause coordination issues. The Product Owner and Scrum Master roles are not included in this count unless they are also executing the work of the Sprint Backlog.</a:t>
            </a:r>
            <a:endParaRPr/>
          </a:p>
        </p:txBody>
      </p:sp>
    </p:spTree>
    <p:extLst>
      <p:ext uri="{BB962C8B-B14F-4D97-AF65-F5344CB8AC3E}">
        <p14:creationId xmlns:p14="http://schemas.microsoft.com/office/powerpoint/2010/main" val="609624837"/>
      </p:ext>
    </p:extLst>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69"/>
        <p:cNvGrpSpPr/>
        <p:nvPr/>
      </p:nvGrpSpPr>
      <p:grpSpPr>
        <a:xfrm>
          <a:off x="0" y="0"/>
          <a:ext cx="0" cy="0"/>
        </a:xfrm>
      </p:grpSpPr>
      <p:sp>
        <p:nvSpPr>
          <p:cNvPr id="170" name="Google Shape;170;g471e7f8de4_0_679: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71" name="Google Shape;171;g471e7f8de4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 sz="1200" b="1">
                <a:solidFill>
                  <a:schemeClr val="dk1"/>
                </a:solidFill>
              </a:rPr>
              <a:t>Notes to the Facilitator:</a:t>
            </a:r>
            <a:endParaRPr sz="1200" b="1">
              <a:solidFill>
                <a:schemeClr val="dk1"/>
              </a:solidFill>
            </a:endParaRPr>
          </a:p>
          <a:p>
            <a:pPr marL="0" lvl="0" indent="0" algn="l" rtl="0">
              <a:lnSpc>
                <a:spcPct val="115000"/>
              </a:lnSpc>
              <a:spcBef>
                <a:spcPct val="0"/>
              </a:spcBef>
              <a:spcAft>
                <a:spcPct val="0"/>
              </a:spcAft>
              <a:buClr>
                <a:schemeClr val="dk1"/>
              </a:buClr>
              <a:buSzPts val="1100"/>
              <a:buFont typeface="Arial" pitchFamily="34" charset="0"/>
              <a:buNone/>
            </a:pPr>
            <a:r>
              <a:rPr lang="en" sz="1200">
                <a:solidFill>
                  <a:schemeClr val="dk1"/>
                </a:solidFill>
              </a:rPr>
              <a:t>Tell the participants that they will be going through a knowledge check question.</a:t>
            </a:r>
            <a:endParaRPr/>
          </a:p>
          <a:p>
            <a:pPr marL="0" lvl="0" indent="0" algn="l" rtl="0">
              <a:spcBef>
                <a:spcPct val="0"/>
              </a:spcBef>
              <a:spcAft>
                <a:spcPct val="0"/>
              </a:spcAft>
              <a:buNone/>
            </a:pPr>
            <a:r>
              <a:rPr lang="en" b="1"/>
              <a:t>Answers:</a:t>
            </a:r>
            <a:endParaRPr b="1"/>
          </a:p>
          <a:p>
            <a:pPr marL="457200" lvl="0" indent="-298450" algn="l" rtl="0">
              <a:spcBef>
                <a:spcPct val="0"/>
              </a:spcBef>
              <a:spcAft>
                <a:spcPct val="0"/>
              </a:spcAft>
              <a:buSzPts val="1100"/>
              <a:buAutoNum type="arabicPeriod"/>
            </a:pPr>
            <a:r>
              <a:rPr lang="en"/>
              <a:t>b. Scrum Master</a:t>
            </a:r>
            <a:endParaRPr/>
          </a:p>
          <a:p>
            <a:pPr marL="457200" lvl="0" indent="-298450" algn="l" rtl="0">
              <a:spcBef>
                <a:spcPct val="0"/>
              </a:spcBef>
              <a:spcAft>
                <a:spcPct val="0"/>
              </a:spcAft>
              <a:buSzPts val="1100"/>
              <a:buAutoNum type="arabicPeriod"/>
            </a:pPr>
            <a:r>
              <a:rPr lang="en"/>
              <a:t>a. Product Owner</a:t>
            </a:r>
            <a:endParaRPr/>
          </a:p>
        </p:txBody>
      </p:sp>
    </p:spTree>
    <p:extLst>
      <p:ext uri="{BB962C8B-B14F-4D97-AF65-F5344CB8AC3E}">
        <p14:creationId xmlns:p14="http://schemas.microsoft.com/office/powerpoint/2010/main" val="1787552798"/>
      </p:ext>
    </p:extLst>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75"/>
        <p:cNvGrpSpPr/>
        <p:nvPr/>
      </p:nvGrpSpPr>
      <p:grpSpPr>
        <a:xfrm>
          <a:off x="0" y="0"/>
          <a:ext cx="0" cy="0"/>
        </a:xfrm>
      </p:grpSpPr>
      <p:sp>
        <p:nvSpPr>
          <p:cNvPr id="176" name="Google Shape;176;g45cb6b3dcd_0_1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77" name="Google Shape;177;g45cb6b3dc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the sprints. Sprints are the important component of Scrum. </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Clr>
                <a:schemeClr val="dk1"/>
              </a:buClr>
              <a:buSzPts val="1100"/>
              <a:buFont typeface="Arial" pitchFamily="34" charset="0"/>
              <a:buNone/>
            </a:pPr>
            <a:r>
              <a:rPr lang="en"/>
              <a:t>Sprint is the heart of Scrum, which is a time-box of one month or less. At the end of each Sprint, "Done", i.e., a useable, and potentially releasable product Increment is created. The duration of Sprints are consistent throughout a development. A new Sprint starts immediately after the previous Sprint is complete.</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a:t>What happens during a Sprint?</a:t>
            </a:r>
            <a:endParaRPr/>
          </a:p>
          <a:p>
            <a:pPr marL="457200" lvl="0" indent="-298450" algn="l" rtl="0">
              <a:spcBef>
                <a:spcPct val="0"/>
              </a:spcBef>
              <a:spcAft>
                <a:spcPct val="0"/>
              </a:spcAft>
              <a:buSzPts val="1100"/>
              <a:buChar char="●"/>
            </a:pPr>
            <a:r>
              <a:rPr lang="en"/>
              <a:t>Changes that may cause any danger to the Sprint Goal are not accommodated</a:t>
            </a:r>
            <a:endParaRPr/>
          </a:p>
          <a:p>
            <a:pPr marL="457200" lvl="0" indent="-298450" algn="l" rtl="0">
              <a:spcBef>
                <a:spcPct val="0"/>
              </a:spcBef>
              <a:spcAft>
                <a:spcPct val="0"/>
              </a:spcAft>
              <a:buSzPts val="1100"/>
              <a:buChar char="●"/>
            </a:pPr>
            <a:r>
              <a:rPr lang="en"/>
              <a:t>There will not be any compromise to quality goals</a:t>
            </a:r>
            <a:endParaRPr/>
          </a:p>
          <a:p>
            <a:pPr marL="457200" lvl="0" indent="-298450" algn="l" rtl="0">
              <a:spcBef>
                <a:spcPct val="0"/>
              </a:spcBef>
              <a:spcAft>
                <a:spcPct val="0"/>
              </a:spcAft>
              <a:buSzPts val="1100"/>
              <a:buChar char="●"/>
            </a:pPr>
            <a:r>
              <a:rPr lang="en"/>
              <a:t>With time and more learning, the Product Owner and the Development Team renegotiate and clarify the scope</a:t>
            </a:r>
            <a:endParaRPr/>
          </a:p>
          <a:p>
            <a:pPr marL="457200" lvl="0" indent="-298450" algn="l" rtl="0">
              <a:spcBef>
                <a:spcPct val="0"/>
              </a:spcBef>
              <a:spcAft>
                <a:spcPct val="0"/>
              </a:spcAft>
              <a:buSzPts val="1100"/>
              <a:buChar char="●"/>
            </a:pPr>
            <a:r>
              <a:rPr lang="en"/>
              <a:t>Any Sprint will be considered as a project, because a Sprint produces a useable version of the product</a:t>
            </a:r>
            <a:endParaRPr/>
          </a:p>
          <a:p>
            <a:pPr marL="457200" lvl="0" indent="-298450" algn="l" rtl="0">
              <a:spcBef>
                <a:spcPct val="0"/>
              </a:spcBef>
              <a:spcAft>
                <a:spcPct val="0"/>
              </a:spcAft>
              <a:buSzPts val="1100"/>
              <a:buChar char="●"/>
            </a:pPr>
            <a:r>
              <a:rPr lang="en"/>
              <a:t>Each Sprint has a goal as to what has to be built, a design and flexible plan that will guide, building it, the work, and the resultant product increment</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a:t>Sprints are limited to one calendar month. Longer sprints may result in change in the definition of what is being built may change, with complexities and increased risk. Inspection and adaptation of the progress towards a Sprint Goal is done at least every calendar month. </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b="1" i="1"/>
              <a:t>Sprint Cancellation</a:t>
            </a:r>
            <a:endParaRPr b="1" i="1"/>
          </a:p>
          <a:p>
            <a:pPr marL="0" lvl="0" indent="0" algn="l" rtl="0">
              <a:spcBef>
                <a:spcPct val="0"/>
              </a:spcBef>
              <a:spcAft>
                <a:spcPct val="0"/>
              </a:spcAft>
              <a:buNone/>
            </a:pPr>
            <a:r>
              <a:rPr lang="en"/>
              <a:t>Product Owner has the authority cancel the sprint before the time-box is over. Product Owner can also cancel a Sprint based on suggestions from stakeholders, Development Team or the Scrum Master.</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a:t>A Sprint would normally be cancelled when the goal becomes outdated. This might be because of business decisions or because of change in technology or market conditions. Because, Sprints are of short duration, cancellation might not make sense. Any completed and ‘Done’ PBIs are reviewed at Sprint cancellation. After the review, incomplete PBIs are re-estimated and put back into the Product Backlog. </a:t>
            </a:r>
            <a:endParaRPr/>
          </a:p>
          <a:p>
            <a:pPr marL="0" lvl="0" indent="0" algn="l" rtl="0">
              <a:spcBef>
                <a:spcPct val="0"/>
              </a:spcBef>
              <a:spcAft>
                <a:spcPct val="0"/>
              </a:spcAft>
              <a:buNone/>
            </a:pPr>
            <a:endParaRPr/>
          </a:p>
          <a:p>
            <a:pPr marL="0" lvl="0" indent="0" algn="l" rtl="0">
              <a:spcBef>
                <a:spcPct val="0"/>
              </a:spcBef>
              <a:spcAft>
                <a:spcPct val="0"/>
              </a:spcAft>
              <a:buNone/>
            </a:pPr>
            <a:r>
              <a:rPr lang="en"/>
              <a:t>Sprint cancellations generally consume more resources, since the Sprint Planning has to start from scratch. Cancellations will visibly create an impact on the Scrum Team and these are very uncommon.</a:t>
            </a:r>
            <a:endParaRPr/>
          </a:p>
        </p:txBody>
      </p:sp>
    </p:spTree>
    <p:extLst>
      <p:ext uri="{BB962C8B-B14F-4D97-AF65-F5344CB8AC3E}">
        <p14:creationId xmlns:p14="http://schemas.microsoft.com/office/powerpoint/2010/main" val="1633730778"/>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rtl="0">
              <a:spcBef>
                <a:spcPct val="0"/>
              </a:spcBef>
              <a:spcAft>
                <a:spcPct val="0"/>
              </a:spcAft>
              <a:buClr>
                <a:schemeClr val="dk1"/>
              </a:buClr>
              <a:buSzPts val="1100"/>
              <a:buFont typeface="Arial" pitchFamily="34" charset="0"/>
              <a:buNone/>
            </a:pPr>
            <a:r>
              <a:rPr lang="en-US" b="1">
                <a:solidFill>
                  <a:schemeClr val="dk1"/>
                </a:solidFill>
              </a:rPr>
              <a:t>Notes to the Facilitator:</a:t>
            </a:r>
            <a:endParaRPr lang="en-US">
              <a:solidFill>
                <a:schemeClr val="dk1"/>
              </a:solidFill>
            </a:endParaRPr>
          </a:p>
          <a:p>
            <a:pPr marL="457200" lvl="0" indent="-298450" rtl="0">
              <a:spcBef>
                <a:spcPct val="0"/>
              </a:spcBef>
              <a:spcAft>
                <a:spcPct val="0"/>
              </a:spcAft>
              <a:buClr>
                <a:schemeClr val="dk1"/>
              </a:buClr>
              <a:buSzPts val="1100"/>
              <a:buFont typeface="Arial" pitchFamily="34" charset="0"/>
              <a:buChar char="●"/>
            </a:pPr>
            <a:r>
              <a:rPr lang="en-US">
                <a:solidFill>
                  <a:schemeClr val="dk1"/>
                </a:solidFill>
              </a:rPr>
              <a:t>Ask the participants what they think, triggered the rise of Agile.</a:t>
            </a:r>
          </a:p>
          <a:p>
            <a:pPr marL="457200" lvl="0" indent="-298450" rtl="0">
              <a:spcBef>
                <a:spcPct val="0"/>
              </a:spcBef>
              <a:spcAft>
                <a:spcPct val="0"/>
              </a:spcAft>
              <a:buClr>
                <a:schemeClr val="dk1"/>
              </a:buClr>
              <a:buSzPts val="1100"/>
              <a:buFont typeface="Arial" pitchFamily="34" charset="0"/>
              <a:buChar char="●"/>
            </a:pPr>
            <a:r>
              <a:rPr lang="en-US">
                <a:solidFill>
                  <a:schemeClr val="dk1"/>
                </a:solidFill>
              </a:rPr>
              <a:t>Note down, what they say on the slide. </a:t>
            </a:r>
          </a:p>
          <a:p>
            <a:pPr marL="457200" lvl="0" indent="-298450" rtl="0">
              <a:spcBef>
                <a:spcPct val="0"/>
              </a:spcBef>
              <a:spcAft>
                <a:spcPct val="0"/>
              </a:spcAft>
              <a:buClr>
                <a:schemeClr val="dk1"/>
              </a:buClr>
              <a:buSzPts val="1100"/>
              <a:buFont typeface="Arial" pitchFamily="34" charset="0"/>
              <a:buChar char="●"/>
            </a:pPr>
            <a:r>
              <a:rPr lang="en-US">
                <a:solidFill>
                  <a:schemeClr val="dk1"/>
                </a:solidFill>
              </a:rPr>
              <a:t>Then show the boxes with the reasons. </a:t>
            </a:r>
          </a:p>
          <a:p>
            <a:pPr marL="0" lvl="0" indent="0" rtl="0">
              <a:spcBef>
                <a:spcPct val="0"/>
              </a:spcBef>
              <a:spcAft>
                <a:spcPct val="0"/>
              </a:spcAft>
              <a:buClr>
                <a:schemeClr val="dk1"/>
              </a:buClr>
              <a:buSzPts val="1100"/>
              <a:buFont typeface="Arial" pitchFamily="34" charset="0"/>
              <a:buNone/>
            </a:pPr>
            <a:endParaRPr lang="en-US">
              <a:solidFill>
                <a:schemeClr val="dk1"/>
              </a:solidFill>
            </a:endParaRPr>
          </a:p>
          <a:p>
            <a:pPr marL="0" lvl="0" indent="0" rtl="0">
              <a:spcBef>
                <a:spcPct val="0"/>
              </a:spcBef>
              <a:spcAft>
                <a:spcPct val="0"/>
              </a:spcAft>
              <a:buClr>
                <a:schemeClr val="dk1"/>
              </a:buClr>
              <a:buSzPts val="1100"/>
              <a:buFont typeface="Arial" pitchFamily="34" charset="0"/>
              <a:buNone/>
            </a:pPr>
            <a:r>
              <a:rPr lang="en-US" b="1">
                <a:solidFill>
                  <a:schemeClr val="dk1"/>
                </a:solidFill>
              </a:rPr>
              <a:t>Notes to the Participants:</a:t>
            </a:r>
            <a:endParaRPr lang="en-US">
              <a:solidFill>
                <a:schemeClr val="dk1"/>
              </a:solidFill>
            </a:endParaRPr>
          </a:p>
          <a:p>
            <a:pPr marL="0" lvl="0" indent="0" rtl="0">
              <a:spcBef>
                <a:spcPct val="0"/>
              </a:spcBef>
              <a:spcAft>
                <a:spcPct val="0"/>
              </a:spcAft>
              <a:buClr>
                <a:schemeClr val="dk1"/>
              </a:buClr>
              <a:buSzPts val="1200"/>
              <a:buFont typeface="Calibri"/>
              <a:buNone/>
            </a:pPr>
            <a:r>
              <a:rPr lang="en-US">
                <a:solidFill>
                  <a:schemeClr val="dk1"/>
                </a:solidFill>
              </a:rPr>
              <a:t>Around the 1990s, the software development industry was in a great crisis. Due to the deficiencies in the traditional software development approaches, there was an enormous lag in time between the functional requirements requested by the customers and the delivery of technology. At that time, it was estimated that the time period between business need validation and the delivery of software/application was around three years. Some businesses faced a lag of more than three years.</a:t>
            </a:r>
          </a:p>
          <a:p>
            <a:pPr marL="0" lvl="0" indent="0" rtl="0">
              <a:spcBef>
                <a:spcPct val="0"/>
              </a:spcBef>
              <a:spcAft>
                <a:spcPct val="0"/>
              </a:spcAft>
              <a:buClr>
                <a:schemeClr val="dk1"/>
              </a:buClr>
              <a:buSzPts val="1200"/>
              <a:buFont typeface="Calibri"/>
              <a:buNone/>
            </a:pPr>
            <a:endParaRPr lang="en-US">
              <a:solidFill>
                <a:schemeClr val="dk1"/>
              </a:solidFill>
            </a:endParaRPr>
          </a:p>
          <a:p>
            <a:pPr marL="0" lvl="0" indent="0" rtl="0">
              <a:spcBef>
                <a:spcPct val="0"/>
              </a:spcBef>
              <a:spcAft>
                <a:spcPct val="0"/>
              </a:spcAft>
              <a:buClr>
                <a:schemeClr val="dk1"/>
              </a:buClr>
              <a:buSzPts val="1200"/>
              <a:buFont typeface="Calibri"/>
              <a:buNone/>
            </a:pPr>
            <a:r>
              <a:rPr lang="en-US">
                <a:solidFill>
                  <a:schemeClr val="dk1"/>
                </a:solidFill>
              </a:rPr>
              <a:t>Three years is a more than sufficient time period for businesses, systems and requirements to change. This resulted in the cancellation of projects mid-way. Completed projects failed to make sense, because of the change in requirements over time. </a:t>
            </a:r>
          </a:p>
          <a:p>
            <a:pPr marL="0" lvl="0" indent="0" rtl="0">
              <a:spcBef>
                <a:spcPct val="0"/>
              </a:spcBef>
              <a:spcAft>
                <a:spcPct val="0"/>
              </a:spcAft>
              <a:buClr>
                <a:schemeClr val="dk1"/>
              </a:buClr>
              <a:buSzPts val="1200"/>
              <a:buFont typeface="Calibri"/>
              <a:buNone/>
            </a:pPr>
            <a:endParaRPr lang="en-US">
              <a:solidFill>
                <a:schemeClr val="dk1"/>
              </a:solidFill>
            </a:endParaRPr>
          </a:p>
          <a:p>
            <a:pPr marL="0" lvl="0" indent="0" rtl="0">
              <a:spcBef>
                <a:spcPct val="0"/>
              </a:spcBef>
              <a:spcAft>
                <a:spcPct val="0"/>
              </a:spcAft>
              <a:buClr>
                <a:schemeClr val="dk1"/>
              </a:buClr>
              <a:buSzPts val="1200"/>
              <a:buFont typeface="Calibri"/>
              <a:buNone/>
            </a:pPr>
            <a:r>
              <a:rPr lang="en-US">
                <a:solidFill>
                  <a:schemeClr val="dk1"/>
                </a:solidFill>
              </a:rPr>
              <a:t>Industry experts were forced to develop alternative methods of software development and delivery, and this laid the foundation for the birth of Agile.</a:t>
            </a: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9846702"/>
      </p:ext>
    </p:extLst>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82"/>
        <p:cNvGrpSpPr/>
        <p:nvPr/>
      </p:nvGrpSpPr>
      <p:grpSpPr>
        <a:xfrm>
          <a:off x="0" y="0"/>
          <a:ext cx="0" cy="0"/>
        </a:xfrm>
      </p:grpSpPr>
      <p:sp>
        <p:nvSpPr>
          <p:cNvPr id="183" name="Google Shape;183;g45cb6b3dcd_0_2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84" name="Google Shape;184;g45cb6b3d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Give the participants an overview of Scrum events, which are also called Scrum ceremonies.</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Sprints contain and consist of four major events:</a:t>
            </a:r>
            <a:endParaRPr/>
          </a:p>
          <a:p>
            <a:pPr marL="457200" lvl="0" indent="-298450" algn="l" rtl="0">
              <a:spcBef>
                <a:spcPct val="0"/>
              </a:spcBef>
              <a:spcAft>
                <a:spcPct val="0"/>
              </a:spcAft>
              <a:buSzPts val="1100"/>
              <a:buChar char="●"/>
            </a:pPr>
            <a:r>
              <a:rPr lang="en"/>
              <a:t>Sprint Planning</a:t>
            </a:r>
            <a:endParaRPr/>
          </a:p>
          <a:p>
            <a:pPr marL="457200" lvl="0" indent="-298450" algn="l" rtl="0">
              <a:spcBef>
                <a:spcPct val="0"/>
              </a:spcBef>
              <a:spcAft>
                <a:spcPct val="0"/>
              </a:spcAft>
              <a:buSzPts val="1100"/>
              <a:buChar char="●"/>
            </a:pPr>
            <a:r>
              <a:rPr lang="en"/>
              <a:t>Daily Scrum</a:t>
            </a:r>
            <a:endParaRPr/>
          </a:p>
          <a:p>
            <a:pPr marL="457200" lvl="0" indent="-298450" algn="l" rtl="0">
              <a:spcBef>
                <a:spcPct val="0"/>
              </a:spcBef>
              <a:spcAft>
                <a:spcPct val="0"/>
              </a:spcAft>
              <a:buSzPts val="1100"/>
              <a:buChar char="●"/>
            </a:pPr>
            <a:r>
              <a:rPr lang="en"/>
              <a:t>Sprint Review</a:t>
            </a:r>
            <a:endParaRPr/>
          </a:p>
          <a:p>
            <a:pPr marL="457200" lvl="0" indent="-298450" algn="l" rtl="0">
              <a:spcBef>
                <a:spcPct val="0"/>
              </a:spcBef>
              <a:spcAft>
                <a:spcPct val="0"/>
              </a:spcAft>
              <a:buSzPts val="1100"/>
              <a:buChar char="●"/>
            </a:pPr>
            <a:r>
              <a:rPr lang="en"/>
              <a:t>Sprint Retrospective</a:t>
            </a:r>
            <a:endParaRPr/>
          </a:p>
          <a:p>
            <a:pPr marL="0" lvl="0" indent="0" algn="l" rtl="0">
              <a:spcBef>
                <a:spcPct val="0"/>
              </a:spcBef>
              <a:spcAft>
                <a:spcPct val="0"/>
              </a:spcAft>
              <a:buNone/>
            </a:pPr>
            <a:endParaRPr/>
          </a:p>
          <a:p>
            <a:pPr marL="0" lvl="0" indent="0" algn="l" rtl="0">
              <a:spcBef>
                <a:spcPct val="0"/>
              </a:spcBef>
              <a:spcAft>
                <a:spcPct val="0"/>
              </a:spcAft>
              <a:buNone/>
            </a:pPr>
            <a:r>
              <a:rPr lang="en"/>
              <a:t>We’ll see each of these in detail in the upcoming slides.</a:t>
            </a:r>
            <a:endParaRPr/>
          </a:p>
        </p:txBody>
      </p:sp>
    </p:spTree>
    <p:extLst>
      <p:ext uri="{BB962C8B-B14F-4D97-AF65-F5344CB8AC3E}">
        <p14:creationId xmlns:p14="http://schemas.microsoft.com/office/powerpoint/2010/main" val="2758687025"/>
      </p:ext>
    </p:extLst>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04"/>
        <p:cNvGrpSpPr/>
        <p:nvPr/>
      </p:nvGrpSpPr>
      <p:grpSpPr>
        <a:xfrm>
          <a:off x="0" y="0"/>
          <a:ext cx="0" cy="0"/>
        </a:xfrm>
      </p:grpSpPr>
      <p:sp>
        <p:nvSpPr>
          <p:cNvPr id="205" name="Google Shape;205;g45cb6b3dcd_0_4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06" name="Google Shape;206;g45cb6b3dc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Sprint planning meeting.</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During Sprint Planning, the work to be done during a Sprint is planned and finalized. </a:t>
            </a:r>
            <a:r>
              <a:rPr lang="en">
                <a:solidFill>
                  <a:schemeClr val="dk1"/>
                </a:solidFill>
              </a:rPr>
              <a:t>The Sprint Goal is also finalized during the sprint planning meeting. </a:t>
            </a:r>
            <a:r>
              <a:rPr lang="en"/>
              <a:t>This plan is devised collaboratively by the Scrum Team. For a one-month Sprint, the Sprint Planning is time-boxed for 8 hours, this will reduce proportionally for shorter Sprints. </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a:t>It is the responsibility of the Scrum Master to ensure that Sprint Planning happens and the team understands its purpose. Scrum Master also ensures that Sprint Planning happens within the specified time limit.</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a:t>Sprint Planning answers two major questions:</a:t>
            </a:r>
            <a:endParaRPr/>
          </a:p>
          <a:p>
            <a:pPr marL="457200" lvl="0" indent="-298450" algn="l" rtl="0">
              <a:spcBef>
                <a:spcPct val="0"/>
              </a:spcBef>
              <a:spcAft>
                <a:spcPct val="0"/>
              </a:spcAft>
              <a:buSzPts val="1100"/>
              <a:buChar char="●"/>
            </a:pPr>
            <a:r>
              <a:rPr lang="en"/>
              <a:t>What can be delivered in the Increment resulting from the upcoming Sprint?</a:t>
            </a:r>
            <a:endParaRPr/>
          </a:p>
          <a:p>
            <a:pPr marL="457200" lvl="0" indent="-298450" algn="l" rtl="0">
              <a:spcBef>
                <a:spcPct val="0"/>
              </a:spcBef>
              <a:spcAft>
                <a:spcPct val="0"/>
              </a:spcAft>
              <a:buSzPts val="1100"/>
              <a:buChar char="●"/>
            </a:pPr>
            <a:r>
              <a:rPr lang="en"/>
              <a:t>How will the work needed to deliver the Increment be achieved?</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b="1"/>
              <a:t>Sprint Goal</a:t>
            </a:r>
            <a:endParaRPr b="1"/>
          </a:p>
          <a:p>
            <a:pPr marL="0" lvl="0" indent="0" algn="l" rtl="0">
              <a:spcBef>
                <a:spcPct val="0"/>
              </a:spcBef>
              <a:spcAft>
                <a:spcPct val="0"/>
              </a:spcAft>
              <a:buNone/>
            </a:pPr>
            <a:r>
              <a:rPr lang="en"/>
              <a:t>The Sprint Goal is defined as the objective set for the Sprint that can be met through the implementation of the Product Backlog. With Sprint Goal, the Development Team Understands the purpose of building the Increment. The Goal also gives the Team the flexibility with respect to the functionality to be implemented within the Sprint. The Sprint Goal also determines the PBIs to be considered for that Sprint and they deliver one coherent function.</a:t>
            </a:r>
            <a:endParaRPr/>
          </a:p>
          <a:p>
            <a:pPr marL="0" lvl="0" indent="0" algn="l" rtl="0">
              <a:spcBef>
                <a:spcPct val="0"/>
              </a:spcBef>
              <a:spcAft>
                <a:spcPct val="0"/>
              </a:spcAft>
              <a:buNone/>
            </a:pPr>
            <a:endParaRPr/>
          </a:p>
          <a:p>
            <a:pPr marL="0" lvl="0" indent="0" algn="l" rtl="0">
              <a:spcBef>
                <a:spcPct val="0"/>
              </a:spcBef>
              <a:spcAft>
                <a:spcPct val="0"/>
              </a:spcAft>
              <a:buNone/>
            </a:pPr>
            <a:r>
              <a:rPr lang="en"/>
              <a:t>The Development Team always works towards achieving the Sprint Goal. Suitable functionality and technology are implemented by the Team to achieve the Sprint Goal. In case the Team finds that the work is not going in the right direction, they collaborate with the Product Owner and negotiate the scope of the Product Backlog within the Sprint.</a:t>
            </a:r>
            <a:endParaRPr/>
          </a:p>
        </p:txBody>
      </p:sp>
    </p:spTree>
    <p:extLst>
      <p:ext uri="{BB962C8B-B14F-4D97-AF65-F5344CB8AC3E}">
        <p14:creationId xmlns:p14="http://schemas.microsoft.com/office/powerpoint/2010/main" val="2634363515"/>
      </p:ext>
    </p:extLst>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10"/>
        <p:cNvGrpSpPr/>
        <p:nvPr/>
      </p:nvGrpSpPr>
      <p:grpSpPr>
        <a:xfrm>
          <a:off x="0" y="0"/>
          <a:ext cx="0" cy="0"/>
        </a:xfrm>
      </p:grpSpPr>
      <p:sp>
        <p:nvSpPr>
          <p:cNvPr id="211" name="Google Shape;211;g45cb6b3dcd_0_4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12" name="Google Shape;212;g45cb6b3dc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Daily Scrum.</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The Daily Scrum is conducted for the Development Team everyday of the Sprint. It is a 15-minute time-boxed event, and is the key inspect and adapt meeting.  During the Daily Scrum, Development Team plans work for the next 24 hours. </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a:t>Using the Daily Scrum, the Development Team inspects the progress that has happened towards the Sprint </a:t>
            </a:r>
            <a:r>
              <a:rPr lang="en-US"/>
              <a:t>Goal</a:t>
            </a:r>
            <a:r>
              <a:rPr lang="en"/>
              <a:t>. Daily Scrum also optimizes the probability that the Team will achieve the Sprint Goal at the end of a Sprint. The Development Team should plan the ways to achieve the Sprint Goal and to make sure that the expected Increment is built at the end of the Sprint.</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a:t>The Development Team sets the structure of the Daily Scrum, and there is more than one way of conducting this meeting. Some of the most commonly answered questions during the Daily Scrum are as follows:</a:t>
            </a:r>
            <a:endParaRPr/>
          </a:p>
          <a:p>
            <a:pPr marL="457200" lvl="0" indent="-298450" algn="l" rtl="0">
              <a:spcBef>
                <a:spcPct val="0"/>
              </a:spcBef>
              <a:spcAft>
                <a:spcPct val="0"/>
              </a:spcAft>
              <a:buSzPts val="1100"/>
              <a:buChar char="●"/>
            </a:pPr>
            <a:r>
              <a:rPr lang="en"/>
              <a:t>What was done the previous day that helped the Development Team meet the Sprint Goal?</a:t>
            </a:r>
            <a:endParaRPr/>
          </a:p>
          <a:p>
            <a:pPr marL="457200" lvl="0" indent="-298450" algn="l" rtl="0">
              <a:spcBef>
                <a:spcPct val="0"/>
              </a:spcBef>
              <a:spcAft>
                <a:spcPct val="0"/>
              </a:spcAft>
              <a:buSzPts val="1100"/>
              <a:buChar char="●"/>
            </a:pPr>
            <a:r>
              <a:rPr lang="en"/>
              <a:t>What will be done today to help the Development Team meet the Sprint Goal?</a:t>
            </a:r>
            <a:endParaRPr/>
          </a:p>
          <a:p>
            <a:pPr marL="457200" lvl="0" indent="-298450" algn="l" rtl="0">
              <a:spcBef>
                <a:spcPct val="0"/>
              </a:spcBef>
              <a:spcAft>
                <a:spcPct val="0"/>
              </a:spcAft>
              <a:buSzPts val="1100"/>
              <a:buChar char="●"/>
            </a:pPr>
            <a:r>
              <a:rPr lang="en"/>
              <a:t>Is there any roadblock that prevents the individual or the Development Team from meeting the Sprint Goal?</a:t>
            </a:r>
            <a:endParaRPr/>
          </a:p>
          <a:p>
            <a:pPr marL="0" lvl="0" indent="0" algn="l" rtl="0">
              <a:spcBef>
                <a:spcPct val="0"/>
              </a:spcBef>
              <a:spcAft>
                <a:spcPct val="0"/>
              </a:spcAft>
              <a:buNone/>
            </a:pPr>
            <a:endParaRPr/>
          </a:p>
          <a:p>
            <a:pPr marL="0" lvl="0" indent="0" algn="l" rtl="0">
              <a:spcBef>
                <a:spcPct val="0"/>
              </a:spcBef>
              <a:spcAft>
                <a:spcPct val="0"/>
              </a:spcAft>
              <a:buNone/>
            </a:pPr>
            <a:r>
              <a:rPr lang="en"/>
              <a:t>The Scrum Master has to monitor and make sure that the Development Team keeps the Daily Scrum within the 15-minute time-box. The Daily Scrum is conducted as an internal meeting for the Development Team. If other members are present, it is the responsibility of the Scrum Master that they do not disrupt the flow of the meeting. Daily Scrums are intended to improve communications, eliminate other meetings, identify impediments to development that have to be removed, highlight and promote quick decision-making, and improve the knowledge of the Development Team. </a:t>
            </a:r>
            <a:endParaRPr/>
          </a:p>
        </p:txBody>
      </p:sp>
    </p:spTree>
    <p:extLst>
      <p:ext uri="{BB962C8B-B14F-4D97-AF65-F5344CB8AC3E}">
        <p14:creationId xmlns:p14="http://schemas.microsoft.com/office/powerpoint/2010/main" val="3698945996"/>
      </p:ext>
    </p:extLst>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16"/>
        <p:cNvGrpSpPr/>
        <p:nvPr/>
      </p:nvGrpSpPr>
      <p:grpSpPr>
        <a:xfrm>
          <a:off x="0" y="0"/>
          <a:ext cx="0" cy="0"/>
        </a:xfrm>
      </p:grpSpPr>
      <p:sp>
        <p:nvSpPr>
          <p:cNvPr id="217" name="Google Shape;217;g45cb6b3dcd_0_5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18" name="Google Shape;218;g45cb6b3dc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Sprint review and the happenings of a sprint review.</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Sprint Review is the event that takes place at the end of each Sprint. The purpose of this meeting is to check the Increment and based on the feedback, to adapt the Product backlog, if it’s necessary. The tasks done during the Sprint will be discussed by the Scrum Team and the stakeholder. Sprint Review is primarily done for value optimization and this is done based on the tasks done and the changes made to the Product Backlog during the Sprint. Compared to the Daily Scrum, this is an informal meeting to demonstrate the Increment, get feedback in a collaborative fashion.</a:t>
            </a:r>
            <a:endParaRPr/>
          </a:p>
          <a:p>
            <a:pPr marL="0" lvl="0" indent="0" algn="l" rtl="0">
              <a:spcBef>
                <a:spcPct val="0"/>
              </a:spcBef>
              <a:spcAft>
                <a:spcPct val="0"/>
              </a:spcAft>
              <a:buNone/>
            </a:pPr>
            <a:endParaRPr/>
          </a:p>
          <a:p>
            <a:pPr marL="0" lvl="0" indent="0" algn="l" rtl="0">
              <a:spcBef>
                <a:spcPct val="0"/>
              </a:spcBef>
              <a:spcAft>
                <a:spcPct val="0"/>
              </a:spcAft>
              <a:buNone/>
            </a:pPr>
            <a:r>
              <a:rPr lang="en"/>
              <a:t>It is the responsibility of the Scrum Master to ensure that the Sprint Review happens without fail at the end of every Sprint and it is time-boxed.</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a:t>According to the official Scrum guide, the events that take place during the Sprint Review are as follows:</a:t>
            </a:r>
            <a:endParaRPr/>
          </a:p>
          <a:p>
            <a:pPr marL="457200" lvl="0" indent="-298450" algn="l" rtl="0">
              <a:spcBef>
                <a:spcPct val="0"/>
              </a:spcBef>
              <a:spcAft>
                <a:spcPct val="0"/>
              </a:spcAft>
              <a:buSzPts val="1100"/>
              <a:buChar char="●"/>
            </a:pPr>
            <a:r>
              <a:rPr lang="en"/>
              <a:t>Attendees include the Scrum Team and key stakeholders invited by the Product Owner;</a:t>
            </a:r>
            <a:endParaRPr/>
          </a:p>
          <a:p>
            <a:pPr marL="457200" lvl="0" indent="-298450" algn="l" rtl="0">
              <a:spcBef>
                <a:spcPct val="0"/>
              </a:spcBef>
              <a:spcAft>
                <a:spcPct val="0"/>
              </a:spcAft>
              <a:buSzPts val="1100"/>
              <a:buChar char="●"/>
            </a:pPr>
            <a:r>
              <a:rPr lang="en"/>
              <a:t>The Product Owner explains what Product Backlog items have been "Done" and what has not been "Done";</a:t>
            </a:r>
            <a:endParaRPr/>
          </a:p>
          <a:p>
            <a:pPr marL="457200" lvl="0" indent="-298450" algn="l" rtl="0">
              <a:spcBef>
                <a:spcPct val="0"/>
              </a:spcBef>
              <a:spcAft>
                <a:spcPct val="0"/>
              </a:spcAft>
              <a:buSzPts val="1100"/>
              <a:buChar char="●"/>
            </a:pPr>
            <a:r>
              <a:rPr lang="en"/>
              <a:t>The Development Team discusses what went well during the Sprint, what problems it ran into, and how those problems were solved;</a:t>
            </a:r>
            <a:endParaRPr/>
          </a:p>
          <a:p>
            <a:pPr marL="457200" lvl="0" indent="-298450" algn="l" rtl="0">
              <a:spcBef>
                <a:spcPct val="0"/>
              </a:spcBef>
              <a:spcAft>
                <a:spcPct val="0"/>
              </a:spcAft>
              <a:buSzPts val="1100"/>
              <a:buChar char="●"/>
            </a:pPr>
            <a:r>
              <a:rPr lang="en"/>
              <a:t>The Development Team demonstrates the work that it has "Done" and answers questions about the Increment;</a:t>
            </a:r>
            <a:endParaRPr/>
          </a:p>
          <a:p>
            <a:pPr marL="457200" lvl="0" indent="-298450" algn="l" rtl="0">
              <a:spcBef>
                <a:spcPct val="0"/>
              </a:spcBef>
              <a:spcAft>
                <a:spcPct val="0"/>
              </a:spcAft>
              <a:buSzPts val="1100"/>
              <a:buChar char="●"/>
            </a:pPr>
            <a:r>
              <a:rPr lang="en"/>
              <a:t>The Product Owner discusses the Product Backlog as it stands. He or she projects likely target and delivery dates based on progress to date (if needed);</a:t>
            </a:r>
            <a:endParaRPr/>
          </a:p>
          <a:p>
            <a:pPr marL="457200" lvl="0" indent="-298450" algn="l" rtl="0">
              <a:spcBef>
                <a:spcPct val="0"/>
              </a:spcBef>
              <a:spcAft>
                <a:spcPct val="0"/>
              </a:spcAft>
              <a:buSzPts val="1100"/>
              <a:buChar char="●"/>
            </a:pPr>
            <a:r>
              <a:rPr lang="en"/>
              <a:t>The entire group collaborates on what to do next, so that the Sprint Review provides valuable input to subsequent Sprint Planning;</a:t>
            </a:r>
            <a:endParaRPr/>
          </a:p>
          <a:p>
            <a:pPr marL="457200" lvl="0" indent="-298450" algn="l" rtl="0">
              <a:spcBef>
                <a:spcPct val="0"/>
              </a:spcBef>
              <a:spcAft>
                <a:spcPct val="0"/>
              </a:spcAft>
              <a:buSzPts val="1100"/>
              <a:buChar char="●"/>
            </a:pPr>
            <a:r>
              <a:rPr lang="en"/>
              <a:t>Review of how the marketplace or potential use of the product might have changed what is the most valuable thing to do next; and,</a:t>
            </a:r>
            <a:endParaRPr/>
          </a:p>
          <a:p>
            <a:pPr marL="457200" lvl="0" indent="-298450" algn="l" rtl="0">
              <a:spcBef>
                <a:spcPct val="0"/>
              </a:spcBef>
              <a:spcAft>
                <a:spcPct val="0"/>
              </a:spcAft>
              <a:buSzPts val="1100"/>
              <a:buChar char="●"/>
            </a:pPr>
            <a:r>
              <a:rPr lang="en"/>
              <a:t>Review of the timeline, budget, potential capabilities, and marketplace for the next anticipated releases of functionality or capability of the product.</a:t>
            </a:r>
            <a:endParaRPr/>
          </a:p>
          <a:p>
            <a:pPr marL="0" lvl="0" indent="0" algn="l" rtl="0">
              <a:spcBef>
                <a:spcPct val="0"/>
              </a:spcBef>
              <a:spcAft>
                <a:spcPct val="0"/>
              </a:spcAft>
              <a:buNone/>
            </a:pPr>
            <a:endParaRPr/>
          </a:p>
          <a:p>
            <a:pPr marL="0" lvl="0" indent="0" algn="l" rtl="0">
              <a:spcBef>
                <a:spcPct val="0"/>
              </a:spcBef>
              <a:spcAft>
                <a:spcPct val="0"/>
              </a:spcAft>
              <a:buNone/>
            </a:pPr>
            <a:r>
              <a:rPr lang="en"/>
              <a:t>At the end of the Sprint Review, the Product Backlog is generally revised such that it defines the PBIs for the next Sprint. Adjustments can also be made to accommodate the features raised in the feedback and meet the requirements.</a:t>
            </a:r>
            <a:endParaRPr/>
          </a:p>
        </p:txBody>
      </p:sp>
    </p:spTree>
    <p:extLst>
      <p:ext uri="{BB962C8B-B14F-4D97-AF65-F5344CB8AC3E}">
        <p14:creationId xmlns:p14="http://schemas.microsoft.com/office/powerpoint/2010/main" val="3502478838"/>
      </p:ext>
    </p:extLst>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22"/>
        <p:cNvGrpSpPr/>
        <p:nvPr/>
      </p:nvGrpSpPr>
      <p:grpSpPr>
        <a:xfrm>
          <a:off x="0" y="0"/>
          <a:ext cx="0" cy="0"/>
        </a:xfrm>
      </p:grpSpPr>
      <p:sp>
        <p:nvSpPr>
          <p:cNvPr id="223" name="Google Shape;223;g45cb6b3dcd_0_5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24" name="Google Shape;224;g45cb6b3dc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what happens during Sprint retrospective.</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The primary intention of the Sprint retrospective is to do a self-inspection and identifying the areas of improvement and planning to implement those improvements in the subsequent Sprints, based on the learning from the current Sprint. This meeting happens after the Sprint review and is time-boxed to three hours for a typical one-month Sprint and is reduced proportionally for shorter Sprints.</a:t>
            </a:r>
            <a:endParaRPr/>
          </a:p>
          <a:p>
            <a:pPr marL="0" lvl="0" indent="0" algn="l" rtl="0">
              <a:spcBef>
                <a:spcPct val="0"/>
              </a:spcBef>
              <a:spcAft>
                <a:spcPct val="0"/>
              </a:spcAft>
              <a:buNone/>
            </a:pPr>
            <a:endParaRPr/>
          </a:p>
          <a:p>
            <a:pPr marL="0" lvl="0" indent="0" algn="l" rtl="0">
              <a:spcBef>
                <a:spcPct val="0"/>
              </a:spcBef>
              <a:spcAft>
                <a:spcPct val="0"/>
              </a:spcAft>
              <a:buNone/>
            </a:pPr>
            <a:r>
              <a:rPr lang="en"/>
              <a:t>It is the responsibility of the Scrum Master to ensure that the meeting happens, it is productive and it solves the intended purpose. Here, the Scrum Master participates as a team member who is accountable for the Scrum process. Improvements for the Scrum team are suggested by the Scrum Master, so that they can be applied during the next Sprint. The focus here is to improve the quality of the product by means of improving the processes or adjusting the definition of ‘Done’. Scrum retrospective is not the only time where the team thinks about improvements, but it is a formal opportunity to focus on inspection and adaptation.</a:t>
            </a:r>
            <a:endParaRPr/>
          </a:p>
        </p:txBody>
      </p:sp>
    </p:spTree>
    <p:extLst>
      <p:ext uri="{BB962C8B-B14F-4D97-AF65-F5344CB8AC3E}">
        <p14:creationId xmlns:p14="http://schemas.microsoft.com/office/powerpoint/2010/main" val="2877692269"/>
      </p:ext>
    </p:extLst>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28"/>
        <p:cNvGrpSpPr/>
        <p:nvPr/>
      </p:nvGrpSpPr>
      <p:grpSpPr>
        <a:xfrm>
          <a:off x="0" y="0"/>
          <a:ext cx="0" cy="0"/>
        </a:xfrm>
      </p:grpSpPr>
      <p:sp>
        <p:nvSpPr>
          <p:cNvPr id="229" name="Google Shape;229;g471e7f8de4_0_684: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30" name="Google Shape;230;g471e7f8de4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 sz="1200" b="1">
                <a:solidFill>
                  <a:schemeClr val="dk1"/>
                </a:solidFill>
              </a:rPr>
              <a:t>Notes to the Facilitator:</a:t>
            </a:r>
            <a:endParaRPr sz="1200" b="1">
              <a:solidFill>
                <a:schemeClr val="dk1"/>
              </a:solidFill>
            </a:endParaRPr>
          </a:p>
          <a:p>
            <a:pPr marL="0" lvl="0" indent="0" algn="l" rtl="0">
              <a:lnSpc>
                <a:spcPct val="115000"/>
              </a:lnSpc>
              <a:spcBef>
                <a:spcPct val="0"/>
              </a:spcBef>
              <a:spcAft>
                <a:spcPct val="0"/>
              </a:spcAft>
              <a:buNone/>
            </a:pPr>
            <a:r>
              <a:rPr lang="en" sz="1200">
                <a:solidFill>
                  <a:schemeClr val="dk1"/>
                </a:solidFill>
              </a:rPr>
              <a:t>Tell the participants that they will be going through a knowledge check question.</a:t>
            </a:r>
            <a:endParaRPr sz="1200">
              <a:solidFill>
                <a:schemeClr val="dk1"/>
              </a:solidFill>
            </a:endParaRPr>
          </a:p>
          <a:p>
            <a:pPr marL="0" lvl="0" indent="0" algn="l" rtl="0">
              <a:lnSpc>
                <a:spcPct val="115000"/>
              </a:lnSpc>
              <a:spcBef>
                <a:spcPct val="0"/>
              </a:spcBef>
              <a:spcAft>
                <a:spcPct val="0"/>
              </a:spcAft>
              <a:buClr>
                <a:schemeClr val="dk1"/>
              </a:buClr>
              <a:buSzPts val="1100"/>
              <a:buFont typeface="Arial" pitchFamily="34" charset="0"/>
              <a:buNone/>
            </a:pPr>
            <a:endParaRPr sz="1200">
              <a:solidFill>
                <a:schemeClr val="dk1"/>
              </a:solidFill>
            </a:endParaRPr>
          </a:p>
          <a:p>
            <a:pPr marL="0" lvl="0" indent="0" algn="l" rtl="0">
              <a:spcBef>
                <a:spcPct val="0"/>
              </a:spcBef>
              <a:spcAft>
                <a:spcPct val="0"/>
              </a:spcAft>
              <a:buNone/>
            </a:pPr>
            <a:r>
              <a:rPr lang="en" b="1"/>
              <a:t>Answers: </a:t>
            </a:r>
            <a:endParaRPr b="1"/>
          </a:p>
          <a:p>
            <a:pPr marL="0" lvl="0" indent="0" algn="l" rtl="0">
              <a:spcBef>
                <a:spcPct val="0"/>
              </a:spcBef>
              <a:spcAft>
                <a:spcPct val="0"/>
              </a:spcAft>
              <a:buNone/>
            </a:pPr>
            <a:r>
              <a:rPr lang="en"/>
              <a:t>1. a. 1 month</a:t>
            </a:r>
            <a:endParaRPr/>
          </a:p>
          <a:p>
            <a:pPr marL="0" lvl="0" indent="0" algn="l" rtl="0">
              <a:spcBef>
                <a:spcPct val="0"/>
              </a:spcBef>
              <a:spcAft>
                <a:spcPct val="0"/>
              </a:spcAft>
              <a:buNone/>
            </a:pPr>
            <a:r>
              <a:rPr lang="en"/>
              <a:t>2. b. Daily Scrum</a:t>
            </a:r>
            <a:endParaRPr/>
          </a:p>
        </p:txBody>
      </p:sp>
    </p:spTree>
    <p:extLst>
      <p:ext uri="{BB962C8B-B14F-4D97-AF65-F5344CB8AC3E}">
        <p14:creationId xmlns:p14="http://schemas.microsoft.com/office/powerpoint/2010/main" val="2973461359"/>
      </p:ext>
    </p:extLst>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34"/>
        <p:cNvGrpSpPr/>
        <p:nvPr/>
      </p:nvGrpSpPr>
      <p:grpSpPr>
        <a:xfrm>
          <a:off x="0" y="0"/>
          <a:ext cx="0" cy="0"/>
        </a:xfrm>
      </p:grpSpPr>
      <p:sp>
        <p:nvSpPr>
          <p:cNvPr id="235" name="Google Shape;235;g45cb6b3dcd_0_6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36" name="Google Shape;236;g45cb6b3dc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Give the participants an overview of Scrum artifacts.</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Scrum defines three major artifacts. </a:t>
            </a:r>
            <a:endParaRPr/>
          </a:p>
          <a:p>
            <a:pPr marL="457200" lvl="0" indent="-298450" algn="l" rtl="0">
              <a:spcBef>
                <a:spcPct val="0"/>
              </a:spcBef>
              <a:spcAft>
                <a:spcPct val="0"/>
              </a:spcAft>
              <a:buSzPts val="1100"/>
              <a:buChar char="●"/>
            </a:pPr>
            <a:r>
              <a:rPr lang="en"/>
              <a:t>Product Backlog</a:t>
            </a:r>
            <a:endParaRPr/>
          </a:p>
          <a:p>
            <a:pPr marL="457200" lvl="0" indent="-298450" algn="l" rtl="0">
              <a:spcBef>
                <a:spcPct val="0"/>
              </a:spcBef>
              <a:spcAft>
                <a:spcPct val="0"/>
              </a:spcAft>
              <a:buSzPts val="1100"/>
              <a:buChar char="●"/>
            </a:pPr>
            <a:r>
              <a:rPr lang="en"/>
              <a:t>Sprint Backlog</a:t>
            </a:r>
            <a:endParaRPr/>
          </a:p>
          <a:p>
            <a:pPr marL="457200" lvl="0" indent="-298450" algn="l" rtl="0">
              <a:spcBef>
                <a:spcPct val="0"/>
              </a:spcBef>
              <a:spcAft>
                <a:spcPct val="0"/>
              </a:spcAft>
              <a:buSzPts val="1100"/>
              <a:buChar char="●"/>
            </a:pPr>
            <a:r>
              <a:rPr lang="en"/>
              <a:t>Increment</a:t>
            </a:r>
            <a:endParaRPr/>
          </a:p>
          <a:p>
            <a:pPr marL="0" lvl="0" indent="0" algn="l" rtl="0">
              <a:spcBef>
                <a:spcPct val="0"/>
              </a:spcBef>
              <a:spcAft>
                <a:spcPct val="0"/>
              </a:spcAft>
              <a:buNone/>
            </a:pPr>
            <a:endParaRPr/>
          </a:p>
          <a:p>
            <a:pPr marL="0" lvl="0" indent="0" algn="l" rtl="0">
              <a:spcBef>
                <a:spcPct val="0"/>
              </a:spcBef>
              <a:spcAft>
                <a:spcPct val="0"/>
              </a:spcAft>
              <a:buNone/>
            </a:pPr>
            <a:r>
              <a:rPr lang="en"/>
              <a:t>We’ll look at each of these in detail in the upcoming sections.</a:t>
            </a:r>
            <a:endParaRPr/>
          </a:p>
        </p:txBody>
      </p:sp>
    </p:spTree>
    <p:extLst>
      <p:ext uri="{BB962C8B-B14F-4D97-AF65-F5344CB8AC3E}">
        <p14:creationId xmlns:p14="http://schemas.microsoft.com/office/powerpoint/2010/main" val="579128448"/>
      </p:ext>
    </p:extLst>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51"/>
        <p:cNvGrpSpPr/>
        <p:nvPr/>
      </p:nvGrpSpPr>
      <p:grpSpPr>
        <a:xfrm>
          <a:off x="0" y="0"/>
          <a:ext cx="0" cy="0"/>
        </a:xfrm>
      </p:grpSpPr>
      <p:sp>
        <p:nvSpPr>
          <p:cNvPr id="252" name="Google Shape;252;g45cb6b3dcd_0_7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53" name="Google Shape;253;g45cb6b3d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product backlog and its features.</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The product backlog is the list of all the items that has to be there in the product, ordered in terms of priority. Product backlog serves as the one single source of all the requirements for any change to be made to the product. The product owner decides what goes into the product backlog, the availability and the order of the items. In general, a product backlog is an evolving one. During the initial stages only the known and the best understood requirements go into it. As the product gets developed and new functionalities are added, the priorities may change, hence the product backlog also changes. The product backlog, thus, keeps changing to identify the requirements that make the product appropriate, useful and competitive. As long as the product exists, the product backlog exists. At any point in time, it gives a picture of what needs to be done in the product while value is delivered.</a:t>
            </a:r>
            <a:endParaRPr/>
          </a:p>
          <a:p>
            <a:pPr marL="0" lvl="0" indent="0" algn="l" rtl="0">
              <a:spcBef>
                <a:spcPct val="0"/>
              </a:spcBef>
              <a:spcAft>
                <a:spcPct val="0"/>
              </a:spcAft>
              <a:buNone/>
            </a:pPr>
            <a:r>
              <a:rPr lang="en"/>
              <a:t> </a:t>
            </a:r>
            <a:endParaRPr/>
          </a:p>
          <a:p>
            <a:pPr marL="0" lvl="0" indent="0" algn="l" rtl="0">
              <a:spcBef>
                <a:spcPct val="0"/>
              </a:spcBef>
              <a:spcAft>
                <a:spcPct val="0"/>
              </a:spcAft>
              <a:buClr>
                <a:schemeClr val="dk1"/>
              </a:buClr>
              <a:buSzPts val="1100"/>
              <a:buFont typeface="Arial" pitchFamily="34" charset="0"/>
              <a:buNone/>
            </a:pPr>
            <a:r>
              <a:rPr lang="en"/>
              <a:t>The product backlog is a comprehensive list of features, functions, requirements, enhancements, and fixes needed for the changes to be made to the product in future releases. The attributes of PBIs are as follows: description, order, estimate, and value. There are also test descriptions that will prove its completeness when "Done". As the product is used, and receives feedback from the market, the product backlog becomes a larger and exhaustive list. Since the requirements keep changing, the product backlog becomes a living artifact. Some of the factors that cause changes in a product backlog are: change in business requirements, market or technology landscape. Most often, multiple Scrum teams work on the same product and the product backlog lists the upcoming work on the product. </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b="1"/>
              <a:t>Product Backlog Refinement</a:t>
            </a:r>
            <a:endParaRPr b="1"/>
          </a:p>
          <a:p>
            <a:pPr marL="0" lvl="0" indent="0" algn="l" rtl="0">
              <a:spcBef>
                <a:spcPct val="0"/>
              </a:spcBef>
              <a:spcAft>
                <a:spcPct val="0"/>
              </a:spcAft>
              <a:buClr>
                <a:schemeClr val="dk1"/>
              </a:buClr>
              <a:buSzPts val="1100"/>
              <a:buFont typeface="Arial" pitchFamily="34" charset="0"/>
              <a:buNone/>
            </a:pPr>
            <a:r>
              <a:rPr lang="en"/>
              <a:t>Backlog refinement is an exercise during which more details, estimates and order to items in the product backlog are added. In this process, the product owner and the development team collaborate on the PBIs and it is an ongoing process. During refinement, the PBIs are revisited and revised. The Scrum team determines the time and the methods for doing the refinement. This refinement exercise generally do not consume more than 10% of the capacity of the development team. The product owner or the team at the product owner’s discretion, can update the PBIs at any time.</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a:t>PBIs that have a higher order are more clear and detailed than the ones that have a lower order, hence the higher order ones can be estimated more precisely than the lower order ones. PBIs that will go into the upcoming Sprint can be refined, in such a way that they can be ‘Done’ within the Sprint timebox.  PBIs that can be done within the timebox of a Sprint are considered ‘Ready’ for selection in a Sprint planning. Through the refining activities the PBIs gain transparency. </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a:t>The development team owns the responsibility for the estimates, since they are the people who perform the work. The product owner can help the development team to understand and select trade-offs during this estimating process.</a:t>
            </a:r>
            <a:endParaRPr/>
          </a:p>
        </p:txBody>
      </p:sp>
    </p:spTree>
    <p:extLst>
      <p:ext uri="{BB962C8B-B14F-4D97-AF65-F5344CB8AC3E}">
        <p14:creationId xmlns:p14="http://schemas.microsoft.com/office/powerpoint/2010/main" val="760181924"/>
      </p:ext>
    </p:extLst>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57"/>
        <p:cNvGrpSpPr/>
        <p:nvPr/>
      </p:nvGrpSpPr>
      <p:grpSpPr>
        <a:xfrm>
          <a:off x="0" y="0"/>
          <a:ext cx="0" cy="0"/>
        </a:xfrm>
      </p:grpSpPr>
      <p:sp>
        <p:nvSpPr>
          <p:cNvPr id="258" name="Google Shape;258;g45cb6b3dcd_0_7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59" name="Google Shape;259;g45cb6b3dc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Clr>
                <a:schemeClr val="dk1"/>
              </a:buClr>
              <a:buSzPts val="1100"/>
              <a:buFont typeface="Arial" pitchFamily="34" charset="0"/>
              <a:buNone/>
            </a:pPr>
            <a:r>
              <a:rPr lang="en" b="1">
                <a:solidFill>
                  <a:schemeClr val="dk1"/>
                </a:solidFill>
              </a:rPr>
              <a:t>Notes to the Facilitator:</a:t>
            </a:r>
            <a:endParaRPr b="1">
              <a:solidFill>
                <a:schemeClr val="dk1"/>
              </a:solidFill>
            </a:endParaRPr>
          </a:p>
          <a:p>
            <a:pPr marL="0" lvl="0" indent="0" algn="l" rtl="0">
              <a:spcBef>
                <a:spcPct val="0"/>
              </a:spcBef>
              <a:spcAft>
                <a:spcPct val="0"/>
              </a:spcAft>
              <a:buClr>
                <a:schemeClr val="dk1"/>
              </a:buClr>
              <a:buSzPts val="1100"/>
              <a:buFont typeface="Arial" pitchFamily="34" charset="0"/>
              <a:buNone/>
            </a:pPr>
            <a:r>
              <a:rPr lang="en">
                <a:solidFill>
                  <a:schemeClr val="dk1"/>
                </a:solidFill>
              </a:rPr>
              <a:t>Explain the participants about sprint backlog and its features.</a:t>
            </a:r>
            <a:endParaRPr>
              <a:solidFill>
                <a:schemeClr val="dk1"/>
              </a:solidFill>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Sprint backlog consists of items from the product backlog that are selected for the Sprint, along with the plan for realizing the Sprint goal. It is like a forecast done by the development team on the functionality to be present in the forthcoming Increment and the effort required for delivering the ‘Done’ Increment. Sprint backlog showcases all the effort required by the development team to attain the Sprint goal. There will at least be one high priority process improvement that was identified in the previous retrospective. During the course of the Sprint the development team constantly modifies the Sprint backlog and it evolves during the Sprint, as the team works and makes progress and the Team learns more about the effort needed to attain the Sprint goal. </a:t>
            </a:r>
            <a:endParaRPr/>
          </a:p>
          <a:p>
            <a:pPr marL="0" lvl="0" indent="0" algn="l" rtl="0">
              <a:spcBef>
                <a:spcPct val="0"/>
              </a:spcBef>
              <a:spcAft>
                <a:spcPct val="0"/>
              </a:spcAft>
              <a:buNone/>
            </a:pPr>
            <a:endParaRPr/>
          </a:p>
          <a:p>
            <a:pPr marL="0" lvl="0" indent="0" algn="l" rtl="0">
              <a:spcBef>
                <a:spcPct val="0"/>
              </a:spcBef>
              <a:spcAft>
                <a:spcPct val="0"/>
              </a:spcAft>
              <a:buNone/>
            </a:pPr>
            <a:r>
              <a:rPr lang="en"/>
              <a:t>If new functionality is required, the development team adds it as an item to the Sprint backlog. As the team works on the project, the estimate of the remaining work is updated accordingly. </a:t>
            </a:r>
            <a:r>
              <a:rPr lang="en">
                <a:solidFill>
                  <a:schemeClr val="dk1"/>
                </a:solidFill>
              </a:rPr>
              <a:t>Sprint progress is generally monitored by tracking the remaining work. </a:t>
            </a:r>
            <a:r>
              <a:rPr lang="en"/>
              <a:t>If any of the elements are found unnecessary, they are removed from the Sprint backlog. The authority to change the Sprint backlog rests with the development team. Sprint backlog is a live picture of the work that the development team has to do to accomplish the Sprint goal.</a:t>
            </a:r>
            <a:endParaRPr/>
          </a:p>
        </p:txBody>
      </p:sp>
    </p:spTree>
    <p:extLst>
      <p:ext uri="{BB962C8B-B14F-4D97-AF65-F5344CB8AC3E}">
        <p14:creationId xmlns:p14="http://schemas.microsoft.com/office/powerpoint/2010/main" val="282207258"/>
      </p:ext>
    </p:extLst>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63"/>
        <p:cNvGrpSpPr/>
        <p:nvPr/>
      </p:nvGrpSpPr>
      <p:grpSpPr>
        <a:xfrm>
          <a:off x="0" y="0"/>
          <a:ext cx="0" cy="0"/>
        </a:xfrm>
      </p:grpSpPr>
      <p:sp>
        <p:nvSpPr>
          <p:cNvPr id="264" name="Google Shape;264;g45cb6b3dcd_0_8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65" name="Google Shape;265;g45cb6b3dc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Clr>
                <a:schemeClr val="dk1"/>
              </a:buClr>
              <a:buSzPts val="1100"/>
              <a:buFont typeface="Arial" pitchFamily="34" charset="0"/>
              <a:buNone/>
            </a:pPr>
            <a:r>
              <a:rPr lang="en">
                <a:solidFill>
                  <a:schemeClr val="dk1"/>
                </a:solidFill>
              </a:rPr>
              <a:t>Explain the participants about increment and its features.</a:t>
            </a:r>
            <a:endParaRPr>
              <a:solidFill>
                <a:schemeClr val="dk1"/>
              </a:solidFill>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An increment refers to the sum of all the product backlog items completed during a Sprint and the value of the increments of all previous Sprints. An increment is said to be ‘Done’, only if it is in a usable condition and meets the definition of ‘Done’. A ‘Done’ increment is the outcome of every Sprint. Each increment takes the product one step further towards the goal. The authority to release the increments rests with the product owner. The increment should be in a usable form, regardless of the decision of the product owner to release it or not. </a:t>
            </a:r>
            <a:endParaRPr/>
          </a:p>
          <a:p>
            <a:pPr marL="0" lvl="0" indent="0" algn="l" rtl="0">
              <a:spcBef>
                <a:spcPct val="0"/>
              </a:spcBef>
              <a:spcAft>
                <a:spcPct val="0"/>
              </a:spcAft>
              <a:buNone/>
            </a:pPr>
            <a:endParaRPr/>
          </a:p>
          <a:p>
            <a:pPr marL="0" lvl="0" indent="0" algn="l" rtl="0">
              <a:spcBef>
                <a:spcPct val="0"/>
              </a:spcBef>
              <a:spcAft>
                <a:spcPct val="0"/>
              </a:spcAft>
              <a:buNone/>
            </a:pPr>
            <a:r>
              <a:rPr lang="en"/>
              <a:t>We’ve so far seen about the different aspects of Scrum. We’ll now look at the benefits of Scrum.</a:t>
            </a:r>
            <a:endParaRPr/>
          </a:p>
        </p:txBody>
      </p:sp>
    </p:spTree>
    <p:extLst>
      <p:ext uri="{BB962C8B-B14F-4D97-AF65-F5344CB8AC3E}">
        <p14:creationId xmlns:p14="http://schemas.microsoft.com/office/powerpoint/2010/main" val="1025047564"/>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Clr>
                <a:schemeClr val="dk1"/>
              </a:buClr>
              <a:buSzPts val="1200"/>
              <a:buFont typeface="Calibri"/>
              <a:buNone/>
            </a:pPr>
            <a:r>
              <a:rPr lang="en-US" b="1">
                <a:solidFill>
                  <a:schemeClr val="dk1"/>
                </a:solidFill>
              </a:rPr>
              <a:t>Notes to the Facilitator:</a:t>
            </a: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Explain participants what a software is and why it is required.</a:t>
            </a:r>
          </a:p>
          <a:p>
            <a:pPr marL="0" lvl="0" indent="0" algn="l" rtl="0">
              <a:spcBef>
                <a:spcPct val="0"/>
              </a:spcBef>
              <a:spcAft>
                <a:spcPct val="0"/>
              </a:spcAft>
              <a:buClr>
                <a:schemeClr val="dk1"/>
              </a:buClr>
              <a:buSzPts val="1200"/>
              <a:buFont typeface="Calibri"/>
              <a:buNone/>
            </a:pPr>
            <a:br>
              <a:rPr lang="en-US">
                <a:solidFill>
                  <a:schemeClr val="dk1"/>
                </a:solidFill>
              </a:rPr>
            </a:br>
            <a:r>
              <a:rPr lang="en-US" b="1">
                <a:solidFill>
                  <a:schemeClr val="dk1"/>
                </a:solidFill>
              </a:rPr>
              <a:t>Notes to the Participant: </a:t>
            </a: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Computers and mobile phones have become an inevitable part of everyone’s life. On a daily basis, all of us interact with operating systems, spreadsheets, documents, games, videos and so many other applications. Ever wondered how all these things function? Behind each and every application that we use, lies a software built by developers, on multiple different programming languages. Let’s look at what a software is, how it works, different types of software, the history of software engineering and the different methods of software development.    </a:t>
            </a:r>
          </a:p>
          <a:p>
            <a:pPr marL="0" lvl="0" indent="0" algn="l" rtl="0">
              <a:spcBef>
                <a:spcPct val="0"/>
              </a:spcBef>
              <a:spcAft>
                <a:spcPct val="0"/>
              </a:spcAft>
              <a:buClr>
                <a:schemeClr val="dk1"/>
              </a:buClr>
              <a:buSzPts val="1200"/>
              <a:buFont typeface="Calibri"/>
              <a:buNone/>
            </a:pPr>
            <a:endParaRPr lang="en-US" b="1">
              <a:solidFill>
                <a:schemeClr val="dk1"/>
              </a:solidFill>
            </a:endParaRPr>
          </a:p>
          <a:p>
            <a:pPr marL="0" lvl="0" indent="0" algn="l" rtl="0">
              <a:spcBef>
                <a:spcPct val="0"/>
              </a:spcBef>
              <a:spcAft>
                <a:spcPct val="0"/>
              </a:spcAft>
              <a:buClr>
                <a:schemeClr val="dk1"/>
              </a:buClr>
              <a:buSzPts val="1200"/>
              <a:buFont typeface="Calibri"/>
              <a:buNone/>
            </a:pPr>
            <a:r>
              <a:rPr lang="en-US" b="1">
                <a:solidFill>
                  <a:schemeClr val="dk1"/>
                </a:solidFill>
              </a:rPr>
              <a:t>What is a Software?</a:t>
            </a: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A software can be defined as an organized information in the form of operating systems, programs, utilities and applications that enable a computer to work. A software consists of carefully-organized instructions and code written by programmers in any of the different programming languages. A software is different from the physical hardware (from which the computer system is built), in a way that it contains the data or instructions which enable the system to perform. A software includes computer programs, libraries and other related non-executable data, such as online documentation or digital media. </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Software controls the computer (operating systems), the communication of information (networks), and the creation and control of other programs (software tools and environments). The software  also transforms information in different ways as producing, managing, acquiring, modifying, displaying, or transmitting information, whether it is a computer desktop or a mobile phone. </a:t>
            </a:r>
          </a:p>
          <a:p>
            <a:pPr marL="0" lvl="0" indent="0" algn="l" rtl="0">
              <a:spcBef>
                <a:spcPct val="0"/>
              </a:spcBef>
              <a:spcAft>
                <a:spcPct val="0"/>
              </a:spcAft>
              <a:buClr>
                <a:schemeClr val="dk1"/>
              </a:buClr>
              <a:buSzPts val="1200"/>
              <a:buFont typeface="Calibri"/>
              <a:buNone/>
            </a:pPr>
            <a:endParaRPr lang="en-US">
              <a:solidFill>
                <a:schemeClr val="dk1"/>
              </a:solidFill>
            </a:endParaRPr>
          </a:p>
          <a:p>
            <a:pPr marL="0" lvl="0" indent="0" algn="l" rtl="0">
              <a:spcBef>
                <a:spcPct val="0"/>
              </a:spcBef>
              <a:spcAft>
                <a:spcPct val="0"/>
              </a:spcAft>
              <a:buClr>
                <a:schemeClr val="dk1"/>
              </a:buClr>
              <a:buSzPts val="1200"/>
              <a:buFont typeface="Calibri"/>
              <a:buNone/>
            </a:pPr>
            <a:r>
              <a:rPr lang="en-US">
                <a:solidFill>
                  <a:schemeClr val="dk1"/>
                </a:solidFill>
              </a:rPr>
              <a:t>A computer requires both hardware and software for its function. Without either, the other might not work on its own. For example, without a physical device like desktop computer or mobile phone you will not be able to use the Internet, or an operating system, the browser could not run on the computer. </a:t>
            </a:r>
          </a:p>
          <a:p>
            <a:pPr marL="0" lvl="0" indent="0" algn="l" rtl="0">
              <a:spcBef>
                <a:spcPct val="0"/>
              </a:spcBef>
              <a:spcAft>
                <a:spcPct val="0"/>
              </a:spcAft>
              <a:buClr>
                <a:schemeClr val="dk1"/>
              </a:buClr>
              <a:buSzPts val="1200"/>
              <a:buFont typeface="Calibri"/>
              <a:buNone/>
            </a:pPr>
            <a:br>
              <a:rPr lang="en-US">
                <a:solidFill>
                  <a:schemeClr val="dk1"/>
                </a:solidFill>
              </a:rPr>
            </a:br>
            <a:r>
              <a:rPr lang="en-US">
                <a:solidFill>
                  <a:schemeClr val="dk1"/>
                </a:solidFill>
              </a:rPr>
              <a:t>In today’s context, software takes on a dual role, it is a product and at the same time, the vehicle for delivering the product. As a product, it delivers the computing potential embodied by computer hardware or more broadly, by a network of computers that are accessible by local hardware. Whether it resides within a mobile phone or operates inside a mainframe computer, the software is an information transformer—producing, managing, acquiring, modifying, displaying, or transmitting information that can be as simple as a single bit or as complex as a multimedia presentation derived from data acquired from dozens of independent sources. As the vehicle used to deliver the product, software acts as the basis for the control of the computer (operating systems), the communication of information (networks), and the creation and control of other programs (software tools and environments).</a:t>
            </a:r>
          </a:p>
          <a:p>
            <a:pPr marL="0" lvl="0" indent="0" algn="l" rtl="0">
              <a:spcBef>
                <a:spcPct val="0"/>
              </a:spcBef>
              <a:spcAft>
                <a:spcPct val="0"/>
              </a:spcAft>
              <a:buNone/>
            </a:pP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8659770"/>
      </p:ext>
    </p:extLst>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69"/>
        <p:cNvGrpSpPr/>
        <p:nvPr/>
      </p:nvGrpSpPr>
      <p:grpSpPr>
        <a:xfrm>
          <a:off x="0" y="0"/>
          <a:ext cx="0" cy="0"/>
        </a:xfrm>
      </p:grpSpPr>
      <p:sp>
        <p:nvSpPr>
          <p:cNvPr id="270" name="Google Shape;270;g471e7f8de4_0_689: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71" name="Google Shape;271;g471e7f8de4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 sz="1200" b="1">
                <a:solidFill>
                  <a:schemeClr val="dk1"/>
                </a:solidFill>
              </a:rPr>
              <a:t>Notes to the Facilitator:</a:t>
            </a:r>
            <a:endParaRPr sz="1200" b="1">
              <a:solidFill>
                <a:schemeClr val="dk1"/>
              </a:solidFill>
            </a:endParaRPr>
          </a:p>
          <a:p>
            <a:pPr marL="0" lvl="0" indent="0" algn="l" rtl="0">
              <a:lnSpc>
                <a:spcPct val="115000"/>
              </a:lnSpc>
              <a:spcBef>
                <a:spcPct val="0"/>
              </a:spcBef>
              <a:spcAft>
                <a:spcPct val="0"/>
              </a:spcAft>
              <a:buClr>
                <a:schemeClr val="dk1"/>
              </a:buClr>
              <a:buSzPts val="1100"/>
              <a:buFont typeface="Arial" pitchFamily="34" charset="0"/>
              <a:buNone/>
            </a:pPr>
            <a:r>
              <a:rPr lang="en" sz="1200">
                <a:solidFill>
                  <a:schemeClr val="dk1"/>
                </a:solidFill>
              </a:rPr>
              <a:t>Tell the participants that they will be going through a knowledge check question.</a:t>
            </a:r>
            <a:endParaRPr b="1"/>
          </a:p>
          <a:p>
            <a:pPr marL="0" lvl="0" indent="0" algn="l" rtl="0">
              <a:spcBef>
                <a:spcPct val="0"/>
              </a:spcBef>
              <a:spcAft>
                <a:spcPct val="0"/>
              </a:spcAft>
              <a:buNone/>
            </a:pPr>
            <a:endParaRPr b="1"/>
          </a:p>
          <a:p>
            <a:pPr marL="0" lvl="0" indent="0" algn="l" rtl="0">
              <a:spcBef>
                <a:spcPct val="0"/>
              </a:spcBef>
              <a:spcAft>
                <a:spcPct val="0"/>
              </a:spcAft>
              <a:buNone/>
            </a:pPr>
            <a:r>
              <a:rPr lang="en" b="1"/>
              <a:t>Answers:</a:t>
            </a:r>
            <a:endParaRPr b="1"/>
          </a:p>
          <a:p>
            <a:pPr marL="457200" lvl="0" indent="-298450" algn="l" rtl="0">
              <a:spcBef>
                <a:spcPct val="0"/>
              </a:spcBef>
              <a:spcAft>
                <a:spcPct val="0"/>
              </a:spcAft>
              <a:buSzPts val="1100"/>
              <a:buAutoNum type="arabicPeriod"/>
            </a:pPr>
            <a:r>
              <a:rPr lang="en"/>
              <a:t>b. Product Owner</a:t>
            </a:r>
            <a:endParaRPr/>
          </a:p>
          <a:p>
            <a:pPr marL="457200" lvl="0" indent="-298450" algn="l" rtl="0">
              <a:spcBef>
                <a:spcPct val="0"/>
              </a:spcBef>
              <a:spcAft>
                <a:spcPct val="0"/>
              </a:spcAft>
              <a:buSzPts val="1100"/>
              <a:buAutoNum type="arabicPeriod"/>
            </a:pPr>
            <a:r>
              <a:rPr lang="en"/>
              <a:t>b. Sprint Backlog</a:t>
            </a:r>
            <a:endParaRPr/>
          </a:p>
        </p:txBody>
      </p:sp>
    </p:spTree>
    <p:extLst>
      <p:ext uri="{BB962C8B-B14F-4D97-AF65-F5344CB8AC3E}">
        <p14:creationId xmlns:p14="http://schemas.microsoft.com/office/powerpoint/2010/main" val="1696570323"/>
      </p:ext>
    </p:extLst>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75"/>
        <p:cNvGrpSpPr/>
        <p:nvPr/>
      </p:nvGrpSpPr>
      <p:grpSpPr>
        <a:xfrm>
          <a:off x="0" y="0"/>
          <a:ext cx="0" cy="0"/>
        </a:xfrm>
      </p:grpSpPr>
      <p:sp>
        <p:nvSpPr>
          <p:cNvPr id="276" name="Google Shape;276;g47017db8ad_0_232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77" name="Google Shape;277;g47017db8ad_0_2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Enumerate the benefits of Scrum to the participants.</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Go through the pointers in the slide and understand the benefits of Scrum. The meticulous processes that Scrum employs, play a major role in producing the desired product in the desired quality, hence the benefits.</a:t>
            </a:r>
            <a:endParaRPr/>
          </a:p>
          <a:p>
            <a:pPr marL="0" lvl="0" indent="0" algn="l" rtl="0">
              <a:spcBef>
                <a:spcPct val="0"/>
              </a:spcBef>
              <a:spcAft>
                <a:spcPct val="0"/>
              </a:spcAft>
              <a:buNone/>
            </a:pPr>
            <a:endParaRPr/>
          </a:p>
          <a:p>
            <a:pPr marL="0" lvl="0" indent="0" algn="l" rtl="0">
              <a:spcBef>
                <a:spcPct val="0"/>
              </a:spcBef>
              <a:spcAft>
                <a:spcPct val="0"/>
              </a:spcAft>
              <a:buNone/>
            </a:pPr>
            <a:r>
              <a:rPr lang="en"/>
              <a:t>So far, we learnt about the most important and popular agile methodology Scrum. We’ll now move on to another popular agile methodology called Extreme Programming (XP).</a:t>
            </a:r>
            <a:endParaRPr/>
          </a:p>
        </p:txBody>
      </p:sp>
    </p:spTree>
    <p:extLst>
      <p:ext uri="{BB962C8B-B14F-4D97-AF65-F5344CB8AC3E}">
        <p14:creationId xmlns:p14="http://schemas.microsoft.com/office/powerpoint/2010/main" val="216164066"/>
      </p:ext>
    </p:extLst>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68"/>
        <p:cNvGrpSpPr/>
        <p:nvPr/>
      </p:nvGrpSpPr>
      <p:grpSpPr>
        <a:xfrm>
          <a:off x="0" y="0"/>
          <a:ext cx="0" cy="0"/>
        </a:xfrm>
      </p:grpSpPr>
      <p:sp>
        <p:nvSpPr>
          <p:cNvPr id="69" name="Google Shape;69;g473f148d81_0_12: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70" name="Google Shape;70;g473f148d8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Give an overview of planning and why it is needed.</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Estimation and planning are the crucial steps to implement Agile in any organization. Agile planning and estimation are not very easy tasks. As customer requirements keep changing, plan and estimates also should change to accommodate the changes. Estimation and planning are more than determining schedule or deadlines. Planning should be an ongoing iterative approach, which is intended towards delivering value. Planning is about determining what to build and the factors that determine this are, features to build, available resources and the schedule. A plan that is created at the start of a project may change in the due course to accommodate the changing requirements, changing priorities and deadlines.</a:t>
            </a:r>
            <a:endParaRPr/>
          </a:p>
          <a:p>
            <a:pPr marL="0" lvl="0" indent="0" algn="l" rtl="0">
              <a:spcBef>
                <a:spcPct val="0"/>
              </a:spcBef>
              <a:spcAft>
                <a:spcPct val="0"/>
              </a:spcAft>
              <a:buNone/>
            </a:pPr>
            <a:endParaRPr/>
          </a:p>
          <a:p>
            <a:pPr marL="0" lvl="0" indent="0" algn="l" rtl="0">
              <a:spcBef>
                <a:spcPct val="0"/>
              </a:spcBef>
              <a:spcAft>
                <a:spcPct val="0"/>
              </a:spcAft>
              <a:buNone/>
            </a:pPr>
            <a:r>
              <a:rPr lang="en"/>
              <a:t>Planning is essential for the implementation of all Agile projects, because it supports:</a:t>
            </a:r>
            <a:endParaRPr/>
          </a:p>
          <a:p>
            <a:pPr marL="457200" lvl="0" indent="-298450" algn="l" rtl="0">
              <a:spcBef>
                <a:spcPct val="0"/>
              </a:spcBef>
              <a:spcAft>
                <a:spcPct val="0"/>
              </a:spcAft>
              <a:buSzPts val="1100"/>
              <a:buChar char="●"/>
            </a:pPr>
            <a:r>
              <a:rPr lang="en" b="1"/>
              <a:t>Reducing risk: </a:t>
            </a:r>
            <a:r>
              <a:rPr lang="en"/>
              <a:t>Project planning helps the team understand the associated risks. Being aware of the risks and mitigating them early increases the possibility of project success. Teams may decide not to start a project if too much of risk is involved. Some risks can be mitigated by attending to them early. In both these cases planning helps to devise the approach towards reducing or eliminating risks.</a:t>
            </a:r>
            <a:endParaRPr/>
          </a:p>
          <a:p>
            <a:pPr marL="457200" lvl="0" indent="0" algn="l" rtl="0">
              <a:spcBef>
                <a:spcPct val="0"/>
              </a:spcBef>
              <a:spcAft>
                <a:spcPct val="0"/>
              </a:spcAft>
              <a:buNone/>
            </a:pPr>
            <a:endParaRPr/>
          </a:p>
          <a:p>
            <a:pPr marL="457200" lvl="0" indent="-298450" algn="l" rtl="0">
              <a:spcBef>
                <a:spcPct val="0"/>
              </a:spcBef>
              <a:spcAft>
                <a:spcPct val="0"/>
              </a:spcAft>
              <a:buSzPts val="1100"/>
              <a:buChar char="●"/>
            </a:pPr>
            <a:r>
              <a:rPr lang="en" b="1"/>
              <a:t>Reducing uncertainty: </a:t>
            </a:r>
            <a:r>
              <a:rPr lang="en"/>
              <a:t>During the course of product development, as new capabilities are introduced into the product, teams gain new knowledge about the product and the technologies used. This newly acquired knowledge should go into refining the product vision. One of the most critical risk factors is that building the wrong product, i.e., the one that the customer does not want. But in most of the cases this risk is ignored. Agile planning helps in reducing and eliminating the risk.  </a:t>
            </a:r>
            <a:endParaRPr/>
          </a:p>
          <a:p>
            <a:pPr marL="457200" lvl="0" indent="0" algn="l" rtl="0">
              <a:spcBef>
                <a:spcPct val="0"/>
              </a:spcBef>
              <a:spcAft>
                <a:spcPct val="0"/>
              </a:spcAft>
              <a:buNone/>
            </a:pPr>
            <a:endParaRPr/>
          </a:p>
          <a:p>
            <a:pPr marL="457200" lvl="0" indent="-298450" algn="l" rtl="0">
              <a:spcBef>
                <a:spcPct val="0"/>
              </a:spcBef>
              <a:spcAft>
                <a:spcPct val="0"/>
              </a:spcAft>
              <a:buSzPts val="1100"/>
              <a:buChar char="●"/>
            </a:pPr>
            <a:r>
              <a:rPr lang="en" b="1"/>
              <a:t>Supporting better decision making: </a:t>
            </a:r>
            <a:r>
              <a:rPr lang="en"/>
              <a:t>Planning and estimating support the organizations in making better decisions. Any organization has to be aware of the value and cost of the project, to take a decision whether to take it up or not. Estimates also help the organizations make sure that they are working on valuable projects. It also helps in allocating resources for a particular project.</a:t>
            </a:r>
            <a:endParaRPr/>
          </a:p>
          <a:p>
            <a:pPr marL="457200" lvl="0" indent="0" algn="l" rtl="0">
              <a:spcBef>
                <a:spcPct val="0"/>
              </a:spcBef>
              <a:spcAft>
                <a:spcPct val="0"/>
              </a:spcAft>
              <a:buNone/>
            </a:pPr>
            <a:r>
              <a:rPr lang="en"/>
              <a:t>  </a:t>
            </a:r>
            <a:endParaRPr/>
          </a:p>
          <a:p>
            <a:pPr marL="457200" lvl="0" indent="-298450" algn="l" rtl="0">
              <a:spcBef>
                <a:spcPct val="0"/>
              </a:spcBef>
              <a:spcAft>
                <a:spcPct val="0"/>
              </a:spcAft>
              <a:buSzPts val="1100"/>
              <a:buChar char="●"/>
            </a:pPr>
            <a:r>
              <a:rPr lang="en" b="1"/>
              <a:t>Establishing trust:</a:t>
            </a:r>
            <a:r>
              <a:rPr lang="en"/>
              <a:t> Trust will build between the customer and organization, only if the organization delivers a high value product with the promised features at frequent intervals. Reliable delivery can be achieved on the basis of reliable estimates. Estimates help the customer decide on priorities and take tradeoff decisions. Using estimates, developers can work at a sustainable pace. </a:t>
            </a:r>
            <a:endParaRPr/>
          </a:p>
          <a:p>
            <a:pPr marL="457200" lvl="0" indent="0" algn="l" rtl="0">
              <a:spcBef>
                <a:spcPct val="0"/>
              </a:spcBef>
              <a:spcAft>
                <a:spcPct val="0"/>
              </a:spcAft>
              <a:buNone/>
            </a:pPr>
            <a:endParaRPr/>
          </a:p>
          <a:p>
            <a:pPr marL="457200" lvl="0" indent="-298450" algn="l" rtl="0">
              <a:spcBef>
                <a:spcPct val="0"/>
              </a:spcBef>
              <a:spcAft>
                <a:spcPct val="0"/>
              </a:spcAft>
              <a:buSzPts val="1100"/>
              <a:buChar char="●"/>
            </a:pPr>
            <a:r>
              <a:rPr lang="en" b="1"/>
              <a:t>Conveying information:</a:t>
            </a:r>
            <a:r>
              <a:rPr lang="en"/>
              <a:t> Planning communicates and sets the basic set of expectations. In most of the case plan is distilled down to a single date without the logic that led to those assumptions and expectations. A good plan clearly communicates what will be accomplished during the accepted schedule and the assumptions that led to arriving at the schedule.</a:t>
            </a:r>
            <a:endParaRPr/>
          </a:p>
          <a:p>
            <a:pPr marL="457200" lvl="0" indent="0" algn="l" rtl="0">
              <a:spcBef>
                <a:spcPct val="0"/>
              </a:spcBef>
              <a:spcAft>
                <a:spcPct val="0"/>
              </a:spcAft>
              <a:buNone/>
            </a:pPr>
            <a:endParaRPr/>
          </a:p>
          <a:p>
            <a:pPr marL="0" lvl="0" indent="0" algn="l" rtl="0">
              <a:spcBef>
                <a:spcPct val="0"/>
              </a:spcBef>
              <a:spcAft>
                <a:spcPct val="0"/>
              </a:spcAft>
              <a:buNone/>
            </a:pPr>
            <a:r>
              <a:rPr lang="en"/>
              <a:t>We’ll cover Agile planning and estimation in this module. </a:t>
            </a:r>
            <a:endParaRPr/>
          </a:p>
          <a:p>
            <a:pPr marL="0" lvl="0" indent="0" algn="l" rtl="0">
              <a:spcBef>
                <a:spcPct val="0"/>
              </a:spcBef>
              <a:spcAft>
                <a:spcPct val="0"/>
              </a:spcAft>
              <a:buNone/>
            </a:pPr>
            <a:r>
              <a:rPr lang="en"/>
              <a:t>  </a:t>
            </a:r>
            <a:endParaRPr/>
          </a:p>
        </p:txBody>
      </p:sp>
    </p:spTree>
    <p:extLst>
      <p:ext uri="{BB962C8B-B14F-4D97-AF65-F5344CB8AC3E}">
        <p14:creationId xmlns:p14="http://schemas.microsoft.com/office/powerpoint/2010/main" val="2291716507"/>
      </p:ext>
    </p:extLst>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74"/>
        <p:cNvGrpSpPr/>
        <p:nvPr/>
      </p:nvGrpSpPr>
      <p:grpSpPr>
        <a:xfrm>
          <a:off x="0" y="0"/>
          <a:ext cx="0" cy="0"/>
        </a:xfrm>
      </p:grpSpPr>
      <p:sp>
        <p:nvSpPr>
          <p:cNvPr id="75" name="Google Shape;75;g46067ff3e4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76" name="Google Shape;76;g46067ff3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Introduce Agile planning to the participants.</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We have seen that Agile planning is about getting answers to questions like what to be built and when it will be delivered, by taking into account the cost and resources involved. Planning also helps managers explore the hidden dependencies on the activities in order to reduce the idle time and optimizing the delivery period. Agile planning also helps in measuring the speed and efficiency of the Agile team. </a:t>
            </a:r>
            <a:endParaRPr/>
          </a:p>
          <a:p>
            <a:pPr marL="0" lvl="0" indent="0" algn="l" rtl="0">
              <a:spcBef>
                <a:spcPct val="0"/>
              </a:spcBef>
              <a:spcAft>
                <a:spcPct val="0"/>
              </a:spcAft>
              <a:buNone/>
            </a:pPr>
            <a:endParaRPr/>
          </a:p>
          <a:p>
            <a:pPr marL="0" lvl="0" indent="0" algn="l" rtl="0">
              <a:spcBef>
                <a:spcPct val="0"/>
              </a:spcBef>
              <a:spcAft>
                <a:spcPct val="0"/>
              </a:spcAft>
              <a:buNone/>
            </a:pPr>
            <a:r>
              <a:rPr lang="en"/>
              <a:t>Mike Cohn, the author of </a:t>
            </a:r>
            <a:r>
              <a:rPr lang="en" i="1"/>
              <a:t>Agile Estimating and Planning</a:t>
            </a:r>
            <a:r>
              <a:rPr lang="en"/>
              <a:t>, states that “Agile planning balances the effort and investment in planning with the knowledge that we will revise the plan through the course of the project. An Agile plan is one that we are not only willing but anxious to change.” Plan will change only if there is a customer requirement or change in technology or change in priorities. Customers may want to include a new feature or remove an existing feature. Organizations will consider all these factors and their financial impact, before making any alteration to the plan. </a:t>
            </a:r>
            <a:endParaRPr/>
          </a:p>
          <a:p>
            <a:pPr marL="0" lvl="0" indent="0" algn="l" rtl="0">
              <a:spcBef>
                <a:spcPct val="0"/>
              </a:spcBef>
              <a:spcAft>
                <a:spcPct val="0"/>
              </a:spcAft>
              <a:buNone/>
            </a:pPr>
            <a:endParaRPr/>
          </a:p>
          <a:p>
            <a:pPr marL="0" lvl="0" indent="0" algn="l" rtl="0">
              <a:spcBef>
                <a:spcPct val="0"/>
              </a:spcBef>
              <a:spcAft>
                <a:spcPct val="0"/>
              </a:spcAft>
              <a:buNone/>
            </a:pPr>
            <a:r>
              <a:rPr lang="en"/>
              <a:t>An Agile plan is easily changeable and that is why planning becomes more important than the plan itself. Agile plan is one that is easy to change. Changing an Agile plan doesn’t mean that the delivery dates will change. The plan can be changed without changing the dates. Agile planning:</a:t>
            </a:r>
            <a:endParaRPr/>
          </a:p>
          <a:p>
            <a:pPr marL="457200" lvl="0" indent="-298450" algn="l" rtl="0">
              <a:spcBef>
                <a:spcPct val="0"/>
              </a:spcBef>
              <a:spcAft>
                <a:spcPct val="0"/>
              </a:spcAft>
              <a:buSzPts val="1100"/>
              <a:buChar char="●"/>
            </a:pPr>
            <a:r>
              <a:rPr lang="en"/>
              <a:t>is focused more on the planning than the plan</a:t>
            </a:r>
            <a:endParaRPr/>
          </a:p>
          <a:p>
            <a:pPr marL="457200" lvl="0" indent="-298450" algn="l" rtl="0">
              <a:spcBef>
                <a:spcPct val="0"/>
              </a:spcBef>
              <a:spcAft>
                <a:spcPct val="0"/>
              </a:spcAft>
              <a:buSzPts val="1100"/>
              <a:buChar char="●"/>
            </a:pPr>
            <a:r>
              <a:rPr lang="en"/>
              <a:t>encourages change</a:t>
            </a:r>
            <a:endParaRPr/>
          </a:p>
          <a:p>
            <a:pPr marL="457200" lvl="0" indent="-298450" algn="l" rtl="0">
              <a:spcBef>
                <a:spcPct val="0"/>
              </a:spcBef>
              <a:spcAft>
                <a:spcPct val="0"/>
              </a:spcAft>
              <a:buSzPts val="1100"/>
              <a:buChar char="●"/>
            </a:pPr>
            <a:r>
              <a:rPr lang="en"/>
              <a:t>results in plans that are easily changed</a:t>
            </a:r>
            <a:endParaRPr/>
          </a:p>
          <a:p>
            <a:pPr marL="457200" lvl="0" indent="-298450" algn="l" rtl="0">
              <a:spcBef>
                <a:spcPct val="0"/>
              </a:spcBef>
              <a:spcAft>
                <a:spcPct val="0"/>
              </a:spcAft>
              <a:buSzPts val="1100"/>
              <a:buChar char="●"/>
            </a:pPr>
            <a:r>
              <a:rPr lang="en"/>
              <a:t>is spread throughout the project</a:t>
            </a:r>
            <a:endParaRPr/>
          </a:p>
          <a:p>
            <a:pPr marL="0" lvl="0" indent="0" algn="l" rtl="0">
              <a:spcBef>
                <a:spcPct val="0"/>
              </a:spcBef>
              <a:spcAft>
                <a:spcPct val="0"/>
              </a:spcAft>
              <a:buNone/>
            </a:pPr>
            <a:endParaRPr/>
          </a:p>
          <a:p>
            <a:pPr marL="0" lvl="0" indent="0" algn="l" rtl="0">
              <a:spcBef>
                <a:spcPct val="0"/>
              </a:spcBef>
              <a:spcAft>
                <a:spcPct val="0"/>
              </a:spcAft>
              <a:buNone/>
            </a:pPr>
            <a:r>
              <a:rPr lang="en"/>
              <a:t>We’ll now look at the need for Agile planning.</a:t>
            </a:r>
            <a:endParaRPr/>
          </a:p>
          <a:p>
            <a:pPr marL="0" lvl="0" indent="0" algn="l" rtl="0">
              <a:spcBef>
                <a:spcPct val="0"/>
              </a:spcBef>
              <a:spcAft>
                <a:spcPct val="0"/>
              </a:spcAft>
              <a:buNone/>
            </a:pPr>
            <a:endParaRPr/>
          </a:p>
        </p:txBody>
      </p:sp>
    </p:spTree>
    <p:extLst>
      <p:ext uri="{BB962C8B-B14F-4D97-AF65-F5344CB8AC3E}">
        <p14:creationId xmlns:p14="http://schemas.microsoft.com/office/powerpoint/2010/main" val="4248516038"/>
      </p:ext>
    </p:extLst>
  </p:cSld>
  <p:clrMapOvr>
    <a:masterClrMapping/>
  </p:clrMapOvr>
</p:notes>
</file>

<file path=ppt/notesSlides/notesSlide6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80"/>
        <p:cNvGrpSpPr/>
        <p:nvPr/>
      </p:nvGrpSpPr>
      <p:grpSpPr>
        <a:xfrm>
          <a:off x="0" y="0"/>
          <a:ext cx="0" cy="0"/>
        </a:xfrm>
      </p:grpSpPr>
      <p:sp>
        <p:nvSpPr>
          <p:cNvPr id="81" name="Google Shape;81;g46067ff3e4_0_9: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82" name="Google Shape;82;g46067ff3e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the need for Agile planning.</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Traditional planning has deficiencies that can be overcome by Agile planning. These deficiencies include:</a:t>
            </a:r>
            <a:endParaRPr/>
          </a:p>
          <a:p>
            <a:pPr marL="457200" lvl="0" indent="-298450" algn="l" rtl="0">
              <a:spcBef>
                <a:spcPct val="0"/>
              </a:spcBef>
              <a:spcAft>
                <a:spcPct val="0"/>
              </a:spcAft>
              <a:buSzPts val="1100"/>
              <a:buChar char="●"/>
            </a:pPr>
            <a:r>
              <a:rPr lang="en"/>
              <a:t>Focusing more on activities than delivered features</a:t>
            </a:r>
            <a:endParaRPr/>
          </a:p>
          <a:p>
            <a:pPr marL="457200" lvl="0" indent="-298450" algn="l" rtl="0">
              <a:spcBef>
                <a:spcPct val="0"/>
              </a:spcBef>
              <a:spcAft>
                <a:spcPct val="0"/>
              </a:spcAft>
              <a:buSzPts val="1100"/>
              <a:buChar char="●"/>
            </a:pPr>
            <a:r>
              <a:rPr lang="en"/>
              <a:t>Ignoring the prioritization</a:t>
            </a:r>
            <a:endParaRPr/>
          </a:p>
          <a:p>
            <a:pPr marL="457200" lvl="0" indent="-298450" algn="l" rtl="0">
              <a:spcBef>
                <a:spcPct val="0"/>
              </a:spcBef>
              <a:spcAft>
                <a:spcPct val="0"/>
              </a:spcAft>
              <a:buSzPts val="1100"/>
              <a:buChar char="●"/>
            </a:pPr>
            <a:r>
              <a:rPr lang="en"/>
              <a:t>Not considering the existence of uncertainty</a:t>
            </a:r>
            <a:endParaRPr/>
          </a:p>
          <a:p>
            <a:pPr marL="457200" lvl="0" indent="-298450" algn="l" rtl="0">
              <a:spcBef>
                <a:spcPct val="0"/>
              </a:spcBef>
              <a:spcAft>
                <a:spcPct val="0"/>
              </a:spcAft>
              <a:buSzPts val="1100"/>
              <a:buChar char="●"/>
            </a:pPr>
            <a:r>
              <a:rPr lang="en"/>
              <a:t>Considering estimations as commitments</a:t>
            </a:r>
            <a:endParaRPr/>
          </a:p>
          <a:p>
            <a:pPr marL="0" lvl="0" indent="0" algn="l" rtl="0">
              <a:spcBef>
                <a:spcPct val="0"/>
              </a:spcBef>
              <a:spcAft>
                <a:spcPct val="0"/>
              </a:spcAft>
              <a:buNone/>
            </a:pPr>
            <a:endParaRPr/>
          </a:p>
          <a:p>
            <a:pPr marL="0" lvl="0" indent="0" algn="l" rtl="0">
              <a:spcBef>
                <a:spcPct val="0"/>
              </a:spcBef>
              <a:spcAft>
                <a:spcPct val="0"/>
              </a:spcAft>
              <a:buNone/>
            </a:pPr>
            <a:r>
              <a:rPr lang="en"/>
              <a:t>These deficiencies make traditional planning unable to keep up with the pace of Agile projects and they become inappropriate in the dynamic Agile environments. To overcome these issues, planning also needs to become Agile. In Agile planning, changing customer requirements are accommodated and the plan is adapted to suit those changes. </a:t>
            </a:r>
            <a:endParaRPr/>
          </a:p>
          <a:p>
            <a:pPr marL="0" lvl="0" indent="0" algn="l" rtl="0">
              <a:spcBef>
                <a:spcPct val="0"/>
              </a:spcBef>
              <a:spcAft>
                <a:spcPct val="0"/>
              </a:spcAft>
              <a:buNone/>
            </a:pPr>
            <a:endParaRPr/>
          </a:p>
          <a:p>
            <a:pPr marL="0" lvl="0" indent="0" algn="l" rtl="0">
              <a:spcBef>
                <a:spcPct val="0"/>
              </a:spcBef>
              <a:spcAft>
                <a:spcPct val="0"/>
              </a:spcAft>
              <a:buNone/>
            </a:pPr>
            <a:r>
              <a:rPr lang="en"/>
              <a:t>Agile is all about iterative development, and at the start of every iteration, Agile team incorporates the learning acquired during the preceding iteration and adapts accordingly. If the team finds something that will have an impact on the value of the plan, the plan is adjusted. By over or under estimation of the progress rate, the value of the plan might be affected. The value of the features to be included in an iteration might also change during the course of the project. In these cases, the value of the plan can be increased by adding the most desired features into the initial release and the less important features to a future release. Thus, Agile plan is accommodating and adaptable. </a:t>
            </a:r>
            <a:endParaRPr/>
          </a:p>
        </p:txBody>
      </p:sp>
    </p:spTree>
    <p:extLst>
      <p:ext uri="{BB962C8B-B14F-4D97-AF65-F5344CB8AC3E}">
        <p14:creationId xmlns:p14="http://schemas.microsoft.com/office/powerpoint/2010/main" val="1740969066"/>
      </p:ext>
    </p:extLst>
  </p:cSld>
  <p:clrMapOvr>
    <a:masterClrMapping/>
  </p:clrMapOvr>
</p:notes>
</file>

<file path=ppt/notesSlides/notesSlide6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86"/>
        <p:cNvGrpSpPr/>
        <p:nvPr/>
      </p:nvGrpSpPr>
      <p:grpSpPr>
        <a:xfrm>
          <a:off x="0" y="0"/>
          <a:ext cx="0" cy="0"/>
        </a:xfrm>
      </p:grpSpPr>
      <p:sp>
        <p:nvSpPr>
          <p:cNvPr id="87" name="Google Shape;87;g46067ff3e4_0_17: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88" name="Google Shape;88;g46067ff3e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the different layers of the Agile planning onion.</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An Agile planning is more like a timed race. You’re given a certain amount of time. And you’re expected to reach as far as possible at that given time.</a:t>
            </a:r>
            <a:endParaRPr/>
          </a:p>
          <a:p>
            <a:pPr marL="0" lvl="0" indent="0" algn="l" rtl="0">
              <a:spcBef>
                <a:spcPct val="0"/>
              </a:spcBef>
              <a:spcAft>
                <a:spcPct val="0"/>
              </a:spcAft>
              <a:buNone/>
            </a:pPr>
            <a:endParaRPr/>
          </a:p>
          <a:p>
            <a:pPr marL="0" lvl="0" indent="0" algn="l" rtl="0">
              <a:spcBef>
                <a:spcPct val="0"/>
              </a:spcBef>
              <a:spcAft>
                <a:spcPct val="0"/>
              </a:spcAft>
              <a:buNone/>
            </a:pPr>
            <a:r>
              <a:rPr lang="en"/>
              <a:t>An Agile project will be at risk if its planning extends beyond the planner’s horizon and if there’s no time for the planner to look at the new horizons and make adjustments accordingly. Most of the Agile teams consider the three innermost levels for planning, i.e., the release, the iteration and the current day. The relationship between these three and the other horizons are illustrated in the figure above. </a:t>
            </a:r>
            <a:endParaRPr/>
          </a:p>
          <a:p>
            <a:pPr marL="0" lvl="0" indent="0" algn="l" rtl="0">
              <a:spcBef>
                <a:spcPct val="0"/>
              </a:spcBef>
              <a:spcAft>
                <a:spcPct val="0"/>
              </a:spcAft>
              <a:buNone/>
            </a:pPr>
            <a:endParaRPr/>
          </a:p>
          <a:p>
            <a:pPr marL="0" lvl="0" indent="0" algn="l" rtl="0">
              <a:spcBef>
                <a:spcPct val="0"/>
              </a:spcBef>
              <a:spcAft>
                <a:spcPct val="0"/>
              </a:spcAft>
              <a:buNone/>
            </a:pPr>
            <a:r>
              <a:rPr lang="en" b="1"/>
              <a:t>Release planning: </a:t>
            </a:r>
            <a:r>
              <a:rPr lang="en"/>
              <a:t>Release planning takes into account the user stories or themes that will be developed for a new release of a product or system. Release planning is intended to determine an appropriate answer to the questions of scope, schedule, and resources for a project. Release planning is usually done at the start of any project, but it doesn’t end there. It is updated throughout the project, to make sure that it is in lines with the current expectations about the features that will be included in the release. Updates to the release planning is usually done at the start of every iteration.</a:t>
            </a:r>
            <a:endParaRPr/>
          </a:p>
          <a:p>
            <a:pPr marL="0" lvl="0" indent="0" algn="l" rtl="0">
              <a:spcBef>
                <a:spcPct val="0"/>
              </a:spcBef>
              <a:spcAft>
                <a:spcPct val="0"/>
              </a:spcAft>
              <a:buNone/>
            </a:pPr>
            <a:endParaRPr/>
          </a:p>
          <a:p>
            <a:pPr marL="0" lvl="0" indent="0" algn="l" rtl="0">
              <a:spcBef>
                <a:spcPct val="0"/>
              </a:spcBef>
              <a:spcAft>
                <a:spcPct val="0"/>
              </a:spcAft>
              <a:buNone/>
            </a:pPr>
            <a:r>
              <a:rPr lang="en" b="1"/>
              <a:t>Iteration planning: </a:t>
            </a:r>
            <a:r>
              <a:rPr lang="en"/>
              <a:t>Iteration planning is carried out at the start of each iteration. Based on the accomplishment in the previous iteration, the product owner identifies the tasks that are of high priority that the team should address in the upcoming iteration. Iteration is an even closer horizon compared to a release and thus the components of iteration planning could be smaller. During iteration planning, teams will list down the tasks that are required to transform a feature request to a usable software, i.e., working and tested.</a:t>
            </a:r>
            <a:endParaRPr/>
          </a:p>
          <a:p>
            <a:pPr marL="0" lvl="0" indent="0" algn="l" rtl="0">
              <a:spcBef>
                <a:spcPct val="0"/>
              </a:spcBef>
              <a:spcAft>
                <a:spcPct val="0"/>
              </a:spcAft>
              <a:buNone/>
            </a:pPr>
            <a:endParaRPr/>
          </a:p>
          <a:p>
            <a:pPr marL="0" lvl="0" indent="0" algn="l" rtl="0">
              <a:spcBef>
                <a:spcPct val="0"/>
              </a:spcBef>
              <a:spcAft>
                <a:spcPct val="0"/>
              </a:spcAft>
              <a:buNone/>
            </a:pPr>
            <a:r>
              <a:rPr lang="en" b="1"/>
              <a:t>Daily planning:</a:t>
            </a:r>
            <a:r>
              <a:rPr lang="en"/>
              <a:t> Daily planning is carried out by the teams to organize the work and daily efforts. During the daily planning meeting, teams make, assess and revise their plans. The limit for the daily planning is the current day, considering the fact that they will meet again the next day. Teams plan on coordinating the individual activities that help in task completion.</a:t>
            </a:r>
            <a:endParaRPr/>
          </a:p>
          <a:p>
            <a:pPr marL="0" lvl="0" indent="0" algn="l" rtl="0">
              <a:spcBef>
                <a:spcPct val="0"/>
              </a:spcBef>
              <a:spcAft>
                <a:spcPct val="0"/>
              </a:spcAft>
              <a:buNone/>
            </a:pPr>
            <a:endParaRPr/>
          </a:p>
          <a:p>
            <a:pPr marL="0" lvl="0" indent="0" algn="l" rtl="0">
              <a:spcBef>
                <a:spcPct val="0"/>
              </a:spcBef>
              <a:spcAft>
                <a:spcPct val="0"/>
              </a:spcAft>
              <a:buNone/>
            </a:pPr>
            <a:r>
              <a:rPr lang="en"/>
              <a:t>By means of planning across the above three horizons, teams can have their focus on the visible and important components of the product. </a:t>
            </a:r>
            <a:endParaRPr/>
          </a:p>
          <a:p>
            <a:pPr marL="0" lvl="0" indent="0" algn="l" rtl="0">
              <a:spcBef>
                <a:spcPct val="0"/>
              </a:spcBef>
              <a:spcAft>
                <a:spcPct val="0"/>
              </a:spcAft>
              <a:buNone/>
            </a:pPr>
            <a:r>
              <a:rPr lang="en"/>
              <a:t> </a:t>
            </a:r>
            <a:endParaRPr/>
          </a:p>
          <a:p>
            <a:pPr marL="0" lvl="0" indent="0" algn="l" rtl="0">
              <a:spcBef>
                <a:spcPct val="0"/>
              </a:spcBef>
              <a:spcAft>
                <a:spcPct val="0"/>
              </a:spcAft>
              <a:buNone/>
            </a:pPr>
            <a:r>
              <a:rPr lang="en"/>
              <a:t>The fourth level, product planning involves a product owner looking further ahead than the immediate release and planning for the evolution of the released product or system. In portfolio planning, products are selected according to the vision established through an organization’s strategic planning.</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a:t>A slightly updated version of the Agile planning levels and the description of those levels is given in detail in the upcoming slides.</a:t>
            </a:r>
            <a:endParaRPr/>
          </a:p>
          <a:p>
            <a:pPr marL="0" lvl="0" indent="0" algn="l" rtl="0">
              <a:spcBef>
                <a:spcPct val="0"/>
              </a:spcBef>
              <a:spcAft>
                <a:spcPct val="0"/>
              </a:spcAft>
              <a:buNone/>
            </a:pPr>
            <a:endParaRPr/>
          </a:p>
        </p:txBody>
      </p:sp>
    </p:spTree>
    <p:extLst>
      <p:ext uri="{BB962C8B-B14F-4D97-AF65-F5344CB8AC3E}">
        <p14:creationId xmlns:p14="http://schemas.microsoft.com/office/powerpoint/2010/main" val="4204524368"/>
      </p:ext>
    </p:extLst>
  </p:cSld>
  <p:clrMapOvr>
    <a:masterClrMapping/>
  </p:clrMapOvr>
</p:notes>
</file>

<file path=ppt/notesSlides/notesSlide6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95"/>
        <p:cNvGrpSpPr/>
        <p:nvPr/>
      </p:nvGrpSpPr>
      <p:grpSpPr>
        <a:xfrm>
          <a:off x="0" y="0"/>
          <a:ext cx="0" cy="0"/>
        </a:xfrm>
      </p:grpSpPr>
      <p:sp>
        <p:nvSpPr>
          <p:cNvPr id="96" name="Google Shape;96;g46067ff3e4_0_75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97" name="Google Shape;97;g46067ff3e4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 sz="1200" b="1">
                <a:solidFill>
                  <a:schemeClr val="dk1"/>
                </a:solidFill>
              </a:rPr>
              <a:t>Notes to the Facilitator:</a:t>
            </a:r>
            <a:endParaRPr sz="1200" b="1">
              <a:solidFill>
                <a:schemeClr val="dk1"/>
              </a:solidFill>
            </a:endParaRPr>
          </a:p>
          <a:p>
            <a:pPr marL="0" lvl="0" indent="0" algn="l" rtl="0">
              <a:lnSpc>
                <a:spcPct val="115000"/>
              </a:lnSpc>
              <a:spcBef>
                <a:spcPct val="0"/>
              </a:spcBef>
              <a:spcAft>
                <a:spcPct val="0"/>
              </a:spcAft>
              <a:buClr>
                <a:schemeClr val="dk1"/>
              </a:buClr>
              <a:buSzPts val="1100"/>
              <a:buFont typeface="Arial" pitchFamily="34" charset="0"/>
              <a:buNone/>
            </a:pPr>
            <a:r>
              <a:rPr lang="en" sz="1200">
                <a:solidFill>
                  <a:schemeClr val="dk1"/>
                </a:solidFill>
              </a:rPr>
              <a:t>Tell the participants that they will be going through a knowledge check question.</a:t>
            </a:r>
            <a:endParaRPr/>
          </a:p>
          <a:p>
            <a:pPr marL="0" lvl="0" indent="0" algn="l" rtl="0">
              <a:spcBef>
                <a:spcPct val="0"/>
              </a:spcBef>
              <a:spcAft>
                <a:spcPct val="0"/>
              </a:spcAft>
              <a:buNone/>
            </a:pPr>
            <a:endParaRPr lang="en" b="1"/>
          </a:p>
          <a:p>
            <a:pPr marL="0" lvl="0" indent="0" algn="l" rtl="0">
              <a:spcBef>
                <a:spcPct val="0"/>
              </a:spcBef>
              <a:spcAft>
                <a:spcPct val="0"/>
              </a:spcAft>
              <a:buNone/>
            </a:pPr>
            <a:r>
              <a:rPr lang="en" b="1"/>
              <a:t>Answers:</a:t>
            </a:r>
            <a:endParaRPr b="1"/>
          </a:p>
          <a:p>
            <a:pPr marL="158750" lvl="0" indent="0" algn="l" rtl="0">
              <a:spcBef>
                <a:spcPct val="0"/>
              </a:spcBef>
              <a:spcAft>
                <a:spcPct val="0"/>
              </a:spcAft>
              <a:buSzPts val="1100"/>
              <a:buNone/>
            </a:pPr>
            <a:r>
              <a:rPr lang="en"/>
              <a:t>1. b. False</a:t>
            </a:r>
            <a:endParaRPr/>
          </a:p>
          <a:p>
            <a:pPr marL="158750" lvl="0" indent="0" algn="l" rtl="0">
              <a:spcBef>
                <a:spcPct val="0"/>
              </a:spcBef>
              <a:spcAft>
                <a:spcPct val="0"/>
              </a:spcAft>
              <a:buSzPts val="1100"/>
              <a:buNone/>
            </a:pPr>
            <a:r>
              <a:rPr lang="en"/>
              <a:t>2. a. Day</a:t>
            </a:r>
            <a:endParaRPr/>
          </a:p>
        </p:txBody>
      </p:sp>
    </p:spTree>
    <p:extLst>
      <p:ext uri="{BB962C8B-B14F-4D97-AF65-F5344CB8AC3E}">
        <p14:creationId xmlns:p14="http://schemas.microsoft.com/office/powerpoint/2010/main" val="930602584"/>
      </p:ext>
    </p:extLst>
  </p:cSld>
  <p:clrMapOvr>
    <a:masterClrMapping/>
  </p:clrMapOvr>
</p:notes>
</file>

<file path=ppt/notesSlides/notesSlide6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01"/>
        <p:cNvGrpSpPr/>
        <p:nvPr/>
      </p:nvGrpSpPr>
      <p:grpSpPr>
        <a:xfrm>
          <a:off x="0" y="0"/>
          <a:ext cx="0" cy="0"/>
        </a:xfrm>
      </p:grpSpPr>
      <p:sp>
        <p:nvSpPr>
          <p:cNvPr id="102" name="Google Shape;102;g473f148d81_0_19: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03" name="Google Shape;103;g473f148d8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the different levels of Agile planning and the questions answered and the tasks carried out in each level.</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The above illustration shows the five different levels of Agile planning. From the picture you can also understand the tasks carried out in each level and the questions answered during those levels. The five levels of Agile planning are as follows:</a:t>
            </a:r>
            <a:endParaRPr/>
          </a:p>
          <a:p>
            <a:pPr marL="457200" lvl="0" indent="-298450" algn="l" rtl="0">
              <a:spcBef>
                <a:spcPct val="0"/>
              </a:spcBef>
              <a:spcAft>
                <a:spcPct val="0"/>
              </a:spcAft>
              <a:buSzPts val="1100"/>
              <a:buChar char="●"/>
            </a:pPr>
            <a:r>
              <a:rPr lang="en"/>
              <a:t>Product vision</a:t>
            </a:r>
            <a:endParaRPr/>
          </a:p>
          <a:p>
            <a:pPr marL="457200" lvl="0" indent="-298450" algn="l" rtl="0">
              <a:spcBef>
                <a:spcPct val="0"/>
              </a:spcBef>
              <a:spcAft>
                <a:spcPct val="0"/>
              </a:spcAft>
              <a:buSzPts val="1100"/>
              <a:buChar char="●"/>
            </a:pPr>
            <a:r>
              <a:rPr lang="en">
                <a:solidFill>
                  <a:schemeClr val="dk1"/>
                </a:solidFill>
              </a:rPr>
              <a:t>Product roadmap</a:t>
            </a:r>
            <a:endParaRPr>
              <a:solidFill>
                <a:schemeClr val="dk1"/>
              </a:solidFill>
            </a:endParaRPr>
          </a:p>
          <a:p>
            <a:pPr marL="457200" lvl="0" indent="-298450" algn="l" rtl="0">
              <a:spcBef>
                <a:spcPct val="0"/>
              </a:spcBef>
              <a:spcAft>
                <a:spcPct val="0"/>
              </a:spcAft>
              <a:buClr>
                <a:schemeClr val="dk1"/>
              </a:buClr>
              <a:buSzPts val="1100"/>
              <a:buChar char="●"/>
            </a:pPr>
            <a:r>
              <a:rPr lang="en">
                <a:solidFill>
                  <a:schemeClr val="dk1"/>
                </a:solidFill>
              </a:rPr>
              <a:t>Release planning</a:t>
            </a:r>
            <a:endParaRPr>
              <a:solidFill>
                <a:schemeClr val="dk1"/>
              </a:solidFill>
            </a:endParaRPr>
          </a:p>
          <a:p>
            <a:pPr marL="457200" lvl="0" indent="-298450" algn="l" rtl="0">
              <a:spcBef>
                <a:spcPct val="0"/>
              </a:spcBef>
              <a:spcAft>
                <a:spcPct val="0"/>
              </a:spcAft>
              <a:buClr>
                <a:schemeClr val="dk1"/>
              </a:buClr>
              <a:buSzPts val="1100"/>
              <a:buChar char="●"/>
            </a:pPr>
            <a:r>
              <a:rPr lang="en">
                <a:solidFill>
                  <a:schemeClr val="dk1"/>
                </a:solidFill>
              </a:rPr>
              <a:t>Iteration planning</a:t>
            </a:r>
            <a:endParaRPr>
              <a:solidFill>
                <a:schemeClr val="dk1"/>
              </a:solidFill>
            </a:endParaRPr>
          </a:p>
          <a:p>
            <a:pPr marL="457200" lvl="0" indent="-298450" algn="l" rtl="0">
              <a:spcBef>
                <a:spcPct val="0"/>
              </a:spcBef>
              <a:spcAft>
                <a:spcPct val="0"/>
              </a:spcAft>
              <a:buClr>
                <a:schemeClr val="dk1"/>
              </a:buClr>
              <a:buSzPts val="1100"/>
              <a:buChar char="●"/>
            </a:pPr>
            <a:r>
              <a:rPr lang="en">
                <a:solidFill>
                  <a:schemeClr val="dk1"/>
                </a:solidFill>
              </a:rPr>
              <a:t>Daily planning</a:t>
            </a:r>
            <a:endParaRPr>
              <a:solidFill>
                <a:schemeClr val="dk1"/>
              </a:solidFill>
            </a:endParaRPr>
          </a:p>
          <a:p>
            <a:pPr marL="0" lvl="0" indent="0" algn="l" rtl="0">
              <a:spcBef>
                <a:spcPct val="0"/>
              </a:spcBef>
              <a:spcAft>
                <a:spcPct val="0"/>
              </a:spcAft>
              <a:buNone/>
            </a:pPr>
            <a:endParaRPr/>
          </a:p>
          <a:p>
            <a:pPr marL="0" lvl="0" indent="0" algn="l" rtl="0">
              <a:spcBef>
                <a:spcPct val="0"/>
              </a:spcBef>
              <a:spcAft>
                <a:spcPct val="0"/>
              </a:spcAft>
              <a:buNone/>
            </a:pPr>
            <a:r>
              <a:rPr lang="en"/>
              <a:t>We’ll look at each of these in detail in the upcoming sections.</a:t>
            </a:r>
            <a:endParaRPr/>
          </a:p>
        </p:txBody>
      </p:sp>
    </p:spTree>
    <p:extLst>
      <p:ext uri="{BB962C8B-B14F-4D97-AF65-F5344CB8AC3E}">
        <p14:creationId xmlns:p14="http://schemas.microsoft.com/office/powerpoint/2010/main" val="3527690898"/>
      </p:ext>
    </p:extLst>
  </p:cSld>
  <p:clrMapOvr>
    <a:masterClrMapping/>
  </p:clrMapOvr>
</p:notes>
</file>

<file path=ppt/notesSlides/notesSlide6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08"/>
        <p:cNvGrpSpPr/>
        <p:nvPr/>
      </p:nvGrpSpPr>
      <p:grpSpPr>
        <a:xfrm>
          <a:off x="0" y="0"/>
          <a:ext cx="0" cy="0"/>
        </a:xfrm>
      </p:grpSpPr>
      <p:sp>
        <p:nvSpPr>
          <p:cNvPr id="109" name="Google Shape;109;g46067ff3e4_0_27: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10" name="Google Shape;110;g46067ff3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product vision planning.</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Product Vision is the broadest picture of how the product will look at the end of the project. The product owner establishes the priority and the effort involved in achieving the goal.</a:t>
            </a:r>
            <a:endParaRPr/>
          </a:p>
          <a:p>
            <a:pPr marL="0" lvl="0" indent="0" algn="l" rtl="0">
              <a:spcBef>
                <a:spcPct val="0"/>
              </a:spcBef>
              <a:spcAft>
                <a:spcPct val="0"/>
              </a:spcAft>
              <a:buNone/>
            </a:pPr>
            <a:endParaRPr/>
          </a:p>
          <a:p>
            <a:pPr marL="0" lvl="0" indent="0" algn="l" rtl="0">
              <a:spcBef>
                <a:spcPct val="0"/>
              </a:spcBef>
              <a:spcAft>
                <a:spcPct val="0"/>
              </a:spcAft>
              <a:buNone/>
            </a:pPr>
            <a:r>
              <a:rPr lang="en"/>
              <a:t>The product vision describes the state of the product in six months or more in the future. Further activities on planning will give more details about the vision and there may even be diversions from the vision, since the perspective might change in terms of market, product and the effort required to achieve the vision.</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r>
              <a:rPr lang="en"/>
              <a:t>Two common ways of vision exercise are to create an elevator statement or a product box. Both these exercises are intended to create that statement which describes the future of the product in terms of product features, target customers, and key differentiators from other products. </a:t>
            </a:r>
            <a:endParaRPr/>
          </a:p>
          <a:p>
            <a:pPr marL="0" lvl="0" indent="0" algn="l" rtl="0">
              <a:spcBef>
                <a:spcPct val="0"/>
              </a:spcBef>
              <a:spcAft>
                <a:spcPct val="0"/>
              </a:spcAft>
              <a:buNone/>
            </a:pPr>
            <a:endParaRPr/>
          </a:p>
        </p:txBody>
      </p:sp>
    </p:spTree>
    <p:extLst>
      <p:ext uri="{BB962C8B-B14F-4D97-AF65-F5344CB8AC3E}">
        <p14:creationId xmlns:p14="http://schemas.microsoft.com/office/powerpoint/2010/main" val="3448272641"/>
      </p:ext>
    </p:extLst>
  </p:cSld>
  <p:clrMapOvr>
    <a:masterClrMapping/>
  </p:clrMapOvr>
</p:notes>
</file>

<file path=ppt/notesSlides/notesSlide6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14"/>
        <p:cNvGrpSpPr/>
        <p:nvPr/>
      </p:nvGrpSpPr>
      <p:grpSpPr>
        <a:xfrm>
          <a:off x="0" y="0"/>
          <a:ext cx="0" cy="0"/>
        </a:xfrm>
      </p:grpSpPr>
      <p:sp>
        <p:nvSpPr>
          <p:cNvPr id="115" name="Google Shape;115;g46067ff3e4_0_33: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16" name="Google Shape;116;g46067ff3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activities carried out during product roadmap planning.</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solidFill>
                  <a:schemeClr val="dk1"/>
                </a:solidFill>
              </a:rPr>
              <a:t>Customers demand for changes at more frequent intervals. Time to market in these days is measured in weeks or months and not in years, which was the case in traditional projects. This makes the product owner devise a roadmap or path towards the final product. A product roadmap is created and communicated to the fellow team members. </a:t>
            </a:r>
            <a:endParaRPr>
              <a:solidFill>
                <a:schemeClr val="dk1"/>
              </a:solidFill>
            </a:endParaRPr>
          </a:p>
          <a:p>
            <a:pPr marL="0" lvl="0" indent="0" algn="l" rtl="0">
              <a:spcBef>
                <a:spcPct val="0"/>
              </a:spcBef>
              <a:spcAft>
                <a:spcPct val="0"/>
              </a:spcAft>
              <a:buNone/>
            </a:pPr>
            <a:endParaRPr>
              <a:solidFill>
                <a:schemeClr val="dk1"/>
              </a:solidFill>
            </a:endParaRPr>
          </a:p>
          <a:p>
            <a:pPr marL="0" lvl="0" indent="0" algn="l" rtl="0">
              <a:spcBef>
                <a:spcPct val="0"/>
              </a:spcBef>
              <a:spcAft>
                <a:spcPct val="0"/>
              </a:spcAft>
              <a:buNone/>
            </a:pPr>
            <a:r>
              <a:rPr lang="en">
                <a:solidFill>
                  <a:schemeClr val="dk1"/>
                </a:solidFill>
              </a:rPr>
              <a:t>A product roadmap is created primarily by the product owner in a single meeting or a series of meetings. The roadmap will contain the details of the dates, content, and objectives of the foreseen releases. The product backlog is also created, which includes the list of desired features and the priorities.</a:t>
            </a:r>
            <a:endParaRPr/>
          </a:p>
        </p:txBody>
      </p:sp>
    </p:spTree>
    <p:extLst>
      <p:ext uri="{BB962C8B-B14F-4D97-AF65-F5344CB8AC3E}">
        <p14:creationId xmlns:p14="http://schemas.microsoft.com/office/powerpoint/2010/main" val="3332127288"/>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lgn="l" rtl="0">
              <a:spcBef>
                <a:spcPct val="0"/>
              </a:spcBef>
              <a:spcAft>
                <a:spcPct val="0"/>
              </a:spcAft>
              <a:buClr>
                <a:schemeClr val="dk1"/>
              </a:buClr>
              <a:buSzPts val="1100"/>
              <a:buFont typeface="Arial" pitchFamily="34" charset="0"/>
              <a:buNone/>
            </a:pPr>
            <a:r>
              <a:rPr lang="en-US" b="1">
                <a:solidFill>
                  <a:schemeClr val="dk1"/>
                </a:solidFill>
              </a:rPr>
              <a:t>Notes to the Facilitator:</a:t>
            </a: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Explain participants about the different types of software.</a:t>
            </a:r>
          </a:p>
          <a:p>
            <a:pPr marL="0" lvl="0" indent="0" algn="l" rtl="0">
              <a:spcBef>
                <a:spcPct val="0"/>
              </a:spcBef>
              <a:spcAft>
                <a:spcPct val="0"/>
              </a:spcAft>
              <a:buClr>
                <a:schemeClr val="dk1"/>
              </a:buClr>
              <a:buSzPts val="1100"/>
              <a:buFont typeface="Arial" pitchFamily="34" charset="0"/>
              <a:buNone/>
            </a:pPr>
            <a:br>
              <a:rPr lang="en-US">
                <a:solidFill>
                  <a:schemeClr val="dk1"/>
                </a:solidFill>
              </a:rPr>
            </a:br>
            <a:r>
              <a:rPr lang="en-US" b="1">
                <a:solidFill>
                  <a:schemeClr val="dk1"/>
                </a:solidFill>
              </a:rPr>
              <a:t>Notes to the Participant: </a:t>
            </a: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We’ve now learnt that a software is needed for functioning of computer systems. We will now have a look at the different types of software. </a:t>
            </a:r>
            <a:endParaRPr lang="en-US" sz="1200">
              <a:solidFill>
                <a:schemeClr val="dk1"/>
              </a:solidFill>
              <a:latin typeface="Calibri"/>
              <a:ea typeface="Calibri"/>
              <a:cs typeface="Calibri"/>
              <a:sym typeface="Calibri"/>
            </a:endParaRPr>
          </a:p>
          <a:p>
            <a:pPr marL="0" lvl="0" indent="0" algn="l" rtl="0">
              <a:spcBef>
                <a:spcPct val="0"/>
              </a:spcBef>
              <a:spcAft>
                <a:spcPct val="0"/>
              </a:spcAft>
              <a:buClr>
                <a:schemeClr val="dk1"/>
              </a:buClr>
              <a:buSzPts val="1100"/>
              <a:buFont typeface="Arial" pitchFamily="34" charset="0"/>
              <a:buNone/>
            </a:pPr>
            <a:endParaRPr lang="en-US" sz="1200">
              <a:solidFill>
                <a:schemeClr val="dk1"/>
              </a:solidFill>
              <a:latin typeface="Calibri"/>
              <a:ea typeface="Calibri"/>
              <a:cs typeface="Calibri"/>
              <a:sym typeface="Calibri"/>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There are two major categories of software, based on the purpose of use:</a:t>
            </a:r>
            <a:endParaRPr lang="en-US" sz="1200">
              <a:solidFill>
                <a:schemeClr val="dk1"/>
              </a:solidFill>
              <a:latin typeface="Calibri"/>
              <a:ea typeface="Calibri"/>
              <a:cs typeface="Calibri"/>
              <a:sym typeface="Calibri"/>
            </a:endParaRPr>
          </a:p>
          <a:p>
            <a:pPr marL="228600" lvl="0" indent="-228600" algn="l" rtl="0">
              <a:spcBef>
                <a:spcPct val="0"/>
              </a:spcBef>
              <a:spcAft>
                <a:spcPct val="0"/>
              </a:spcAft>
              <a:buClr>
                <a:schemeClr val="dk1"/>
              </a:buClr>
              <a:buSzPts val="1100"/>
              <a:buAutoNum type="arabicPeriod"/>
            </a:pPr>
            <a:r>
              <a:rPr lang="en-US">
                <a:solidFill>
                  <a:schemeClr val="dk1"/>
                </a:solidFill>
              </a:rPr>
              <a:t>System Software</a:t>
            </a:r>
            <a:endParaRPr lang="en-US" sz="1200">
              <a:solidFill>
                <a:schemeClr val="dk1"/>
              </a:solidFill>
              <a:latin typeface="Calibri"/>
              <a:ea typeface="Calibri"/>
              <a:cs typeface="Calibri"/>
              <a:sym typeface="Calibri"/>
            </a:endParaRPr>
          </a:p>
          <a:p>
            <a:pPr marL="228600" lvl="0" indent="-228600" algn="l" rtl="0">
              <a:spcBef>
                <a:spcPct val="0"/>
              </a:spcBef>
              <a:spcAft>
                <a:spcPct val="0"/>
              </a:spcAft>
              <a:buClr>
                <a:schemeClr val="dk1"/>
              </a:buClr>
              <a:buSzPts val="1100"/>
              <a:buAutoNum type="arabicPeriod"/>
            </a:pPr>
            <a:r>
              <a:rPr lang="en-US">
                <a:solidFill>
                  <a:schemeClr val="dk1"/>
                </a:solidFill>
              </a:rPr>
              <a:t>Application Software </a:t>
            </a:r>
            <a:endParaRPr lang="en-US" sz="1200">
              <a:solidFill>
                <a:schemeClr val="dk1"/>
              </a:solidFill>
              <a:latin typeface="Calibri"/>
              <a:ea typeface="Calibri"/>
              <a:cs typeface="Calibri"/>
              <a:sym typeface="Calibri"/>
            </a:endParaRPr>
          </a:p>
          <a:p>
            <a:pPr marL="228600" lvl="0" indent="-158750" algn="l" rtl="0">
              <a:spcBef>
                <a:spcPct val="0"/>
              </a:spcBef>
              <a:spcAft>
                <a:spcPct val="0"/>
              </a:spcAft>
              <a:buClr>
                <a:schemeClr val="dk1"/>
              </a:buClr>
              <a:buSzPts val="1100"/>
              <a:buFont typeface="Calibri"/>
              <a:buNone/>
            </a:pP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b="1">
                <a:solidFill>
                  <a:schemeClr val="dk1"/>
                </a:solidFill>
              </a:rPr>
              <a:t>System Software</a:t>
            </a:r>
            <a:endParaRPr lang="en-US" sz="1200">
              <a:solidFill>
                <a:schemeClr val="dk1"/>
              </a:solidFill>
              <a:latin typeface="Calibri"/>
              <a:ea typeface="Calibri"/>
              <a:cs typeface="Calibri"/>
              <a:sym typeface="Calibri"/>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System software is the one that operates the computer hardware and enables the functioning of the computer system.  It includes operating systems, device drivers, diagnostic tools, servers, utilities, etc. The major purpose of system software is to insulate the application programmer to the extent possible from the details of the particular computer complex being used, especially memory and other hardware features, such as accessory devices as communications, printers, readers, displays, keyboards, etc. System software provides the platform for running application software. Systems software area is characterized by heavy interaction with computer hardware; heavy usage by multiple users;  concurrent operation that requires scheduling, resource sharing, and sophisticated process management; complex data structures; and multiple external interfaces. </a:t>
            </a:r>
            <a:endParaRPr lang="en-US" sz="1200">
              <a:solidFill>
                <a:schemeClr val="dk1"/>
              </a:solidFill>
              <a:latin typeface="Calibri"/>
              <a:ea typeface="Calibri"/>
              <a:cs typeface="Calibri"/>
              <a:sym typeface="Calibri"/>
            </a:endParaRPr>
          </a:p>
          <a:p>
            <a:pPr marL="0" lvl="0" indent="0" algn="l" rtl="0">
              <a:spcBef>
                <a:spcPct val="0"/>
              </a:spcBef>
              <a:spcAft>
                <a:spcPct val="0"/>
              </a:spcAft>
              <a:buClr>
                <a:schemeClr val="dk1"/>
              </a:buClr>
              <a:buSzPts val="1100"/>
              <a:buFont typeface="Calibri"/>
              <a:buNone/>
            </a:pP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System software in turn can be classified into:</a:t>
            </a:r>
            <a:endParaRPr lang="en-US" sz="1200">
              <a:solidFill>
                <a:schemeClr val="dk1"/>
              </a:solidFill>
              <a:latin typeface="Calibri"/>
              <a:ea typeface="Calibri"/>
              <a:cs typeface="Calibri"/>
              <a:sym typeface="Calibri"/>
            </a:endParaRPr>
          </a:p>
          <a:p>
            <a:pPr marL="228600" lvl="0" indent="-228600" algn="l" rtl="0">
              <a:spcBef>
                <a:spcPct val="0"/>
              </a:spcBef>
              <a:spcAft>
                <a:spcPct val="0"/>
              </a:spcAft>
              <a:buClr>
                <a:schemeClr val="dk1"/>
              </a:buClr>
              <a:buSzPts val="1100"/>
              <a:buAutoNum type="alphaLcPeriod"/>
            </a:pPr>
            <a:r>
              <a:rPr lang="en-US" b="1">
                <a:solidFill>
                  <a:schemeClr val="dk1"/>
                </a:solidFill>
              </a:rPr>
              <a:t>System Management Programs</a:t>
            </a:r>
            <a:endParaRPr lang="en-US" sz="1200">
              <a:solidFill>
                <a:schemeClr val="dk1"/>
              </a:solidFill>
              <a:latin typeface="Calibri"/>
              <a:ea typeface="Calibri"/>
              <a:cs typeface="Calibri"/>
              <a:sym typeface="Calibri"/>
            </a:endParaRPr>
          </a:p>
          <a:p>
            <a:pPr marL="457200" lvl="1" indent="0" algn="l" rtl="0">
              <a:spcBef>
                <a:spcPct val="0"/>
              </a:spcBef>
              <a:spcAft>
                <a:spcPct val="0"/>
              </a:spcAft>
              <a:buClr>
                <a:schemeClr val="dk1"/>
              </a:buClr>
              <a:buSzPts val="1100"/>
              <a:buFont typeface="Arial" pitchFamily="34" charset="0"/>
              <a:buNone/>
            </a:pPr>
            <a:r>
              <a:rPr lang="en-US">
                <a:solidFill>
                  <a:schemeClr val="dk1"/>
                </a:solidFill>
              </a:rPr>
              <a:t>Programs that are responsible for the functioning and management of computer systems. These are the ones that run and manage the resources and provide common services for other software that run on top of them. System management programs include:</a:t>
            </a:r>
            <a:endParaRPr lang="en-US" sz="1200">
              <a:solidFill>
                <a:schemeClr val="dk1"/>
              </a:solidFill>
              <a:latin typeface="Calibri"/>
              <a:ea typeface="Calibri"/>
              <a:cs typeface="Calibri"/>
              <a:sym typeface="Calibri"/>
            </a:endParaRPr>
          </a:p>
          <a:p>
            <a:pPr marL="628650" lvl="1" indent="-171450" algn="l" rtl="0">
              <a:spcBef>
                <a:spcPct val="0"/>
              </a:spcBef>
              <a:spcAft>
                <a:spcPct val="0"/>
              </a:spcAft>
              <a:buClr>
                <a:schemeClr val="dk1"/>
              </a:buClr>
              <a:buSzPts val="1100"/>
              <a:buChar char="•"/>
            </a:pPr>
            <a:r>
              <a:rPr lang="en-US">
                <a:solidFill>
                  <a:schemeClr val="dk1"/>
                </a:solidFill>
              </a:rPr>
              <a:t>Operating systems</a:t>
            </a:r>
            <a:endParaRPr lang="en-US" sz="1200">
              <a:solidFill>
                <a:schemeClr val="dk1"/>
              </a:solidFill>
              <a:latin typeface="Calibri"/>
              <a:ea typeface="Calibri"/>
              <a:cs typeface="Calibri"/>
              <a:sym typeface="Calibri"/>
            </a:endParaRPr>
          </a:p>
          <a:p>
            <a:pPr marL="628650" lvl="1" indent="-171450" algn="l" rtl="0">
              <a:spcBef>
                <a:spcPct val="0"/>
              </a:spcBef>
              <a:spcAft>
                <a:spcPct val="0"/>
              </a:spcAft>
              <a:buClr>
                <a:schemeClr val="dk1"/>
              </a:buClr>
              <a:buSzPts val="1100"/>
              <a:buChar char="•"/>
            </a:pPr>
            <a:r>
              <a:rPr lang="en-US">
                <a:solidFill>
                  <a:schemeClr val="dk1"/>
                </a:solidFill>
              </a:rPr>
              <a:t>Operating Environments</a:t>
            </a:r>
            <a:endParaRPr lang="en-US" sz="1200">
              <a:solidFill>
                <a:schemeClr val="dk1"/>
              </a:solidFill>
              <a:latin typeface="Calibri"/>
              <a:ea typeface="Calibri"/>
              <a:cs typeface="Calibri"/>
              <a:sym typeface="Calibri"/>
            </a:endParaRPr>
          </a:p>
          <a:p>
            <a:pPr marL="628650" lvl="1" indent="-171450" algn="l" rtl="0">
              <a:spcBef>
                <a:spcPct val="0"/>
              </a:spcBef>
              <a:spcAft>
                <a:spcPct val="0"/>
              </a:spcAft>
              <a:buClr>
                <a:schemeClr val="dk1"/>
              </a:buClr>
              <a:buSzPts val="1100"/>
              <a:buChar char="•"/>
            </a:pPr>
            <a:r>
              <a:rPr lang="en-US">
                <a:solidFill>
                  <a:schemeClr val="dk1"/>
                </a:solidFill>
              </a:rPr>
              <a:t>Database Management Systems </a:t>
            </a:r>
            <a:endParaRPr lang="en-US" sz="1200">
              <a:solidFill>
                <a:schemeClr val="dk1"/>
              </a:solidFill>
              <a:latin typeface="Calibri"/>
              <a:ea typeface="Calibri"/>
              <a:cs typeface="Calibri"/>
              <a:sym typeface="Calibri"/>
            </a:endParaRPr>
          </a:p>
          <a:p>
            <a:pPr marL="628650" lvl="1" indent="-171450" algn="l" rtl="0">
              <a:spcBef>
                <a:spcPct val="0"/>
              </a:spcBef>
              <a:spcAft>
                <a:spcPct val="0"/>
              </a:spcAft>
              <a:buClr>
                <a:schemeClr val="dk1"/>
              </a:buClr>
              <a:buSzPts val="1100"/>
              <a:buChar char="•"/>
            </a:pPr>
            <a:r>
              <a:rPr lang="en-US">
                <a:solidFill>
                  <a:schemeClr val="dk1"/>
                </a:solidFill>
              </a:rPr>
              <a:t>Telecommunication Monitors</a:t>
            </a:r>
            <a:endParaRPr lang="en-US" sz="1200">
              <a:solidFill>
                <a:schemeClr val="dk1"/>
              </a:solidFill>
              <a:latin typeface="Calibri"/>
              <a:ea typeface="Calibri"/>
              <a:cs typeface="Calibri"/>
              <a:sym typeface="Calibri"/>
            </a:endParaRPr>
          </a:p>
          <a:p>
            <a:pPr marL="228600" lvl="0" indent="-228600" algn="l" rtl="0">
              <a:spcBef>
                <a:spcPct val="0"/>
              </a:spcBef>
              <a:spcAft>
                <a:spcPct val="0"/>
              </a:spcAft>
              <a:buClr>
                <a:schemeClr val="dk1"/>
              </a:buClr>
              <a:buSzPts val="1100"/>
              <a:buAutoNum type="alphaLcPeriod"/>
            </a:pPr>
            <a:r>
              <a:rPr lang="en-US" b="1">
                <a:solidFill>
                  <a:schemeClr val="dk1"/>
                </a:solidFill>
              </a:rPr>
              <a:t>System Support Programs</a:t>
            </a:r>
            <a:endParaRPr lang="en-US" sz="1200">
              <a:solidFill>
                <a:schemeClr val="dk1"/>
              </a:solidFill>
              <a:latin typeface="Calibri"/>
              <a:ea typeface="Calibri"/>
              <a:cs typeface="Calibri"/>
              <a:sym typeface="Calibri"/>
            </a:endParaRPr>
          </a:p>
          <a:p>
            <a:pPr marL="457200" lvl="1" indent="0" algn="l" rtl="0">
              <a:spcBef>
                <a:spcPct val="0"/>
              </a:spcBef>
              <a:spcAft>
                <a:spcPct val="0"/>
              </a:spcAft>
              <a:buClr>
                <a:schemeClr val="dk1"/>
              </a:buClr>
              <a:buSzPts val="1100"/>
              <a:buFont typeface="Arial" pitchFamily="34" charset="0"/>
              <a:buNone/>
            </a:pPr>
            <a:r>
              <a:rPr lang="en-US">
                <a:solidFill>
                  <a:schemeClr val="dk1"/>
                </a:solidFill>
              </a:rPr>
              <a:t>It is a program that supports, or facilitates the smooth and efficient execution of various programs and operations of a computer. System support programs include:</a:t>
            </a:r>
            <a:endParaRPr lang="en-US" sz="1200">
              <a:solidFill>
                <a:schemeClr val="dk1"/>
              </a:solidFill>
              <a:latin typeface="Calibri"/>
              <a:ea typeface="Calibri"/>
              <a:cs typeface="Calibri"/>
              <a:sym typeface="Calibri"/>
            </a:endParaRPr>
          </a:p>
          <a:p>
            <a:pPr marL="628650" lvl="1" indent="-171450" algn="l" rtl="0">
              <a:spcBef>
                <a:spcPct val="0"/>
              </a:spcBef>
              <a:spcAft>
                <a:spcPct val="0"/>
              </a:spcAft>
              <a:buClr>
                <a:schemeClr val="dk1"/>
              </a:buClr>
              <a:buSzPts val="1100"/>
              <a:buChar char="•"/>
            </a:pPr>
            <a:r>
              <a:rPr lang="en-US">
                <a:solidFill>
                  <a:schemeClr val="dk1"/>
                </a:solidFill>
              </a:rPr>
              <a:t>System utilities</a:t>
            </a:r>
            <a:endParaRPr lang="en-US" sz="1200">
              <a:solidFill>
                <a:schemeClr val="dk1"/>
              </a:solidFill>
              <a:latin typeface="Calibri"/>
              <a:ea typeface="Calibri"/>
              <a:cs typeface="Calibri"/>
              <a:sym typeface="Calibri"/>
            </a:endParaRPr>
          </a:p>
          <a:p>
            <a:pPr marL="628650" lvl="1" indent="-171450" algn="l" rtl="0">
              <a:spcBef>
                <a:spcPct val="0"/>
              </a:spcBef>
              <a:spcAft>
                <a:spcPct val="0"/>
              </a:spcAft>
              <a:buClr>
                <a:schemeClr val="dk1"/>
              </a:buClr>
              <a:buSzPts val="1100"/>
              <a:buChar char="•"/>
            </a:pPr>
            <a:r>
              <a:rPr lang="en-US">
                <a:solidFill>
                  <a:schemeClr val="dk1"/>
                </a:solidFill>
              </a:rPr>
              <a:t>Performance monitors</a:t>
            </a:r>
            <a:endParaRPr lang="en-US" sz="1200">
              <a:solidFill>
                <a:schemeClr val="dk1"/>
              </a:solidFill>
              <a:latin typeface="Calibri"/>
              <a:ea typeface="Calibri"/>
              <a:cs typeface="Calibri"/>
              <a:sym typeface="Calibri"/>
            </a:endParaRPr>
          </a:p>
          <a:p>
            <a:pPr marL="628650" lvl="1" indent="-171450" algn="l" rtl="0">
              <a:spcBef>
                <a:spcPct val="0"/>
              </a:spcBef>
              <a:spcAft>
                <a:spcPct val="0"/>
              </a:spcAft>
              <a:buClr>
                <a:schemeClr val="dk1"/>
              </a:buClr>
              <a:buSzPts val="1100"/>
              <a:buChar char="•"/>
            </a:pPr>
            <a:r>
              <a:rPr lang="en-US">
                <a:solidFill>
                  <a:schemeClr val="dk1"/>
                </a:solidFill>
              </a:rPr>
              <a:t>Security monitors</a:t>
            </a:r>
            <a:endParaRPr lang="en-US" sz="1200">
              <a:solidFill>
                <a:schemeClr val="dk1"/>
              </a:solidFill>
              <a:latin typeface="Calibri"/>
              <a:ea typeface="Calibri"/>
              <a:cs typeface="Calibri"/>
              <a:sym typeface="Calibri"/>
            </a:endParaRPr>
          </a:p>
          <a:p>
            <a:pPr marL="228600" lvl="0" indent="-228600" algn="l" rtl="0">
              <a:spcBef>
                <a:spcPct val="0"/>
              </a:spcBef>
              <a:spcAft>
                <a:spcPct val="0"/>
              </a:spcAft>
              <a:buClr>
                <a:schemeClr val="dk1"/>
              </a:buClr>
              <a:buSzPts val="1100"/>
              <a:buAutoNum type="alphaLcPeriod"/>
            </a:pPr>
            <a:r>
              <a:rPr lang="en-US" b="1">
                <a:solidFill>
                  <a:schemeClr val="dk1"/>
                </a:solidFill>
              </a:rPr>
              <a:t>System Development Programs</a:t>
            </a:r>
            <a:endParaRPr lang="en-US" sz="1200">
              <a:solidFill>
                <a:schemeClr val="dk1"/>
              </a:solidFill>
              <a:latin typeface="Calibri"/>
              <a:ea typeface="Calibri"/>
              <a:cs typeface="Calibri"/>
              <a:sym typeface="Calibri"/>
            </a:endParaRPr>
          </a:p>
          <a:p>
            <a:pPr marL="457200" lvl="1" indent="0" algn="l" rtl="0">
              <a:spcBef>
                <a:spcPct val="0"/>
              </a:spcBef>
              <a:spcAft>
                <a:spcPct val="0"/>
              </a:spcAft>
              <a:buClr>
                <a:schemeClr val="dk1"/>
              </a:buClr>
              <a:buSzPts val="1100"/>
              <a:buFont typeface="Arial" pitchFamily="34" charset="0"/>
              <a:buNone/>
            </a:pPr>
            <a:r>
              <a:rPr lang="en-US">
                <a:solidFill>
                  <a:schemeClr val="dk1"/>
                </a:solidFill>
              </a:rPr>
              <a:t>System development programs have the instructions to create and maintain computer systems. These include:</a:t>
            </a:r>
            <a:endParaRPr lang="en-US" sz="1200">
              <a:solidFill>
                <a:schemeClr val="dk1"/>
              </a:solidFill>
              <a:latin typeface="Calibri"/>
              <a:ea typeface="Calibri"/>
              <a:cs typeface="Calibri"/>
              <a:sym typeface="Calibri"/>
            </a:endParaRPr>
          </a:p>
          <a:p>
            <a:pPr marL="628650" lvl="1" indent="-171450" algn="l" rtl="0">
              <a:spcBef>
                <a:spcPct val="0"/>
              </a:spcBef>
              <a:spcAft>
                <a:spcPct val="0"/>
              </a:spcAft>
              <a:buClr>
                <a:schemeClr val="dk1"/>
              </a:buClr>
              <a:buSzPts val="1100"/>
              <a:buChar char="•"/>
            </a:pPr>
            <a:r>
              <a:rPr lang="en-US">
                <a:solidFill>
                  <a:schemeClr val="dk1"/>
                </a:solidFill>
              </a:rPr>
              <a:t>Programming Language Translators</a:t>
            </a:r>
            <a:endParaRPr lang="en-US" sz="1200">
              <a:solidFill>
                <a:schemeClr val="dk1"/>
              </a:solidFill>
              <a:latin typeface="Calibri"/>
              <a:ea typeface="Calibri"/>
              <a:cs typeface="Calibri"/>
              <a:sym typeface="Calibri"/>
            </a:endParaRPr>
          </a:p>
          <a:p>
            <a:pPr marL="628650" lvl="1" indent="-171450" algn="l" rtl="0">
              <a:spcBef>
                <a:spcPct val="0"/>
              </a:spcBef>
              <a:spcAft>
                <a:spcPct val="0"/>
              </a:spcAft>
              <a:buClr>
                <a:schemeClr val="dk1"/>
              </a:buClr>
              <a:buSzPts val="1100"/>
              <a:buChar char="•"/>
            </a:pPr>
            <a:r>
              <a:rPr lang="en-US">
                <a:solidFill>
                  <a:schemeClr val="dk1"/>
                </a:solidFill>
              </a:rPr>
              <a:t>Programming environments</a:t>
            </a:r>
            <a:endParaRPr lang="en-US" sz="1200">
              <a:solidFill>
                <a:schemeClr val="dk1"/>
              </a:solidFill>
              <a:latin typeface="Calibri"/>
              <a:ea typeface="Calibri"/>
              <a:cs typeface="Calibri"/>
              <a:sym typeface="Calibri"/>
            </a:endParaRPr>
          </a:p>
          <a:p>
            <a:pPr marL="628650" lvl="1" indent="-171450" algn="l" rtl="0">
              <a:spcBef>
                <a:spcPct val="0"/>
              </a:spcBef>
              <a:spcAft>
                <a:spcPct val="0"/>
              </a:spcAft>
              <a:buClr>
                <a:schemeClr val="dk1"/>
              </a:buClr>
              <a:buSzPts val="1100"/>
              <a:buChar char="•"/>
            </a:pPr>
            <a:r>
              <a:rPr lang="en-US">
                <a:solidFill>
                  <a:schemeClr val="dk1"/>
                </a:solidFill>
              </a:rPr>
              <a:t>Computer-Aided Software Engineering (CASE) Packages </a:t>
            </a:r>
            <a:endParaRPr lang="en-US" sz="1200">
              <a:solidFill>
                <a:schemeClr val="dk1"/>
              </a:solidFill>
              <a:latin typeface="Calibri"/>
              <a:ea typeface="Calibri"/>
              <a:cs typeface="Calibri"/>
              <a:sym typeface="Calibri"/>
            </a:endParaRPr>
          </a:p>
          <a:p>
            <a:pPr marL="0" lvl="0" indent="0" algn="l" rtl="0">
              <a:spcBef>
                <a:spcPct val="0"/>
              </a:spcBef>
              <a:spcAft>
                <a:spcPct val="0"/>
              </a:spcAft>
              <a:buClr>
                <a:schemeClr val="dk1"/>
              </a:buClr>
              <a:buSzPts val="1100"/>
              <a:buFont typeface="Calibri"/>
              <a:buNone/>
            </a:pPr>
            <a:endParaRPr lang="en-US" b="1">
              <a:solidFill>
                <a:schemeClr val="dk1"/>
              </a:solidFill>
            </a:endParaRPr>
          </a:p>
          <a:p>
            <a:pPr marL="0" lvl="0" indent="0" algn="l" rtl="0">
              <a:spcBef>
                <a:spcPct val="0"/>
              </a:spcBef>
              <a:spcAft>
                <a:spcPct val="0"/>
              </a:spcAft>
              <a:buClr>
                <a:schemeClr val="dk1"/>
              </a:buClr>
              <a:buSzPts val="1100"/>
              <a:buFont typeface="Arial" pitchFamily="34" charset="0"/>
              <a:buNone/>
            </a:pPr>
            <a:r>
              <a:rPr lang="en-US" b="1">
                <a:solidFill>
                  <a:schemeClr val="dk1"/>
                </a:solidFill>
              </a:rPr>
              <a:t>Application software</a:t>
            </a:r>
            <a:endParaRPr lang="en-US" sz="1200">
              <a:solidFill>
                <a:schemeClr val="dk1"/>
              </a:solidFill>
              <a:latin typeface="Calibri"/>
              <a:ea typeface="Calibri"/>
              <a:cs typeface="Calibri"/>
              <a:sym typeface="Calibri"/>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A group of programs designed to carry out a single or a group of related tasks. Application software is actually a subclass of computer software, which leverages the capabilities of a computer directly to a task that the user wishes it to perform. Application software is looked upon as a software as well as its implementation. Application software is stand-alone programs that solve a specific business need. Applications in this area process business or technical data in a way that facilitates business operations or management/technical decision making. In addition to conventional data processing applications, application software is used to control business functions in real time. </a:t>
            </a:r>
            <a:endParaRPr lang="en-US" sz="1200">
              <a:solidFill>
                <a:schemeClr val="dk1"/>
              </a:solidFill>
              <a:latin typeface="Calibri"/>
              <a:ea typeface="Calibri"/>
              <a:cs typeface="Calibri"/>
              <a:sym typeface="Calibri"/>
            </a:endParaRPr>
          </a:p>
          <a:p>
            <a:pPr marL="0" lvl="0" indent="0" algn="l" rtl="0">
              <a:spcBef>
                <a:spcPct val="0"/>
              </a:spcBef>
              <a:spcAft>
                <a:spcPct val="0"/>
              </a:spcAft>
              <a:buClr>
                <a:schemeClr val="dk1"/>
              </a:buClr>
              <a:buSzPts val="1100"/>
              <a:buFont typeface="Calibri"/>
              <a:buNone/>
            </a:pPr>
            <a:endParaRPr lang="en-US">
              <a:solidFill>
                <a:schemeClr val="dk1"/>
              </a:solidFill>
            </a:endParaRPr>
          </a:p>
          <a:p>
            <a:pPr marL="0" lvl="0" indent="0" algn="l" rtl="0">
              <a:spcBef>
                <a:spcPct val="0"/>
              </a:spcBef>
              <a:spcAft>
                <a:spcPct val="0"/>
              </a:spcAft>
              <a:buClr>
                <a:schemeClr val="dk1"/>
              </a:buClr>
              <a:buSzPts val="1100"/>
              <a:buFont typeface="Arial" pitchFamily="34" charset="0"/>
              <a:buNone/>
            </a:pPr>
            <a:r>
              <a:rPr lang="en-US">
                <a:solidFill>
                  <a:schemeClr val="dk1"/>
                </a:solidFill>
              </a:rPr>
              <a:t>Application software can be broadly classified into:</a:t>
            </a:r>
            <a:endParaRPr lang="en-US" sz="1200">
              <a:solidFill>
                <a:schemeClr val="dk1"/>
              </a:solidFill>
              <a:latin typeface="Calibri"/>
              <a:ea typeface="Calibri"/>
              <a:cs typeface="Calibri"/>
              <a:sym typeface="Calibri"/>
            </a:endParaRPr>
          </a:p>
          <a:p>
            <a:pPr marL="228600" lvl="0" indent="-228600" algn="l" rtl="0">
              <a:spcBef>
                <a:spcPct val="0"/>
              </a:spcBef>
              <a:spcAft>
                <a:spcPct val="0"/>
              </a:spcAft>
              <a:buClr>
                <a:schemeClr val="dk1"/>
              </a:buClr>
              <a:buSzPts val="1100"/>
              <a:buAutoNum type="alphaLcPeriod"/>
            </a:pPr>
            <a:r>
              <a:rPr lang="en-US" b="1">
                <a:solidFill>
                  <a:schemeClr val="dk1"/>
                </a:solidFill>
              </a:rPr>
              <a:t>General purpose software</a:t>
            </a:r>
            <a:r>
              <a:rPr lang="en-US">
                <a:solidFill>
                  <a:schemeClr val="dk1"/>
                </a:solidFill>
              </a:rPr>
              <a:t>: General purpose application software is a type of application that can be used for a variety of tasks. It is not limited to one particular function. Different types of general purpose software include:</a:t>
            </a:r>
            <a:endParaRPr lang="en-US" sz="1200">
              <a:solidFill>
                <a:schemeClr val="dk1"/>
              </a:solidFill>
              <a:latin typeface="Calibri"/>
              <a:ea typeface="Calibri"/>
              <a:cs typeface="Calibri"/>
              <a:sym typeface="Calibri"/>
            </a:endParaRPr>
          </a:p>
          <a:p>
            <a:pPr marL="685800" lvl="1" indent="-228600" algn="l" rtl="0">
              <a:spcBef>
                <a:spcPct val="0"/>
              </a:spcBef>
              <a:spcAft>
                <a:spcPct val="0"/>
              </a:spcAft>
              <a:buClr>
                <a:schemeClr val="dk1"/>
              </a:buClr>
              <a:buSzPts val="1100"/>
              <a:buChar char="•"/>
            </a:pPr>
            <a:r>
              <a:rPr lang="en-US">
                <a:solidFill>
                  <a:schemeClr val="dk1"/>
                </a:solidFill>
              </a:rPr>
              <a:t>Word processing software</a:t>
            </a:r>
            <a:endParaRPr lang="en-US" sz="1200">
              <a:solidFill>
                <a:schemeClr val="dk1"/>
              </a:solidFill>
              <a:latin typeface="Calibri"/>
              <a:ea typeface="Calibri"/>
              <a:cs typeface="Calibri"/>
              <a:sym typeface="Calibri"/>
            </a:endParaRPr>
          </a:p>
          <a:p>
            <a:pPr marL="685800" lvl="1" indent="-228600" algn="l" rtl="0">
              <a:spcBef>
                <a:spcPct val="0"/>
              </a:spcBef>
              <a:spcAft>
                <a:spcPct val="0"/>
              </a:spcAft>
              <a:buClr>
                <a:schemeClr val="dk1"/>
              </a:buClr>
              <a:buSzPts val="1100"/>
              <a:buChar char="•"/>
            </a:pPr>
            <a:r>
              <a:rPr lang="en-US">
                <a:solidFill>
                  <a:schemeClr val="dk1"/>
                </a:solidFill>
              </a:rPr>
              <a:t>Electronic spreadsheets</a:t>
            </a:r>
            <a:endParaRPr lang="en-US" sz="1200">
              <a:solidFill>
                <a:schemeClr val="dk1"/>
              </a:solidFill>
              <a:latin typeface="Calibri"/>
              <a:ea typeface="Calibri"/>
              <a:cs typeface="Calibri"/>
              <a:sym typeface="Calibri"/>
            </a:endParaRPr>
          </a:p>
          <a:p>
            <a:pPr marL="685800" lvl="1" indent="-228600" algn="l" rtl="0">
              <a:spcBef>
                <a:spcPct val="0"/>
              </a:spcBef>
              <a:spcAft>
                <a:spcPct val="0"/>
              </a:spcAft>
              <a:buClr>
                <a:schemeClr val="dk1"/>
              </a:buClr>
              <a:buSzPts val="1100"/>
              <a:buChar char="•"/>
            </a:pPr>
            <a:r>
              <a:rPr lang="en-US">
                <a:solidFill>
                  <a:schemeClr val="dk1"/>
                </a:solidFill>
              </a:rPr>
              <a:t>Database managers</a:t>
            </a:r>
            <a:endParaRPr lang="en-US" sz="1200">
              <a:solidFill>
                <a:schemeClr val="dk1"/>
              </a:solidFill>
              <a:latin typeface="Calibri"/>
              <a:ea typeface="Calibri"/>
              <a:cs typeface="Calibri"/>
              <a:sym typeface="Calibri"/>
            </a:endParaRPr>
          </a:p>
          <a:p>
            <a:pPr marL="685800" lvl="1" indent="-228600" algn="l" rtl="0">
              <a:spcBef>
                <a:spcPct val="0"/>
              </a:spcBef>
              <a:spcAft>
                <a:spcPct val="0"/>
              </a:spcAft>
              <a:buClr>
                <a:schemeClr val="dk1"/>
              </a:buClr>
              <a:buSzPts val="1100"/>
              <a:buChar char="•"/>
            </a:pPr>
            <a:r>
              <a:rPr lang="en-US">
                <a:solidFill>
                  <a:schemeClr val="dk1"/>
                </a:solidFill>
              </a:rPr>
              <a:t>Presentation graphics</a:t>
            </a:r>
            <a:endParaRPr lang="en-US" sz="1200">
              <a:solidFill>
                <a:schemeClr val="dk1"/>
              </a:solidFill>
              <a:latin typeface="Calibri"/>
              <a:ea typeface="Calibri"/>
              <a:cs typeface="Calibri"/>
              <a:sym typeface="Calibri"/>
            </a:endParaRPr>
          </a:p>
          <a:p>
            <a:pPr marL="685800" lvl="1" indent="-228600" algn="l" rtl="0">
              <a:spcBef>
                <a:spcPct val="0"/>
              </a:spcBef>
              <a:spcAft>
                <a:spcPct val="0"/>
              </a:spcAft>
              <a:buClr>
                <a:schemeClr val="dk1"/>
              </a:buClr>
              <a:buSzPts val="1100"/>
              <a:buChar char="•"/>
            </a:pPr>
            <a:r>
              <a:rPr lang="en-US">
                <a:solidFill>
                  <a:schemeClr val="dk1"/>
                </a:solidFill>
              </a:rPr>
              <a:t>Integrated packages</a:t>
            </a:r>
            <a:endParaRPr lang="en-US" sz="1200">
              <a:solidFill>
                <a:schemeClr val="dk1"/>
              </a:solidFill>
              <a:latin typeface="Calibri"/>
              <a:ea typeface="Calibri"/>
              <a:cs typeface="Calibri"/>
              <a:sym typeface="Calibri"/>
            </a:endParaRPr>
          </a:p>
          <a:p>
            <a:pPr marL="228600" lvl="0" indent="-228600" algn="l" rtl="0">
              <a:spcBef>
                <a:spcPct val="0"/>
              </a:spcBef>
              <a:spcAft>
                <a:spcPct val="0"/>
              </a:spcAft>
              <a:buClr>
                <a:schemeClr val="dk1"/>
              </a:buClr>
              <a:buSzPts val="1100"/>
              <a:buAutoNum type="alphaLcPeriod"/>
            </a:pPr>
            <a:r>
              <a:rPr lang="en-US" b="1">
                <a:solidFill>
                  <a:schemeClr val="dk1"/>
                </a:solidFill>
              </a:rPr>
              <a:t>Special purpose software</a:t>
            </a:r>
            <a:r>
              <a:rPr lang="en-US">
                <a:solidFill>
                  <a:schemeClr val="dk1"/>
                </a:solidFill>
              </a:rPr>
              <a:t>: Special purpose application software is a type of software created to execute one specific task. Some examples of special purpose software include:</a:t>
            </a:r>
            <a:endParaRPr lang="en-US" sz="1200">
              <a:solidFill>
                <a:schemeClr val="dk1"/>
              </a:solidFill>
              <a:latin typeface="Calibri"/>
              <a:ea typeface="Calibri"/>
              <a:cs typeface="Calibri"/>
              <a:sym typeface="Calibri"/>
            </a:endParaRPr>
          </a:p>
          <a:p>
            <a:pPr marL="685800" lvl="1" indent="-228600" algn="l" rtl="0">
              <a:spcBef>
                <a:spcPct val="0"/>
              </a:spcBef>
              <a:spcAft>
                <a:spcPct val="0"/>
              </a:spcAft>
              <a:buClr>
                <a:schemeClr val="dk1"/>
              </a:buClr>
              <a:buSzPts val="1100"/>
              <a:buChar char="•"/>
            </a:pPr>
            <a:r>
              <a:rPr lang="en-US">
                <a:solidFill>
                  <a:schemeClr val="dk1"/>
                </a:solidFill>
              </a:rPr>
              <a:t>Accounting software</a:t>
            </a:r>
            <a:endParaRPr lang="en-US" sz="1200">
              <a:solidFill>
                <a:schemeClr val="dk1"/>
              </a:solidFill>
              <a:latin typeface="Calibri"/>
              <a:ea typeface="Calibri"/>
              <a:cs typeface="Calibri"/>
              <a:sym typeface="Calibri"/>
            </a:endParaRPr>
          </a:p>
          <a:p>
            <a:pPr marL="685800" lvl="1" indent="-228600" algn="l" rtl="0">
              <a:spcBef>
                <a:spcPct val="0"/>
              </a:spcBef>
              <a:spcAft>
                <a:spcPct val="0"/>
              </a:spcAft>
              <a:buClr>
                <a:schemeClr val="dk1"/>
              </a:buClr>
              <a:buSzPts val="1100"/>
              <a:buChar char="•"/>
            </a:pPr>
            <a:r>
              <a:rPr lang="en-US">
                <a:solidFill>
                  <a:schemeClr val="dk1"/>
                </a:solidFill>
              </a:rPr>
              <a:t>Reservation systems</a:t>
            </a:r>
            <a:endParaRPr lang="en-US" sz="1200">
              <a:solidFill>
                <a:schemeClr val="dk1"/>
              </a:solidFill>
              <a:latin typeface="Calibri"/>
              <a:ea typeface="Calibri"/>
              <a:cs typeface="Calibri"/>
              <a:sym typeface="Calibri"/>
            </a:endParaRPr>
          </a:p>
          <a:p>
            <a:pPr marL="685800" lvl="1" indent="-228600" algn="l" rtl="0">
              <a:spcBef>
                <a:spcPct val="0"/>
              </a:spcBef>
              <a:spcAft>
                <a:spcPct val="0"/>
              </a:spcAft>
              <a:buClr>
                <a:schemeClr val="dk1"/>
              </a:buClr>
              <a:buSzPts val="1100"/>
              <a:buChar char="•"/>
            </a:pPr>
            <a:r>
              <a:rPr lang="en-US">
                <a:solidFill>
                  <a:schemeClr val="dk1"/>
                </a:solidFill>
              </a:rPr>
              <a:t>Marketing – Sales Analysis, etc.</a:t>
            </a:r>
            <a:endParaRPr lang="en-US" sz="1200">
              <a:solidFill>
                <a:schemeClr val="dk1"/>
              </a:solidFill>
              <a:latin typeface="Calibri"/>
              <a:ea typeface="Calibri"/>
              <a:cs typeface="Calibri"/>
              <a:sym typeface="Calibri"/>
            </a:endParaRPr>
          </a:p>
          <a:p>
            <a:pPr marL="685800" lvl="1" indent="-228600" algn="l" rtl="0">
              <a:spcBef>
                <a:spcPct val="0"/>
              </a:spcBef>
              <a:spcAft>
                <a:spcPct val="0"/>
              </a:spcAft>
              <a:buClr>
                <a:schemeClr val="dk1"/>
              </a:buClr>
              <a:buSzPts val="1100"/>
              <a:buChar char="•"/>
            </a:pPr>
            <a:r>
              <a:rPr lang="en-US">
                <a:solidFill>
                  <a:schemeClr val="dk1"/>
                </a:solidFill>
              </a:rPr>
              <a:t>Finance – Capital Budgeting, etc.</a:t>
            </a:r>
            <a:endParaRPr lang="en-US" sz="1200">
              <a:solidFill>
                <a:schemeClr val="dk1"/>
              </a:solidFill>
              <a:latin typeface="Calibri"/>
              <a:ea typeface="Calibri"/>
              <a:cs typeface="Calibri"/>
              <a:sym typeface="Calibri"/>
            </a:endParaRPr>
          </a:p>
          <a:p>
            <a:pPr marL="0" lvl="0" indent="0" algn="l" rtl="0">
              <a:spcBef>
                <a:spcPct val="0"/>
              </a:spcBef>
              <a:spcAft>
                <a:spcPct val="0"/>
              </a:spcAft>
              <a:buNone/>
            </a:pPr>
            <a:endParaRPr lang="en-US"/>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8528584"/>
      </p:ext>
    </p:extLst>
  </p:cSld>
  <p:clrMapOvr>
    <a:masterClrMapping/>
  </p:clrMapOvr>
</p:notes>
</file>

<file path=ppt/notesSlides/notesSlide7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20"/>
        <p:cNvGrpSpPr/>
        <p:nvPr/>
      </p:nvGrpSpPr>
      <p:grpSpPr>
        <a:xfrm>
          <a:off x="0" y="0"/>
          <a:ext cx="0" cy="0"/>
        </a:xfrm>
      </p:grpSpPr>
      <p:sp>
        <p:nvSpPr>
          <p:cNvPr id="121" name="Google Shape;121;g46067ff3e4_0_59: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22" name="Google Shape;122;g46067ff3e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release planning.</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Clr>
                <a:schemeClr val="dk1"/>
              </a:buClr>
              <a:buSzPts val="1100"/>
              <a:buFont typeface="Arial" pitchFamily="34" charset="0"/>
              <a:buNone/>
            </a:pPr>
            <a:r>
              <a:rPr lang="en"/>
              <a:t>During the release planning, a set of activities is grouped into tasks and assigned to the teams. A release is the set of product increments that are released to the customer. Some of the important characteristics of a release are as follows:</a:t>
            </a:r>
            <a:endParaRPr/>
          </a:p>
          <a:p>
            <a:pPr marL="457200" lvl="0" indent="-298450" algn="l" rtl="0">
              <a:spcBef>
                <a:spcPct val="0"/>
              </a:spcBef>
              <a:spcAft>
                <a:spcPct val="0"/>
              </a:spcAft>
              <a:buSzPts val="1100"/>
              <a:buChar char="●"/>
            </a:pPr>
            <a:r>
              <a:rPr lang="en"/>
              <a:t>Releases will have the date, theme and a set of features </a:t>
            </a:r>
            <a:endParaRPr/>
          </a:p>
          <a:p>
            <a:pPr marL="457200" lvl="0" indent="-298450" algn="l" rtl="0">
              <a:spcBef>
                <a:spcPct val="0"/>
              </a:spcBef>
              <a:spcAft>
                <a:spcPct val="0"/>
              </a:spcAft>
              <a:buSzPts val="1100"/>
              <a:buChar char="●"/>
            </a:pPr>
            <a:r>
              <a:rPr lang="en"/>
              <a:t>In release planning the scope, and not date or quality, is defined, hence a product backlog is required as the base of the planning event</a:t>
            </a:r>
            <a:endParaRPr/>
          </a:p>
          <a:p>
            <a:pPr marL="457200" lvl="0" indent="-298450" algn="l" rtl="0">
              <a:spcBef>
                <a:spcPct val="0"/>
              </a:spcBef>
              <a:spcAft>
                <a:spcPct val="0"/>
              </a:spcAft>
              <a:buSzPts val="1100"/>
              <a:buChar char="●"/>
            </a:pPr>
            <a:r>
              <a:rPr lang="en"/>
              <a:t>Teams should work in the same rhythm for better management of dependencies</a:t>
            </a:r>
            <a:endParaRPr/>
          </a:p>
          <a:p>
            <a:pPr marL="457200" lvl="0" indent="-298450" algn="l" rtl="0">
              <a:spcBef>
                <a:spcPct val="0"/>
              </a:spcBef>
              <a:spcAft>
                <a:spcPct val="0"/>
              </a:spcAft>
              <a:buSzPts val="1100"/>
              <a:buChar char="●"/>
            </a:pPr>
            <a:r>
              <a:rPr lang="en"/>
              <a:t>There are fixed release dates across all team of the program with a typical interval of two to four months</a:t>
            </a:r>
            <a:endParaRPr/>
          </a:p>
          <a:p>
            <a:pPr marL="0" lvl="0" indent="0" algn="l" rtl="0">
              <a:spcBef>
                <a:spcPct val="0"/>
              </a:spcBef>
              <a:spcAft>
                <a:spcPct val="0"/>
              </a:spcAft>
              <a:buNone/>
            </a:pPr>
            <a:endParaRPr/>
          </a:p>
          <a:p>
            <a:pPr marL="0" lvl="0" indent="0" algn="l" rtl="0">
              <a:spcBef>
                <a:spcPct val="0"/>
              </a:spcBef>
              <a:spcAft>
                <a:spcPct val="0"/>
              </a:spcAft>
              <a:buNone/>
            </a:pPr>
            <a:r>
              <a:rPr lang="en"/>
              <a:t>In general, a release planning session takes place over a day, in case of large teams, it may take two days. This session is attended by all the team members, including product owner, delivery team, and stakeholders. Release planning should be as collaborative and interactive as possible. </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a:t>A typical agenda for the release planning meeting could be:</a:t>
            </a:r>
            <a:endParaRPr/>
          </a:p>
          <a:p>
            <a:pPr marL="457200" lvl="0" indent="-298450" algn="l" rtl="0">
              <a:spcBef>
                <a:spcPct val="0"/>
              </a:spcBef>
              <a:spcAft>
                <a:spcPct val="0"/>
              </a:spcAft>
              <a:buSzPts val="1100"/>
              <a:buChar char="●"/>
            </a:pPr>
            <a:r>
              <a:rPr lang="en"/>
              <a:t>Introduction and goal setting</a:t>
            </a:r>
            <a:endParaRPr/>
          </a:p>
          <a:p>
            <a:pPr marL="457200" lvl="0" indent="-298450" algn="l" rtl="0">
              <a:spcBef>
                <a:spcPct val="0"/>
              </a:spcBef>
              <a:spcAft>
                <a:spcPct val="0"/>
              </a:spcAft>
              <a:buSzPts val="1100"/>
              <a:buChar char="●"/>
            </a:pPr>
            <a:r>
              <a:rPr lang="en"/>
              <a:t>Explanation of product vision</a:t>
            </a:r>
            <a:endParaRPr/>
          </a:p>
          <a:p>
            <a:pPr marL="457200" lvl="0" indent="-298450" algn="l" rtl="0">
              <a:spcBef>
                <a:spcPct val="0"/>
              </a:spcBef>
              <a:spcAft>
                <a:spcPct val="0"/>
              </a:spcAft>
              <a:buSzPts val="1100"/>
              <a:buChar char="●"/>
            </a:pPr>
            <a:r>
              <a:rPr lang="en"/>
              <a:t>Time-boxes for the releases and iterations</a:t>
            </a:r>
            <a:endParaRPr/>
          </a:p>
          <a:p>
            <a:pPr marL="457200" lvl="0" indent="-298450" algn="l" rtl="0">
              <a:spcBef>
                <a:spcPct val="0"/>
              </a:spcBef>
              <a:spcAft>
                <a:spcPct val="0"/>
              </a:spcAft>
              <a:buSzPts val="1100"/>
              <a:buChar char="●"/>
            </a:pPr>
            <a:r>
              <a:rPr lang="en"/>
              <a:t>Capacity calculation by the delivery team</a:t>
            </a:r>
            <a:endParaRPr/>
          </a:p>
          <a:p>
            <a:pPr marL="457200" lvl="0" indent="-298450" algn="l" rtl="0">
              <a:spcBef>
                <a:spcPct val="0"/>
              </a:spcBef>
              <a:spcAft>
                <a:spcPct val="0"/>
              </a:spcAft>
              <a:buSzPts val="1100"/>
              <a:buChar char="●"/>
            </a:pPr>
            <a:r>
              <a:rPr lang="en"/>
              <a:t>Agreement of deliverables (when is a feature 'Done')</a:t>
            </a:r>
            <a:endParaRPr/>
          </a:p>
          <a:p>
            <a:pPr marL="457200" lvl="0" indent="-298450" algn="l" rtl="0">
              <a:spcBef>
                <a:spcPct val="0"/>
              </a:spcBef>
              <a:spcAft>
                <a:spcPct val="0"/>
              </a:spcAft>
              <a:buSzPts val="1100"/>
              <a:buChar char="●"/>
            </a:pPr>
            <a:r>
              <a:rPr lang="en"/>
              <a:t>Moving features from the backlog into the iterations within the release by the individual teams on the basis of priority</a:t>
            </a:r>
            <a:endParaRPr/>
          </a:p>
          <a:p>
            <a:pPr marL="457200" lvl="0" indent="-298450" algn="l" rtl="0">
              <a:spcBef>
                <a:spcPct val="0"/>
              </a:spcBef>
              <a:spcAft>
                <a:spcPct val="0"/>
              </a:spcAft>
              <a:buSzPts val="1100"/>
              <a:buChar char="●"/>
            </a:pPr>
            <a:r>
              <a:rPr lang="en"/>
              <a:t>Dependency determination, by means of analysing the individual planning results </a:t>
            </a:r>
            <a:endParaRPr/>
          </a:p>
          <a:p>
            <a:pPr marL="457200" lvl="0" indent="-298450" algn="l" rtl="0">
              <a:spcBef>
                <a:spcPct val="0"/>
              </a:spcBef>
              <a:spcAft>
                <a:spcPct val="0"/>
              </a:spcAft>
              <a:buSzPts val="1100"/>
              <a:buChar char="●"/>
            </a:pPr>
            <a:r>
              <a:rPr lang="en"/>
              <a:t>Estimation of workload per iteration, in accordance with the available capacity</a:t>
            </a:r>
            <a:endParaRPr/>
          </a:p>
          <a:p>
            <a:pPr marL="457200" lvl="0" indent="-298450" algn="l" rtl="0">
              <a:spcBef>
                <a:spcPct val="0"/>
              </a:spcBef>
              <a:spcAft>
                <a:spcPct val="0"/>
              </a:spcAft>
              <a:buSzPts val="1100"/>
              <a:buChar char="●"/>
            </a:pPr>
            <a:r>
              <a:rPr lang="en"/>
              <a:t>Review of discovered risks and issues</a:t>
            </a:r>
            <a:endParaRPr/>
          </a:p>
          <a:p>
            <a:pPr marL="457200" lvl="0" indent="-298450" algn="l" rtl="0">
              <a:spcBef>
                <a:spcPct val="0"/>
              </a:spcBef>
              <a:spcAft>
                <a:spcPct val="0"/>
              </a:spcAft>
              <a:buSzPts val="1100"/>
              <a:buChar char="●"/>
            </a:pPr>
            <a:r>
              <a:rPr lang="en"/>
              <a:t>Retrospective of the session</a:t>
            </a:r>
            <a:endParaRPr/>
          </a:p>
          <a:p>
            <a:pPr marL="0" lvl="0" indent="0" algn="l" rtl="0">
              <a:spcBef>
                <a:spcPct val="0"/>
              </a:spcBef>
              <a:spcAft>
                <a:spcPct val="0"/>
              </a:spcAft>
              <a:buNone/>
            </a:pPr>
            <a:endParaRPr/>
          </a:p>
        </p:txBody>
      </p:sp>
    </p:spTree>
    <p:extLst>
      <p:ext uri="{BB962C8B-B14F-4D97-AF65-F5344CB8AC3E}">
        <p14:creationId xmlns:p14="http://schemas.microsoft.com/office/powerpoint/2010/main" val="681144759"/>
      </p:ext>
    </p:extLst>
  </p:cSld>
  <p:clrMapOvr>
    <a:masterClrMapping/>
  </p:clrMapOvr>
</p:notes>
</file>

<file path=ppt/notesSlides/notesSlide7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26"/>
        <p:cNvGrpSpPr/>
        <p:nvPr/>
      </p:nvGrpSpPr>
      <p:grpSpPr>
        <a:xfrm>
          <a:off x="0" y="0"/>
          <a:ext cx="0" cy="0"/>
        </a:xfrm>
      </p:grpSpPr>
      <p:sp>
        <p:nvSpPr>
          <p:cNvPr id="127" name="Google Shape;127;g46067ff3e4_0_6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28" name="Google Shape;128;g46067ff3e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iteration planning.</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Individual iterations within a release are planned at this level. This exercise is done to add more detail and increasing the accuracy. In this phase, features are broken down into tasks. Teams commit to the features that will be delivered during the iteration, with a higher degree of certainty. </a:t>
            </a:r>
            <a:endParaRPr/>
          </a:p>
          <a:p>
            <a:pPr marL="0" lvl="0" indent="0" algn="l" rtl="0">
              <a:spcBef>
                <a:spcPct val="0"/>
              </a:spcBef>
              <a:spcAft>
                <a:spcPct val="0"/>
              </a:spcAft>
              <a:buNone/>
            </a:pPr>
            <a:endParaRPr/>
          </a:p>
          <a:p>
            <a:pPr marL="0" lvl="0" indent="0" algn="l" rtl="0">
              <a:spcBef>
                <a:spcPct val="0"/>
              </a:spcBef>
              <a:spcAft>
                <a:spcPct val="0"/>
              </a:spcAft>
              <a:buNone/>
            </a:pPr>
            <a:r>
              <a:rPr lang="en"/>
              <a:t>An iteration planning has a similar structure to that of a release planning session, the primary difference being the planning horizon. Teams work individually to produce their iteration plans, the synchronization between then help them in detecting and resolving dependencies. </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None/>
            </a:pPr>
            <a:r>
              <a:rPr lang="en"/>
              <a:t>The core of the activities of iteration planning is carried out on a team-by-team basis:</a:t>
            </a:r>
            <a:endParaRPr/>
          </a:p>
          <a:p>
            <a:pPr marL="457200" lvl="0" indent="-298450" algn="l" rtl="0">
              <a:spcBef>
                <a:spcPct val="0"/>
              </a:spcBef>
              <a:spcAft>
                <a:spcPct val="0"/>
              </a:spcAft>
              <a:buSzPts val="1100"/>
              <a:buChar char="●"/>
            </a:pPr>
            <a:r>
              <a:rPr lang="en"/>
              <a:t>Actual capacity and the amount of work that can be done by the teams is determined</a:t>
            </a:r>
            <a:endParaRPr/>
          </a:p>
          <a:p>
            <a:pPr marL="457200" lvl="0" indent="-298450" algn="l" rtl="0">
              <a:spcBef>
                <a:spcPct val="0"/>
              </a:spcBef>
              <a:spcAft>
                <a:spcPct val="0"/>
              </a:spcAft>
              <a:buSzPts val="1100"/>
              <a:buChar char="●"/>
            </a:pPr>
            <a:r>
              <a:rPr lang="en"/>
              <a:t>Teams break down the features into tasks</a:t>
            </a:r>
            <a:endParaRPr/>
          </a:p>
          <a:p>
            <a:pPr marL="457200" lvl="0" indent="-298450" algn="l" rtl="0">
              <a:spcBef>
                <a:spcPct val="0"/>
              </a:spcBef>
              <a:spcAft>
                <a:spcPct val="0"/>
              </a:spcAft>
              <a:buSzPts val="1100"/>
              <a:buChar char="●"/>
            </a:pPr>
            <a:r>
              <a:rPr lang="en"/>
              <a:t>Task sizes are estimated with the task size being half-day to two days</a:t>
            </a:r>
            <a:endParaRPr/>
          </a:p>
          <a:p>
            <a:pPr marL="457200" lvl="0" indent="-298450" algn="l" rtl="0">
              <a:spcBef>
                <a:spcPct val="0"/>
              </a:spcBef>
              <a:spcAft>
                <a:spcPct val="0"/>
              </a:spcAft>
              <a:buSzPts val="1100"/>
              <a:buChar char="●"/>
            </a:pPr>
            <a:r>
              <a:rPr lang="en"/>
              <a:t>The definition of ‘Done’ is taken into consideration, a feature is completely tested and accepted by the product owner</a:t>
            </a:r>
            <a:endParaRPr/>
          </a:p>
          <a:p>
            <a:pPr marL="457200" lvl="0" indent="-298450" algn="l" rtl="0">
              <a:spcBef>
                <a:spcPct val="0"/>
              </a:spcBef>
              <a:spcAft>
                <a:spcPct val="0"/>
              </a:spcAft>
              <a:buSzPts val="1100"/>
              <a:buChar char="●"/>
            </a:pPr>
            <a:r>
              <a:rPr lang="en"/>
              <a:t>The results of the individual teams are inspected in a combined session to determine the hidden dependencies </a:t>
            </a: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Clr>
                <a:schemeClr val="dk1"/>
              </a:buClr>
              <a:buSzPts val="1100"/>
              <a:buFont typeface="Arial" pitchFamily="34" charset="0"/>
              <a:buNone/>
            </a:pPr>
            <a:endParaRPr/>
          </a:p>
          <a:p>
            <a:pPr marL="0" lvl="0" indent="0" algn="l" rtl="0">
              <a:spcBef>
                <a:spcPct val="0"/>
              </a:spcBef>
              <a:spcAft>
                <a:spcPct val="0"/>
              </a:spcAft>
              <a:buNone/>
            </a:pPr>
            <a:endParaRPr/>
          </a:p>
        </p:txBody>
      </p:sp>
    </p:spTree>
    <p:extLst>
      <p:ext uri="{BB962C8B-B14F-4D97-AF65-F5344CB8AC3E}">
        <p14:creationId xmlns:p14="http://schemas.microsoft.com/office/powerpoint/2010/main" val="3498218398"/>
      </p:ext>
    </p:extLst>
  </p:cSld>
  <p:clrMapOvr>
    <a:masterClrMapping/>
  </p:clrMapOvr>
</p:notes>
</file>

<file path=ppt/notesSlides/notesSlide7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32"/>
        <p:cNvGrpSpPr/>
        <p:nvPr/>
      </p:nvGrpSpPr>
      <p:grpSpPr>
        <a:xfrm>
          <a:off x="0" y="0"/>
          <a:ext cx="0" cy="0"/>
        </a:xfrm>
      </p:grpSpPr>
      <p:sp>
        <p:nvSpPr>
          <p:cNvPr id="133" name="Google Shape;133;g46067ff3e4_0_72: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34" name="Google Shape;134;g46067ff3e4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daily planning.</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The daily standup meeting, called Daily Scrum is done at the start of every day to set the context of the current day. This event is time-boxed and the discussion is kept brisk and relevant. The questions that a development team answer during the Daily Scrum are as follows:</a:t>
            </a:r>
            <a:endParaRPr/>
          </a:p>
          <a:p>
            <a:pPr marL="457200" lvl="0" indent="-298450" algn="l" rtl="0">
              <a:spcBef>
                <a:spcPct val="0"/>
              </a:spcBef>
              <a:spcAft>
                <a:spcPct val="0"/>
              </a:spcAft>
              <a:buSzPts val="1100"/>
              <a:buChar char="●"/>
            </a:pPr>
            <a:r>
              <a:rPr lang="en"/>
              <a:t>What was done yesterday?</a:t>
            </a:r>
            <a:endParaRPr/>
          </a:p>
          <a:p>
            <a:pPr marL="457200" lvl="0" indent="-298450" algn="l" rtl="0">
              <a:spcBef>
                <a:spcPct val="0"/>
              </a:spcBef>
              <a:spcAft>
                <a:spcPct val="0"/>
              </a:spcAft>
              <a:buSzPts val="1100"/>
              <a:buChar char="●"/>
            </a:pPr>
            <a:r>
              <a:rPr lang="en"/>
              <a:t>What will be done today?</a:t>
            </a:r>
            <a:endParaRPr/>
          </a:p>
          <a:p>
            <a:pPr marL="457200" lvl="0" indent="-298450" algn="l" rtl="0">
              <a:spcBef>
                <a:spcPct val="0"/>
              </a:spcBef>
              <a:spcAft>
                <a:spcPct val="0"/>
              </a:spcAft>
              <a:buSzPts val="1100"/>
              <a:buChar char="●"/>
            </a:pPr>
            <a:r>
              <a:rPr lang="en"/>
              <a:t>Are there any impediments on the way?</a:t>
            </a:r>
            <a:endParaRPr/>
          </a:p>
          <a:p>
            <a:pPr marL="0" lvl="0" indent="0" algn="l" rtl="0">
              <a:spcBef>
                <a:spcPct val="0"/>
              </a:spcBef>
              <a:spcAft>
                <a:spcPct val="0"/>
              </a:spcAft>
              <a:buNone/>
            </a:pPr>
            <a:endParaRPr/>
          </a:p>
          <a:p>
            <a:pPr marL="0" lvl="0" indent="0" algn="l" rtl="0">
              <a:spcBef>
                <a:spcPct val="0"/>
              </a:spcBef>
              <a:spcAft>
                <a:spcPct val="0"/>
              </a:spcAft>
              <a:buNone/>
            </a:pPr>
            <a:r>
              <a:rPr lang="en"/>
              <a:t>Team members explain the lessons learned from the previous day’s session. Issues are raised and addressed. </a:t>
            </a:r>
            <a:endParaRPr/>
          </a:p>
          <a:p>
            <a:pPr marL="0" lvl="0" indent="0" algn="l" rtl="0">
              <a:spcBef>
                <a:spcPct val="0"/>
              </a:spcBef>
              <a:spcAft>
                <a:spcPct val="0"/>
              </a:spcAft>
              <a:buNone/>
            </a:pPr>
            <a:endParaRPr/>
          </a:p>
          <a:p>
            <a:pPr marL="0" lvl="0" indent="0" algn="l" rtl="0">
              <a:spcBef>
                <a:spcPct val="0"/>
              </a:spcBef>
              <a:spcAft>
                <a:spcPct val="0"/>
              </a:spcAft>
              <a:buNone/>
            </a:pPr>
            <a:r>
              <a:rPr lang="en"/>
              <a:t>Organizations use various processes to manage and coordinate projects and associated tasks within teams. Stand-up meetings are one such method widely employed by organizations to track and manage the progress of their internal projects and responsible teams.</a:t>
            </a:r>
            <a:endParaRPr/>
          </a:p>
          <a:p>
            <a:pPr marL="0" lvl="0" indent="0" algn="l" rtl="0">
              <a:spcBef>
                <a:spcPct val="0"/>
              </a:spcBef>
              <a:spcAft>
                <a:spcPct val="0"/>
              </a:spcAft>
              <a:buNone/>
            </a:pPr>
            <a:endParaRPr/>
          </a:p>
          <a:p>
            <a:pPr marL="0" lvl="0" indent="0" algn="l" rtl="0">
              <a:spcBef>
                <a:spcPct val="0"/>
              </a:spcBef>
              <a:spcAft>
                <a:spcPct val="0"/>
              </a:spcAft>
              <a:buNone/>
            </a:pPr>
            <a:r>
              <a:rPr lang="en"/>
              <a:t>Ideally, representatives from teams gather to report the status, plans and changes required to current projects. All teams follow an identical format of reporting. Different team representatives meet on a regular basis, i.e, once a week to address the questions. Stand-up meetings are also conducted within each team to answer the same set of questions. The frequency of the team meetings occurs based on the timelines and project delivery.</a:t>
            </a:r>
            <a:endParaRPr/>
          </a:p>
          <a:p>
            <a:pPr marL="0" lvl="0" indent="0" algn="l" rtl="0">
              <a:spcBef>
                <a:spcPct val="0"/>
              </a:spcBef>
              <a:spcAft>
                <a:spcPct val="0"/>
              </a:spcAft>
              <a:buNone/>
            </a:pPr>
            <a:endParaRPr/>
          </a:p>
        </p:txBody>
      </p:sp>
    </p:spTree>
    <p:extLst>
      <p:ext uri="{BB962C8B-B14F-4D97-AF65-F5344CB8AC3E}">
        <p14:creationId xmlns:p14="http://schemas.microsoft.com/office/powerpoint/2010/main" val="1851903410"/>
      </p:ext>
    </p:extLst>
  </p:cSld>
  <p:clrMapOvr>
    <a:masterClrMapping/>
  </p:clrMapOvr>
</p:notes>
</file>

<file path=ppt/notesSlides/notesSlide7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38"/>
        <p:cNvGrpSpPr/>
        <p:nvPr/>
      </p:nvGrpSpPr>
      <p:grpSpPr>
        <a:xfrm>
          <a:off x="0" y="0"/>
          <a:ext cx="0" cy="0"/>
        </a:xfrm>
      </p:grpSpPr>
      <p:sp>
        <p:nvSpPr>
          <p:cNvPr id="139" name="Google Shape;139;g46067ff3e4_0_79: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40" name="Google Shape;140;g46067ff3e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the conditions of satisfaction.</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Mike Cohn defined conditions of satisfaction as “the criteria that will be used to gauge the success of the project.” </a:t>
            </a:r>
            <a:endParaRPr/>
          </a:p>
          <a:p>
            <a:pPr marL="0" lvl="0" indent="0" algn="l" rtl="0">
              <a:spcBef>
                <a:spcPct val="0"/>
              </a:spcBef>
              <a:spcAft>
                <a:spcPct val="0"/>
              </a:spcAft>
              <a:buNone/>
            </a:pPr>
            <a:endParaRPr/>
          </a:p>
          <a:p>
            <a:pPr marL="0" lvl="0" indent="0" algn="l" rtl="0">
              <a:spcBef>
                <a:spcPct val="0"/>
              </a:spcBef>
              <a:spcAft>
                <a:spcPct val="0"/>
              </a:spcAft>
              <a:buNone/>
            </a:pPr>
            <a:r>
              <a:rPr lang="en"/>
              <a:t>At the commencement of release planning, the team and product owner collaboratively explore the product owner’s conditions of satisfaction. Product owner’s conditions of satisfaction include the factors such as scope, schedule, budget, and quality, though quality is non-negotiable for Agile teams. The product owner and the team will collaboratively look  for meeting all the conditions of satisfaction. In the event of the team not being able to meet any of the conditions, the conditions of satisfaction must change. Because of this reason, release planning and exploration of the product owner’s conditions of satisfaction are highly iterative, which is shown in the figure above. Similarly, for the iteration planning, the product owner and the team collaborate to find out the ways for meeting the conditions of satisfaction.</a:t>
            </a:r>
            <a:endParaRPr/>
          </a:p>
          <a:p>
            <a:pPr marL="0" lvl="0" indent="0" algn="l" rtl="0">
              <a:spcBef>
                <a:spcPct val="0"/>
              </a:spcBef>
              <a:spcAft>
                <a:spcPct val="0"/>
              </a:spcAft>
              <a:buNone/>
            </a:pPr>
            <a:endParaRPr/>
          </a:p>
          <a:p>
            <a:pPr marL="0" lvl="0" indent="0" algn="l" rtl="0">
              <a:spcBef>
                <a:spcPct val="0"/>
              </a:spcBef>
              <a:spcAft>
                <a:spcPct val="0"/>
              </a:spcAft>
              <a:buNone/>
            </a:pPr>
            <a:r>
              <a:rPr lang="en"/>
              <a:t>Feedback loops from the new product increment would go back into the conditions of satisfaction at the start of both the release and iteration.</a:t>
            </a:r>
            <a:endParaRPr/>
          </a:p>
          <a:p>
            <a:pPr marL="0" lvl="0" indent="0" algn="l" rtl="0">
              <a:spcBef>
                <a:spcPct val="0"/>
              </a:spcBef>
              <a:spcAft>
                <a:spcPct val="0"/>
              </a:spcAft>
              <a:buNone/>
            </a:pPr>
            <a:endParaRPr/>
          </a:p>
          <a:p>
            <a:pPr marL="0" lvl="0" indent="0" algn="l" rtl="0">
              <a:spcBef>
                <a:spcPct val="0"/>
              </a:spcBef>
              <a:spcAft>
                <a:spcPct val="0"/>
              </a:spcAft>
              <a:buNone/>
            </a:pPr>
            <a:r>
              <a:rPr lang="en"/>
              <a:t>We’ll now move on to Agile estimation. The first concept in Agile estimation that we’ll look at, is Estimating the size </a:t>
            </a:r>
            <a:endParaRPr/>
          </a:p>
        </p:txBody>
      </p:sp>
    </p:spTree>
    <p:extLst>
      <p:ext uri="{BB962C8B-B14F-4D97-AF65-F5344CB8AC3E}">
        <p14:creationId xmlns:p14="http://schemas.microsoft.com/office/powerpoint/2010/main" val="2909444172"/>
      </p:ext>
    </p:extLst>
  </p:cSld>
  <p:clrMapOvr>
    <a:masterClrMapping/>
  </p:clrMapOvr>
</p:notes>
</file>

<file path=ppt/notesSlides/notesSlide7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45"/>
        <p:cNvGrpSpPr/>
        <p:nvPr/>
      </p:nvGrpSpPr>
      <p:grpSpPr>
        <a:xfrm>
          <a:off x="0" y="0"/>
          <a:ext cx="0" cy="0"/>
        </a:xfrm>
      </p:grpSpPr>
      <p:sp>
        <p:nvSpPr>
          <p:cNvPr id="146" name="Google Shape;146;g46067ff3e4_0_761: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47" name="Google Shape;147;g46067ff3e4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 sz="1200" b="1">
                <a:solidFill>
                  <a:schemeClr val="dk1"/>
                </a:solidFill>
              </a:rPr>
              <a:t>Notes to the Facilitator:</a:t>
            </a:r>
            <a:endParaRPr sz="1200" b="1">
              <a:solidFill>
                <a:schemeClr val="dk1"/>
              </a:solidFill>
            </a:endParaRPr>
          </a:p>
          <a:p>
            <a:pPr marL="0" lvl="0" indent="0" algn="l" rtl="0">
              <a:lnSpc>
                <a:spcPct val="115000"/>
              </a:lnSpc>
              <a:spcBef>
                <a:spcPct val="0"/>
              </a:spcBef>
              <a:spcAft>
                <a:spcPct val="0"/>
              </a:spcAft>
              <a:buClr>
                <a:schemeClr val="dk1"/>
              </a:buClr>
              <a:buSzPts val="1100"/>
              <a:buFont typeface="Arial" pitchFamily="34" charset="0"/>
              <a:buNone/>
            </a:pPr>
            <a:r>
              <a:rPr lang="en" sz="1200">
                <a:solidFill>
                  <a:schemeClr val="dk1"/>
                </a:solidFill>
              </a:rPr>
              <a:t>Tell the participants that they will be going through a knowledge check question.</a:t>
            </a:r>
            <a:endParaRPr/>
          </a:p>
          <a:p>
            <a:pPr marL="0" lvl="0" indent="0" algn="l" rtl="0">
              <a:spcBef>
                <a:spcPct val="0"/>
              </a:spcBef>
              <a:spcAft>
                <a:spcPct val="0"/>
              </a:spcAft>
              <a:buNone/>
            </a:pPr>
            <a:endParaRPr lang="en" b="1"/>
          </a:p>
          <a:p>
            <a:pPr marL="0" lvl="0" indent="0" algn="l" rtl="0">
              <a:spcBef>
                <a:spcPct val="0"/>
              </a:spcBef>
              <a:spcAft>
                <a:spcPct val="0"/>
              </a:spcAft>
              <a:buNone/>
            </a:pPr>
            <a:r>
              <a:rPr lang="en" b="1"/>
              <a:t>Answers:</a:t>
            </a:r>
            <a:endParaRPr b="1"/>
          </a:p>
          <a:p>
            <a:pPr marL="158750" lvl="0" indent="0" algn="l" rtl="0">
              <a:spcBef>
                <a:spcPct val="0"/>
              </a:spcBef>
              <a:spcAft>
                <a:spcPct val="0"/>
              </a:spcAft>
              <a:buSzPts val="1100"/>
              <a:buNone/>
            </a:pPr>
            <a:r>
              <a:rPr lang="en"/>
              <a:t>1. b. Product Owner</a:t>
            </a:r>
            <a:endParaRPr/>
          </a:p>
          <a:p>
            <a:pPr marL="158750" lvl="0" indent="0" algn="l" rtl="0">
              <a:spcBef>
                <a:spcPct val="0"/>
              </a:spcBef>
              <a:spcAft>
                <a:spcPct val="0"/>
              </a:spcAft>
              <a:buSzPts val="1100"/>
              <a:buNone/>
            </a:pPr>
            <a:r>
              <a:rPr lang="en"/>
              <a:t>2. b. False </a:t>
            </a:r>
            <a:endParaRPr/>
          </a:p>
        </p:txBody>
      </p:sp>
    </p:spTree>
    <p:extLst>
      <p:ext uri="{BB962C8B-B14F-4D97-AF65-F5344CB8AC3E}">
        <p14:creationId xmlns:p14="http://schemas.microsoft.com/office/powerpoint/2010/main" val="2061329853"/>
      </p:ext>
    </p:extLst>
  </p:cSld>
  <p:clrMapOvr>
    <a:masterClrMapping/>
  </p:clrMapOvr>
</p:notes>
</file>

<file path=ppt/notesSlides/notesSlide7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51"/>
        <p:cNvGrpSpPr/>
        <p:nvPr/>
      </p:nvGrpSpPr>
      <p:grpSpPr>
        <a:xfrm>
          <a:off x="0" y="0"/>
          <a:ext cx="0" cy="0"/>
        </a:xfrm>
      </p:grpSpPr>
      <p:sp>
        <p:nvSpPr>
          <p:cNvPr id="152" name="Google Shape;152;g46067ff3e4_0_88: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53" name="Google Shape;153;g46067ff3e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estimating with story points.</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Mike Cohn defines story points are a unit of measure for expressing the overall size of a user story, feature, or other piece of work. Point values are assigned to each item when estimation is done with story points. Story point values are relative ones. A story that is assigned a value two will be as twice as a story with value one. The number of story points associated with a story represents the overall size of the story. There is no strict formula for defining the story size. Story size is normally defined on the basis of the amount of effort involved in developing the feature, the complexity of developing it, the risk inherent in it, and so on.</a:t>
            </a:r>
            <a:endParaRPr/>
          </a:p>
          <a:p>
            <a:pPr marL="0" lvl="0" indent="0" algn="l" rtl="0">
              <a:spcBef>
                <a:spcPct val="0"/>
              </a:spcBef>
              <a:spcAft>
                <a:spcPct val="0"/>
              </a:spcAft>
              <a:buNone/>
            </a:pPr>
            <a:endParaRPr/>
          </a:p>
          <a:p>
            <a:pPr marL="0" lvl="0" indent="0" algn="l" rtl="0">
              <a:spcBef>
                <a:spcPct val="0"/>
              </a:spcBef>
              <a:spcAft>
                <a:spcPct val="0"/>
              </a:spcAft>
              <a:buNone/>
            </a:pPr>
            <a:r>
              <a:rPr lang="en"/>
              <a:t>Typically, there are two ways to get started with story points. </a:t>
            </a:r>
            <a:endParaRPr/>
          </a:p>
          <a:p>
            <a:pPr marL="0" lvl="0" indent="0" algn="l" rtl="0">
              <a:spcBef>
                <a:spcPct val="0"/>
              </a:spcBef>
              <a:spcAft>
                <a:spcPct val="0"/>
              </a:spcAft>
              <a:buNone/>
            </a:pPr>
            <a:endParaRPr/>
          </a:p>
          <a:p>
            <a:pPr marL="457200" lvl="0" indent="-298450" algn="l" rtl="0">
              <a:spcBef>
                <a:spcPct val="0"/>
              </a:spcBef>
              <a:spcAft>
                <a:spcPct val="0"/>
              </a:spcAft>
              <a:buSzPts val="1100"/>
              <a:buAutoNum type="arabicPeriod"/>
            </a:pPr>
            <a:r>
              <a:rPr lang="en"/>
              <a:t>Select a story that is expected to be smaller, which is estimated at a value of 1 story point. </a:t>
            </a:r>
            <a:endParaRPr/>
          </a:p>
          <a:p>
            <a:pPr marL="457200" lvl="0" indent="-298450" algn="l" rtl="0">
              <a:spcBef>
                <a:spcPct val="0"/>
              </a:spcBef>
              <a:spcAft>
                <a:spcPct val="0"/>
              </a:spcAft>
              <a:buSzPts val="1100"/>
              <a:buAutoNum type="arabicPeriod"/>
            </a:pPr>
            <a:r>
              <a:rPr lang="en"/>
              <a:t>Select a medium-sized story and assign it a number somewhere in the middle of the range that is expected to be used.</a:t>
            </a:r>
            <a:endParaRPr/>
          </a:p>
          <a:p>
            <a:pPr marL="0" lvl="0" indent="0" algn="l" rtl="0">
              <a:spcBef>
                <a:spcPct val="0"/>
              </a:spcBef>
              <a:spcAft>
                <a:spcPct val="0"/>
              </a:spcAft>
              <a:buNone/>
            </a:pPr>
            <a:endParaRPr/>
          </a:p>
          <a:p>
            <a:pPr marL="0" lvl="0" indent="0" algn="l" rtl="0">
              <a:spcBef>
                <a:spcPct val="0"/>
              </a:spcBef>
              <a:spcAft>
                <a:spcPct val="0"/>
              </a:spcAft>
              <a:buNone/>
            </a:pPr>
            <a:r>
              <a:rPr lang="en"/>
              <a:t>Once the first story is estimated the remaining stories can be estimated by comparing them with the first story or the ones that have been estimated already. The first story will serve as the base or reference story for the second story. This way relative sizing is done using story points. </a:t>
            </a:r>
            <a:endParaRPr/>
          </a:p>
        </p:txBody>
      </p:sp>
    </p:spTree>
    <p:extLst>
      <p:ext uri="{BB962C8B-B14F-4D97-AF65-F5344CB8AC3E}">
        <p14:creationId xmlns:p14="http://schemas.microsoft.com/office/powerpoint/2010/main" val="2720326639"/>
      </p:ext>
    </p:extLst>
  </p:cSld>
  <p:clrMapOvr>
    <a:masterClrMapping/>
  </p:clrMapOvr>
</p:notes>
</file>

<file path=ppt/notesSlides/notesSlide7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58"/>
        <p:cNvGrpSpPr/>
        <p:nvPr/>
      </p:nvGrpSpPr>
      <p:grpSpPr>
        <a:xfrm>
          <a:off x="0" y="0"/>
          <a:ext cx="0" cy="0"/>
        </a:xfrm>
      </p:grpSpPr>
      <p:sp>
        <p:nvSpPr>
          <p:cNvPr id="159" name="Google Shape;159;g46067ff3e4_0_9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60" name="Google Shape;160;g46067ff3e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velocity and how it helps understand the estimating story points for a project.</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Velocity is defined as the rate of the team’s progress. Velocity is calculated by adding up the story points assigned to each user story that the team completed during the iteration. </a:t>
            </a:r>
            <a:r>
              <a:rPr lang="en" sz="1200"/>
              <a:t>For example, if a team completes three stories that are valued at three story points each, the velocity of the team would be nine.</a:t>
            </a:r>
            <a:endParaRPr sz="1200"/>
          </a:p>
          <a:p>
            <a:pPr marL="0" lvl="0" indent="0" algn="l" rtl="0">
              <a:spcBef>
                <a:spcPct val="0"/>
              </a:spcBef>
              <a:spcAft>
                <a:spcPct val="0"/>
              </a:spcAft>
              <a:buNone/>
            </a:pPr>
            <a:endParaRPr/>
          </a:p>
          <a:p>
            <a:pPr marL="0" lvl="0" indent="0" algn="l" rtl="0">
              <a:spcBef>
                <a:spcPct val="0"/>
              </a:spcBef>
              <a:spcAft>
                <a:spcPct val="0"/>
              </a:spcAft>
              <a:buNone/>
            </a:pPr>
            <a:r>
              <a:rPr lang="en"/>
              <a:t>We’ll see how we can use velocity to estimate the size. If a team completed ten story points of work last iteration, we can assume that they will complete ten story points this iteration. Since story points are estimates of the relative size, this calculation will hold true if the team completes two five-point user stories or five two-point user stories.</a:t>
            </a:r>
            <a:endParaRPr/>
          </a:p>
          <a:p>
            <a:pPr marL="0" lvl="0" indent="0" algn="l" rtl="0">
              <a:spcBef>
                <a:spcPct val="0"/>
              </a:spcBef>
              <a:spcAft>
                <a:spcPct val="0"/>
              </a:spcAft>
              <a:buNone/>
            </a:pPr>
            <a:endParaRPr/>
          </a:p>
          <a:p>
            <a:pPr marL="0" lvl="0" indent="0" algn="l" rtl="0">
              <a:spcBef>
                <a:spcPct val="0"/>
              </a:spcBef>
              <a:spcAft>
                <a:spcPct val="0"/>
              </a:spcAft>
              <a:buNone/>
            </a:pPr>
            <a:r>
              <a:rPr lang="en"/>
              <a:t>The total size of any project is estimated by adding up the story points of all the desired features that make up a project. If the team’s velocity is known, we can derive the number of iterations by dividing the size by velocity. This duration can then be converted into a schedule by mapping it onto a calendar.  An example of this has been given by Mike Cohn.</a:t>
            </a:r>
            <a:endParaRPr/>
          </a:p>
          <a:p>
            <a:pPr marL="0" lvl="0" indent="0" algn="l" rtl="0">
              <a:spcBef>
                <a:spcPct val="0"/>
              </a:spcBef>
              <a:spcAft>
                <a:spcPct val="0"/>
              </a:spcAft>
              <a:buNone/>
            </a:pPr>
            <a:endParaRPr/>
          </a:p>
          <a:p>
            <a:pPr marL="0" lvl="0" indent="0" algn="l" rtl="0">
              <a:spcBef>
                <a:spcPct val="0"/>
              </a:spcBef>
              <a:spcAft>
                <a:spcPct val="0"/>
              </a:spcAft>
              <a:buClr>
                <a:schemeClr val="dk1"/>
              </a:buClr>
              <a:buSzPts val="1100"/>
              <a:buFont typeface="Arial" pitchFamily="34" charset="0"/>
              <a:buNone/>
            </a:pPr>
            <a:r>
              <a:rPr lang="en"/>
              <a:t>“</a:t>
            </a:r>
            <a:r>
              <a:rPr lang="en" i="1"/>
              <a:t>For example, suppose all of the user stories are estimated and the sum of those estimates is 100 story points. Based on past experience, we know the team’s velocity to be 11 story points per two-week iteration. Since we can estimate that the project needs 9.1 iterations. We can either round that up to 10 iterations or find one point to remove so that it becomes 9 iterations. Let’s assume we go with a conservative approach and call it 10 iterations. Since each iteration is two weeks, our estimate of duration is twenty weeks. We can count forward twenty weeks on the calendar and that becomes our schedule.</a:t>
            </a:r>
            <a:r>
              <a:rPr lang="en"/>
              <a:t>”</a:t>
            </a:r>
            <a:endParaRPr/>
          </a:p>
          <a:p>
            <a:pPr marL="0" lvl="0" indent="0" algn="l" rtl="0">
              <a:spcBef>
                <a:spcPct val="0"/>
              </a:spcBef>
              <a:spcAft>
                <a:spcPct val="0"/>
              </a:spcAft>
              <a:buNone/>
            </a:pPr>
            <a:endParaRPr/>
          </a:p>
          <a:p>
            <a:pPr marL="0" lvl="0" indent="0" algn="l" rtl="0">
              <a:spcBef>
                <a:spcPct val="0"/>
              </a:spcBef>
              <a:spcAft>
                <a:spcPct val="0"/>
              </a:spcAft>
              <a:buNone/>
            </a:pPr>
            <a:endParaRPr/>
          </a:p>
        </p:txBody>
      </p:sp>
    </p:spTree>
    <p:extLst>
      <p:ext uri="{BB962C8B-B14F-4D97-AF65-F5344CB8AC3E}">
        <p14:creationId xmlns:p14="http://schemas.microsoft.com/office/powerpoint/2010/main" val="3859532653"/>
      </p:ext>
    </p:extLst>
  </p:cSld>
  <p:clrMapOvr>
    <a:masterClrMapping/>
  </p:clrMapOvr>
</p:notes>
</file>

<file path=ppt/notesSlides/notesSlide7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64"/>
        <p:cNvGrpSpPr/>
        <p:nvPr/>
      </p:nvGrpSpPr>
      <p:grpSpPr>
        <a:xfrm>
          <a:off x="0" y="0"/>
          <a:ext cx="0" cy="0"/>
        </a:xfrm>
      </p:grpSpPr>
      <p:sp>
        <p:nvSpPr>
          <p:cNvPr id="165" name="Google Shape;165;g46067ff3e4_0_10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66" name="Google Shape;166;g46067ff3e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how the estimate is done as ideal days.</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Clr>
                <a:schemeClr val="dk1"/>
              </a:buClr>
              <a:buSzPts val="1100"/>
              <a:buFont typeface="Arial" pitchFamily="34" charset="0"/>
              <a:buNone/>
            </a:pPr>
            <a:r>
              <a:rPr lang="en"/>
              <a:t>On a software project, user stories or other tasks are estimated in ideal days, based on the following assumptions:</a:t>
            </a:r>
            <a:endParaRPr/>
          </a:p>
          <a:p>
            <a:pPr marL="457200" lvl="0" indent="-298450" algn="l" rtl="0">
              <a:spcBef>
                <a:spcPct val="0"/>
              </a:spcBef>
              <a:spcAft>
                <a:spcPct val="0"/>
              </a:spcAft>
              <a:buSzPts val="1100"/>
              <a:buChar char="●"/>
            </a:pPr>
            <a:r>
              <a:rPr lang="en"/>
              <a:t>The story being estimated is the only thing that the developer works on</a:t>
            </a:r>
            <a:endParaRPr/>
          </a:p>
          <a:p>
            <a:pPr marL="457200" lvl="0" indent="-298450" algn="l" rtl="0">
              <a:spcBef>
                <a:spcPct val="0"/>
              </a:spcBef>
              <a:spcAft>
                <a:spcPct val="0"/>
              </a:spcAft>
              <a:buSzPts val="1100"/>
              <a:buChar char="●"/>
            </a:pPr>
            <a:r>
              <a:rPr lang="en"/>
              <a:t>Everything the developer needs will be on hand when they start</a:t>
            </a:r>
            <a:endParaRPr/>
          </a:p>
          <a:p>
            <a:pPr marL="457200" lvl="0" indent="-298450" algn="l" rtl="0">
              <a:spcBef>
                <a:spcPct val="0"/>
              </a:spcBef>
              <a:spcAft>
                <a:spcPct val="0"/>
              </a:spcAft>
              <a:buSzPts val="1100"/>
              <a:buChar char="●"/>
            </a:pPr>
            <a:r>
              <a:rPr lang="en"/>
              <a:t>There will be no interruptions</a:t>
            </a:r>
            <a:endParaRPr/>
          </a:p>
          <a:p>
            <a:pPr marL="0" lvl="0" indent="0" algn="l" rtl="0">
              <a:spcBef>
                <a:spcPct val="0"/>
              </a:spcBef>
              <a:spcAft>
                <a:spcPct val="0"/>
              </a:spcAft>
              <a:buNone/>
            </a:pPr>
            <a:endParaRPr/>
          </a:p>
          <a:p>
            <a:pPr marL="0" lvl="0" indent="0" algn="l" rtl="0">
              <a:spcBef>
                <a:spcPct val="0"/>
              </a:spcBef>
              <a:spcAft>
                <a:spcPct val="0"/>
              </a:spcAft>
              <a:buNone/>
            </a:pPr>
            <a:r>
              <a:rPr lang="en"/>
              <a:t>Estimating in elapsed days instead of ideal days, requires us to consider all of the interruptions that might occur while working on the particular story. If the estimate is done in ideal days, only the amount of time the story will take is only considered. In this way, ideal days are an estimate of size, although less strictly so than story points.</a:t>
            </a:r>
            <a:endParaRPr/>
          </a:p>
          <a:p>
            <a:pPr marL="0" lvl="0" indent="0" algn="l" rtl="0">
              <a:spcBef>
                <a:spcPct val="0"/>
              </a:spcBef>
              <a:spcAft>
                <a:spcPct val="0"/>
              </a:spcAft>
              <a:buNone/>
            </a:pPr>
            <a:endParaRPr/>
          </a:p>
          <a:p>
            <a:pPr marL="0" lvl="0" indent="0" algn="l" rtl="0">
              <a:spcBef>
                <a:spcPct val="0"/>
              </a:spcBef>
              <a:spcAft>
                <a:spcPct val="0"/>
              </a:spcAft>
              <a:buNone/>
            </a:pPr>
            <a:r>
              <a:rPr lang="en"/>
              <a:t>When organizational overhead is ignored, ideal days can be thought of as another estimate of size, similar to story points. Then, an estimate of size expressed as a number of ideal days can be converted into an estimate of duration using the velocity in exactly the same way as with story points.</a:t>
            </a:r>
            <a:endParaRPr/>
          </a:p>
          <a:p>
            <a:pPr marL="0" lvl="0" indent="0" algn="l" rtl="0">
              <a:spcBef>
                <a:spcPct val="0"/>
              </a:spcBef>
              <a:spcAft>
                <a:spcPct val="0"/>
              </a:spcAft>
              <a:buNone/>
            </a:pPr>
            <a:endParaRPr/>
          </a:p>
          <a:p>
            <a:pPr marL="0" lvl="0" indent="0" algn="l" rtl="0">
              <a:spcBef>
                <a:spcPct val="0"/>
              </a:spcBef>
              <a:spcAft>
                <a:spcPct val="0"/>
              </a:spcAft>
              <a:buNone/>
            </a:pPr>
            <a:r>
              <a:rPr lang="en"/>
              <a:t>When estimating in ideal days it is best to associate a single estimate with each user story. If a user story will take four programmer days, two tester days, and three product owner days, it is better to sum those and tell the story as a whole will take nine ideal days.</a:t>
            </a:r>
            <a:endParaRPr/>
          </a:p>
        </p:txBody>
      </p:sp>
    </p:spTree>
    <p:extLst>
      <p:ext uri="{BB962C8B-B14F-4D97-AF65-F5344CB8AC3E}">
        <p14:creationId xmlns:p14="http://schemas.microsoft.com/office/powerpoint/2010/main" val="393471542"/>
      </p:ext>
    </p:extLst>
  </p:cSld>
  <p:clrMapOvr>
    <a:masterClrMapping/>
  </p:clrMapOvr>
</p:notes>
</file>

<file path=ppt/notesSlides/notesSlide7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70"/>
        <p:cNvGrpSpPr/>
        <p:nvPr/>
      </p:nvGrpSpPr>
      <p:grpSpPr>
        <a:xfrm>
          <a:off x="0" y="0"/>
          <a:ext cx="0" cy="0"/>
        </a:xfrm>
      </p:grpSpPr>
      <p:sp>
        <p:nvSpPr>
          <p:cNvPr id="171" name="Google Shape;171;g46067ff3e4_0_76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72" name="Google Shape;172;g46067ff3e4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 sz="1200" b="1">
                <a:solidFill>
                  <a:schemeClr val="dk1"/>
                </a:solidFill>
              </a:rPr>
              <a:t>Notes to the Facilitator:</a:t>
            </a:r>
            <a:endParaRPr sz="1200" b="1">
              <a:solidFill>
                <a:schemeClr val="dk1"/>
              </a:solidFill>
            </a:endParaRPr>
          </a:p>
          <a:p>
            <a:pPr marL="0" lvl="0" indent="0" algn="l" rtl="0">
              <a:lnSpc>
                <a:spcPct val="115000"/>
              </a:lnSpc>
              <a:spcBef>
                <a:spcPct val="0"/>
              </a:spcBef>
              <a:spcAft>
                <a:spcPct val="0"/>
              </a:spcAft>
              <a:buClr>
                <a:schemeClr val="dk1"/>
              </a:buClr>
              <a:buSzPts val="1100"/>
              <a:buFont typeface="Arial" pitchFamily="34" charset="0"/>
              <a:buNone/>
            </a:pPr>
            <a:r>
              <a:rPr lang="en" sz="1200">
                <a:solidFill>
                  <a:schemeClr val="dk1"/>
                </a:solidFill>
              </a:rPr>
              <a:t>Tell the participants that they will be going through a knowledge check question.</a:t>
            </a:r>
            <a:endParaRPr>
              <a:solidFill>
                <a:schemeClr val="dk1"/>
              </a:solidFill>
            </a:endParaRPr>
          </a:p>
          <a:p>
            <a:pPr marL="0" lvl="0" indent="0" algn="l" rtl="0">
              <a:spcBef>
                <a:spcPct val="0"/>
              </a:spcBef>
              <a:spcAft>
                <a:spcPct val="0"/>
              </a:spcAft>
              <a:buNone/>
            </a:pPr>
            <a:endParaRPr/>
          </a:p>
          <a:p>
            <a:pPr marL="0" lvl="0" indent="0" algn="l" rtl="0">
              <a:spcBef>
                <a:spcPct val="0"/>
              </a:spcBef>
              <a:spcAft>
                <a:spcPct val="0"/>
              </a:spcAft>
              <a:buNone/>
            </a:pPr>
            <a:r>
              <a:rPr lang="en" b="1"/>
              <a:t>Answers:</a:t>
            </a:r>
            <a:endParaRPr b="1"/>
          </a:p>
          <a:p>
            <a:pPr marL="158750" lvl="0" indent="0" algn="l" rtl="0">
              <a:spcBef>
                <a:spcPct val="0"/>
              </a:spcBef>
              <a:spcAft>
                <a:spcPct val="0"/>
              </a:spcAft>
              <a:buSzPts val="1100"/>
              <a:buNone/>
            </a:pPr>
            <a:r>
              <a:rPr lang="en"/>
              <a:t>1. c. 20</a:t>
            </a:r>
            <a:endParaRPr/>
          </a:p>
          <a:p>
            <a:pPr marL="158750" lvl="0" indent="0" algn="l" rtl="0">
              <a:spcBef>
                <a:spcPct val="0"/>
              </a:spcBef>
              <a:spcAft>
                <a:spcPct val="0"/>
              </a:spcAft>
              <a:buSzPts val="1100"/>
              <a:buNone/>
            </a:pPr>
            <a:r>
              <a:rPr lang="en"/>
              <a:t>2. a. True</a:t>
            </a:r>
            <a:endParaRPr/>
          </a:p>
        </p:txBody>
      </p:sp>
    </p:spTree>
    <p:extLst>
      <p:ext uri="{BB962C8B-B14F-4D97-AF65-F5344CB8AC3E}">
        <p14:creationId xmlns:p14="http://schemas.microsoft.com/office/powerpoint/2010/main" val="252157913"/>
      </p:ext>
    </p:extLst>
  </p:cSld>
  <p:clrMapOvr>
    <a:masterClrMapping/>
  </p:clrMapOvr>
</p:notes>
</file>

<file path=ppt/notesSlides/notesSlide7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76"/>
        <p:cNvGrpSpPr/>
        <p:nvPr/>
      </p:nvGrpSpPr>
      <p:grpSpPr>
        <a:xfrm>
          <a:off x="0" y="0"/>
          <a:ext cx="0" cy="0"/>
        </a:xfrm>
      </p:grpSpPr>
      <p:sp>
        <p:nvSpPr>
          <p:cNvPr id="177" name="Google Shape;177;g46067ff3e4_0_11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78" name="Google Shape;178;g46067ff3e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the three techniques for estimating.</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Three techniques are commonly used for estimating.</a:t>
            </a:r>
            <a:endParaRPr/>
          </a:p>
          <a:p>
            <a:pPr marL="457200" lvl="0" indent="-298450" algn="l" rtl="0">
              <a:spcBef>
                <a:spcPct val="0"/>
              </a:spcBef>
              <a:spcAft>
                <a:spcPct val="0"/>
              </a:spcAft>
              <a:buSzPts val="1100"/>
            </a:pPr>
            <a:r>
              <a:rPr lang="en" b="1"/>
              <a:t>Expert Opinion: </a:t>
            </a:r>
            <a:r>
              <a:rPr lang="en"/>
              <a:t>In this approach, expert opinion on how long some task will take or how big something will be, is sought out. The expert will provide an estimate based on gut feel or intuition or past experience. This approach is found to be less useful in Agile projects, since Agile estimating is done based on user stories or other important functionalities. Developing a functionality requires varied skill sets and Agile teams are generally cross-functional. It is difficult to find experts who can assess the effort across multiple disciplines. This approach might be suitable for a traditional project, because each task is performed by one person in traditional projects. One benefit of getting expert opinion is that it is a less time consuming option.</a:t>
            </a:r>
            <a:endParaRPr/>
          </a:p>
          <a:p>
            <a:pPr marL="628650" lvl="0" indent="-171450" algn="l" rtl="0">
              <a:spcBef>
                <a:spcPct val="0"/>
              </a:spcBef>
              <a:spcAft>
                <a:spcPct val="0"/>
              </a:spcAft>
            </a:pPr>
            <a:endParaRPr/>
          </a:p>
          <a:p>
            <a:pPr marL="457200" lvl="0" indent="-298450" algn="l" rtl="0">
              <a:spcBef>
                <a:spcPct val="0"/>
              </a:spcBef>
              <a:spcAft>
                <a:spcPct val="0"/>
              </a:spcAft>
              <a:buSzPts val="1100"/>
            </a:pPr>
            <a:r>
              <a:rPr lang="en" b="1"/>
              <a:t>Analogy:</a:t>
            </a:r>
            <a:r>
              <a:rPr lang="en"/>
              <a:t> In this approach, the story being estimated is compared with one or more stories. Then a relative sizing is applied and estimate is provided. A story twice as big as another story will be given an estimate twice as large. In this approach, there is no single base or universal reference. Stories for which estimates are already available are used as benchmarks estimating other stories. This process is also referred to as triangulation. </a:t>
            </a:r>
            <a:endParaRPr/>
          </a:p>
          <a:p>
            <a:pPr marL="628650" lvl="0" indent="-171450" algn="l" rtl="0">
              <a:spcBef>
                <a:spcPct val="0"/>
              </a:spcBef>
              <a:spcAft>
                <a:spcPct val="0"/>
              </a:spcAft>
            </a:pPr>
            <a:endParaRPr/>
          </a:p>
          <a:p>
            <a:pPr marL="457200" lvl="0" indent="-298450" algn="l" rtl="0">
              <a:spcBef>
                <a:spcPct val="0"/>
              </a:spcBef>
              <a:spcAft>
                <a:spcPct val="0"/>
              </a:spcAft>
              <a:buSzPts val="1100"/>
            </a:pPr>
            <a:r>
              <a:rPr lang="en" b="1"/>
              <a:t>Disaggregation: </a:t>
            </a:r>
            <a:r>
              <a:rPr lang="en"/>
              <a:t>Disaggregation refers to splitting down a user story into smaller, easy to estimate pieces. Projects with multiple smaller stories are easier to estimate than the ones with the single large story. Disaggregation will lead to problems if we go beyond a limit. If we disaggregate too far, the chances of forgetting tasks also increase. </a:t>
            </a:r>
            <a:endParaRPr/>
          </a:p>
          <a:p>
            <a:pPr marL="457200" lvl="0" indent="0" algn="l" rtl="0">
              <a:spcBef>
                <a:spcPct val="0"/>
              </a:spcBef>
              <a:spcAft>
                <a:spcPct val="0"/>
              </a:spcAft>
              <a:buNone/>
            </a:pPr>
            <a:endParaRPr/>
          </a:p>
          <a:p>
            <a:pPr marL="0" lvl="0" indent="0" algn="l" rtl="0">
              <a:spcBef>
                <a:spcPct val="0"/>
              </a:spcBef>
              <a:spcAft>
                <a:spcPct val="0"/>
              </a:spcAft>
              <a:buNone/>
            </a:pPr>
            <a:r>
              <a:rPr lang="en"/>
              <a:t>In the upcoming slides, we’ll look at two commonly used Agile estimating techniques. </a:t>
            </a:r>
            <a:endParaRPr/>
          </a:p>
        </p:txBody>
      </p:sp>
    </p:spTree>
    <p:extLst>
      <p:ext uri="{BB962C8B-B14F-4D97-AF65-F5344CB8AC3E}">
        <p14:creationId xmlns:p14="http://schemas.microsoft.com/office/powerpoint/2010/main" val="2828538490"/>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rtl="0"/>
            <a:r>
              <a:rPr lang="en-US" sz="1200" b="1" i="0" u="none" strike="noStrike" kern="1200">
                <a:solidFill>
                  <a:schemeClr val="tx1"/>
                </a:solidFill>
                <a:effectLst/>
                <a:latin typeface="+mn-lt"/>
                <a:ea typeface="+mn-ea"/>
                <a:cs typeface="+mn-cs"/>
              </a:rPr>
              <a:t>Notes to the Facilitator:</a:t>
            </a:r>
            <a:endParaRPr lang="en-US" b="0">
              <a:effectLst/>
            </a:endParaRPr>
          </a:p>
          <a:p>
            <a:pPr rtl="0"/>
            <a:r>
              <a:rPr lang="en-US" sz="1200" b="0" i="0" u="none" strike="noStrike" kern="1200">
                <a:solidFill>
                  <a:schemeClr val="tx1"/>
                </a:solidFill>
                <a:effectLst/>
                <a:latin typeface="+mn-lt"/>
                <a:ea typeface="+mn-ea"/>
                <a:cs typeface="+mn-cs"/>
              </a:rPr>
              <a:t>Tell the participants that they will be going through a knowledge check question.</a:t>
            </a:r>
            <a:endParaRPr lang="en-US" b="0">
              <a:effectLst/>
            </a:endParaRPr>
          </a:p>
          <a:p>
            <a:br>
              <a:rPr lang="en-US"/>
            </a:br>
            <a:r>
              <a:rPr lang="en-US" b="1"/>
              <a:t>Answer:</a:t>
            </a:r>
          </a:p>
          <a:p>
            <a:pPr marL="0" lvl="0" indent="0" algn="l" rtl="0">
              <a:spcBef>
                <a:spcPct val="0"/>
              </a:spcBef>
              <a:spcAft>
                <a:spcPct val="0"/>
              </a:spcAft>
              <a:buSzPts val="1100"/>
              <a:buNone/>
            </a:pPr>
            <a:r>
              <a:rPr lang="en-US"/>
              <a:t>1. d. Word processing software</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4170135"/>
      </p:ext>
    </p:extLst>
  </p:cSld>
  <p:clrMapOvr>
    <a:masterClrMapping/>
  </p:clrMapOvr>
</p:notes>
</file>

<file path=ppt/notesSlides/notesSlide8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95"/>
        <p:cNvGrpSpPr/>
        <p:nvPr/>
      </p:nvGrpSpPr>
      <p:grpSpPr>
        <a:xfrm>
          <a:off x="0" y="0"/>
          <a:ext cx="0" cy="0"/>
        </a:xfrm>
      </p:grpSpPr>
      <p:sp>
        <p:nvSpPr>
          <p:cNvPr id="196" name="Google Shape;196;g46067ff3e4_0_41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97" name="Google Shape;197;g46067ff3e4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the Planning Poker game, which is used for estimating Agile.</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Planning Poker is a game-based Agile estimating technique, based on the Fibonacci sequence. In the Fibonacci sequence, the previous two numbers are added to get the next number in the sequence (0, 1, 1, 2, 3, 5, 8, …..). For Agile estimating the sequence has been modified to get the following sequence: 0, 1, 2, 3, 5, 8, 13, 20, 40, 100. These numbers are  printed on playing cards. Team members play the Planning Poker game to assign point value to each story or item. The steps in the game are as follows:</a:t>
            </a:r>
            <a:endParaRPr/>
          </a:p>
          <a:p>
            <a:pPr marL="0" lvl="0" indent="0" algn="l" rtl="0">
              <a:spcBef>
                <a:spcPct val="0"/>
              </a:spcBef>
              <a:spcAft>
                <a:spcPct val="0"/>
              </a:spcAft>
              <a:buNone/>
            </a:pPr>
            <a:endParaRPr/>
          </a:p>
          <a:p>
            <a:pPr marL="457200" lvl="0" indent="-298450" algn="l" rtl="0">
              <a:spcBef>
                <a:spcPct val="0"/>
              </a:spcBef>
              <a:spcAft>
                <a:spcPct val="0"/>
              </a:spcAft>
              <a:buSzPts val="1100"/>
              <a:buChar char="●"/>
            </a:pPr>
            <a:r>
              <a:rPr lang="en"/>
              <a:t>Each member in the team gets a deck of cards that read the sequence </a:t>
            </a:r>
            <a:r>
              <a:rPr lang="en">
                <a:solidFill>
                  <a:schemeClr val="dk1"/>
                </a:solidFill>
              </a:rPr>
              <a:t>0, 1, 2, 3, 5, 8, 13, 20, 40, 100</a:t>
            </a:r>
            <a:r>
              <a:rPr lang="en"/>
              <a:t>. The team includes programmers, testers, database engineers, analysts, user interaction designers and so forth. Ideal team size is 10; the number of team members increases, it is better to split into two teams. Each team will estimate independently. Product Owner participates, but doesn’t estimate.</a:t>
            </a:r>
            <a:endParaRPr/>
          </a:p>
          <a:p>
            <a:pPr marL="457200" lvl="0" indent="-298450" algn="l" rtl="0">
              <a:spcBef>
                <a:spcPct val="0"/>
              </a:spcBef>
              <a:spcAft>
                <a:spcPct val="0"/>
              </a:spcAft>
              <a:buSzPts val="1100"/>
              <a:buChar char="●"/>
            </a:pPr>
            <a:r>
              <a:rPr lang="en"/>
              <a:t>The moderator reads out the story or the item to be estimated. Usually, the product owner or the analyst will serve the role of the moderator. Product owner answers the questions of the estimators.</a:t>
            </a:r>
            <a:endParaRPr/>
          </a:p>
          <a:p>
            <a:pPr marL="457200" lvl="0" indent="-298450" algn="l" rtl="0">
              <a:spcBef>
                <a:spcPct val="0"/>
              </a:spcBef>
              <a:spcAft>
                <a:spcPct val="0"/>
              </a:spcAft>
              <a:buSzPts val="1100"/>
              <a:buChar char="●"/>
            </a:pPr>
            <a:r>
              <a:rPr lang="en"/>
              <a:t>Each member of the team privately selects a card that represents his/her estimate.</a:t>
            </a:r>
            <a:endParaRPr/>
          </a:p>
          <a:p>
            <a:pPr marL="457200" lvl="0" indent="-298450" algn="l" rtl="0">
              <a:spcBef>
                <a:spcPct val="0"/>
              </a:spcBef>
              <a:spcAft>
                <a:spcPct val="0"/>
              </a:spcAft>
              <a:buSzPts val="1100"/>
              <a:buChar char="●"/>
            </a:pPr>
            <a:r>
              <a:rPr lang="en"/>
              <a:t>When all the team members are ready with their estimates, all the cards are revealed at the same time.</a:t>
            </a:r>
            <a:endParaRPr/>
          </a:p>
          <a:p>
            <a:pPr marL="457200" lvl="0" indent="-298450" algn="l" rtl="0">
              <a:spcBef>
                <a:spcPct val="0"/>
              </a:spcBef>
              <a:spcAft>
                <a:spcPct val="0"/>
              </a:spcAft>
              <a:buSzPts val="1100"/>
              <a:buChar char="●"/>
            </a:pPr>
            <a:r>
              <a:rPr lang="en"/>
              <a:t>If all the team members selected the card with the same number, then that number will be assigned as the point value of the item. If the cards are not the same team then they discusses the item with the emphasis placed on values.</a:t>
            </a:r>
            <a:endParaRPr/>
          </a:p>
          <a:p>
            <a:pPr marL="457200" lvl="0" indent="-298450" algn="l" rtl="0">
              <a:spcBef>
                <a:spcPct val="0"/>
              </a:spcBef>
              <a:spcAft>
                <a:spcPct val="0"/>
              </a:spcAft>
              <a:buSzPts val="1100"/>
              <a:buChar char="●"/>
            </a:pPr>
            <a:r>
              <a:rPr lang="en"/>
              <a:t>The member who selected the lowest and the member who selected the highest value should explain the logic behind the selection. </a:t>
            </a:r>
            <a:endParaRPr/>
          </a:p>
          <a:p>
            <a:pPr marL="457200" lvl="0" indent="-298450" algn="l" rtl="0">
              <a:spcBef>
                <a:spcPct val="0"/>
              </a:spcBef>
              <a:spcAft>
                <a:spcPct val="0"/>
              </a:spcAft>
              <a:buSzPts val="1100"/>
              <a:buChar char="●"/>
            </a:pPr>
            <a:r>
              <a:rPr lang="en"/>
              <a:t>Selection happens until the numbers converge.</a:t>
            </a:r>
            <a:endParaRPr/>
          </a:p>
          <a:p>
            <a:pPr marL="457200" lvl="0" indent="-298450" algn="l" rtl="0">
              <a:spcBef>
                <a:spcPct val="0"/>
              </a:spcBef>
              <a:spcAft>
                <a:spcPct val="0"/>
              </a:spcAft>
              <a:buSzPts val="1100"/>
              <a:buChar char="●"/>
            </a:pPr>
            <a:r>
              <a:rPr lang="en"/>
              <a:t>For longer conversations, teams may use a 2-minute timer to timebox the session.</a:t>
            </a:r>
            <a:endParaRPr/>
          </a:p>
          <a:p>
            <a:pPr marL="457200" lvl="0" indent="-298450" algn="l" rtl="0">
              <a:spcBef>
                <a:spcPct val="0"/>
              </a:spcBef>
              <a:spcAft>
                <a:spcPct val="0"/>
              </a:spcAft>
              <a:buSzPts val="1100"/>
              <a:buChar char="●"/>
            </a:pPr>
            <a:r>
              <a:rPr lang="en"/>
              <a:t>The process is repeated for each story or each item.</a:t>
            </a:r>
            <a:endParaRPr/>
          </a:p>
          <a:p>
            <a:pPr marL="0" lvl="0" indent="0" algn="l" rtl="0">
              <a:spcBef>
                <a:spcPct val="0"/>
              </a:spcBef>
              <a:spcAft>
                <a:spcPct val="0"/>
              </a:spcAft>
              <a:buNone/>
            </a:pPr>
            <a:endParaRPr/>
          </a:p>
          <a:p>
            <a:pPr marL="0" lvl="0" indent="0" algn="l" rtl="0">
              <a:spcBef>
                <a:spcPct val="0"/>
              </a:spcBef>
              <a:spcAft>
                <a:spcPct val="0"/>
              </a:spcAft>
              <a:buNone/>
            </a:pPr>
            <a:r>
              <a:rPr lang="en"/>
              <a:t>Fibonacci numbers are used, as they represent relative size and the estimate can be done quickly. This sequence also provides right estimates for smaller and better understood items. Teams have only less number of choices for assigning the point values and the estimate are done at a fast pace. </a:t>
            </a:r>
            <a:endParaRPr/>
          </a:p>
          <a:p>
            <a:pPr marL="0" lvl="0" indent="0" algn="l" rtl="0">
              <a:spcBef>
                <a:spcPct val="0"/>
              </a:spcBef>
              <a:spcAft>
                <a:spcPct val="0"/>
              </a:spcAft>
              <a:buNone/>
            </a:pPr>
            <a:endParaRPr/>
          </a:p>
          <a:p>
            <a:pPr marL="0" lvl="0" indent="0" algn="l" rtl="0">
              <a:spcBef>
                <a:spcPct val="0"/>
              </a:spcBef>
              <a:spcAft>
                <a:spcPct val="0"/>
              </a:spcAft>
              <a:buNone/>
            </a:pPr>
            <a:r>
              <a:rPr lang="en"/>
              <a:t>Items with a point value of 20 or higher may be considered as less-understood items. Items with point estimates between 1-13 can generally be completed in a single iteration of 1 - 4 weeks. One important thing to note here is that the points may have different meanings for different teams and team velocity is not the right way to compare productivity across the teams.</a:t>
            </a:r>
            <a:endParaRPr/>
          </a:p>
        </p:txBody>
      </p:sp>
    </p:spTree>
    <p:extLst>
      <p:ext uri="{BB962C8B-B14F-4D97-AF65-F5344CB8AC3E}">
        <p14:creationId xmlns:p14="http://schemas.microsoft.com/office/powerpoint/2010/main" val="3532013092"/>
      </p:ext>
    </p:extLst>
  </p:cSld>
  <p:clrMapOvr>
    <a:masterClrMapping/>
  </p:clrMapOvr>
</p:notes>
</file>

<file path=ppt/notesSlides/notesSlide8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02"/>
        <p:cNvGrpSpPr/>
        <p:nvPr/>
      </p:nvGrpSpPr>
      <p:grpSpPr>
        <a:xfrm>
          <a:off x="0" y="0"/>
          <a:ext cx="0" cy="0"/>
        </a:xfrm>
      </p:grpSpPr>
      <p:sp>
        <p:nvSpPr>
          <p:cNvPr id="203" name="Google Shape;203;g46067ff3e4_0_418: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04" name="Google Shape;204;g46067ff3e4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affinity grouping.</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Affinity grouping is a faster way to estimate, especially if the number of items to be estimated is large. Team members analyse and group the items or stories and group similar-sized items to get a structure like the one shown in the picture. This method is simple and fast. The method is explained as follows:</a:t>
            </a:r>
            <a:endParaRPr/>
          </a:p>
          <a:p>
            <a:pPr marL="457200" lvl="0" indent="-298450" algn="l" rtl="0">
              <a:spcBef>
                <a:spcPct val="0"/>
              </a:spcBef>
              <a:spcAft>
                <a:spcPct val="0"/>
              </a:spcAft>
              <a:buSzPts val="1100"/>
              <a:buChar char="●"/>
            </a:pPr>
            <a:r>
              <a:rPr lang="en"/>
              <a:t>The first item is read out by the presenter to the team members and placed on the wall.</a:t>
            </a:r>
            <a:endParaRPr/>
          </a:p>
          <a:p>
            <a:pPr marL="457200" lvl="0" indent="-298450" algn="l" rtl="0">
              <a:spcBef>
                <a:spcPct val="0"/>
              </a:spcBef>
              <a:spcAft>
                <a:spcPct val="0"/>
              </a:spcAft>
              <a:buSzPts val="1100"/>
              <a:buChar char="●"/>
            </a:pPr>
            <a:r>
              <a:rPr lang="en"/>
              <a:t>The second item is then read out and the team discusses and finds out if it is larger or smaller than the first one. It is then placed on the wall based on the team’s response. If larger it goes to the right of the first one, if smaller it will go to the left.</a:t>
            </a:r>
            <a:endParaRPr/>
          </a:p>
          <a:p>
            <a:pPr marL="457200" lvl="0" indent="-298450" algn="l" rtl="0">
              <a:spcBef>
                <a:spcPct val="0"/>
              </a:spcBef>
              <a:spcAft>
                <a:spcPct val="0"/>
              </a:spcAft>
              <a:buSzPts val="1100"/>
              <a:buChar char="●"/>
            </a:pPr>
            <a:r>
              <a:rPr lang="en"/>
              <a:t>The third item is then read out and compared with the first two. Based on the size it is placed on the wall.</a:t>
            </a:r>
            <a:endParaRPr/>
          </a:p>
          <a:p>
            <a:pPr marL="457200" lvl="0" indent="-298450" algn="l" rtl="0">
              <a:spcBef>
                <a:spcPct val="0"/>
              </a:spcBef>
              <a:spcAft>
                <a:spcPct val="0"/>
              </a:spcAft>
              <a:buSzPts val="1100"/>
              <a:buChar char="●"/>
            </a:pPr>
            <a:r>
              <a:rPr lang="en"/>
              <a:t>The team then gets the control to finish the remainder of the items.</a:t>
            </a:r>
            <a:endParaRPr/>
          </a:p>
          <a:p>
            <a:pPr marL="457200" lvl="0" indent="-298450" algn="l" rtl="0">
              <a:spcBef>
                <a:spcPct val="0"/>
              </a:spcBef>
              <a:spcAft>
                <a:spcPct val="0"/>
              </a:spcAft>
              <a:buSzPts val="1100"/>
              <a:buChar char="●"/>
            </a:pPr>
            <a:r>
              <a:rPr lang="en"/>
              <a:t>The team can continue the same way of discussing and placing the items on the wall. Another faster alternative is to have each team member, select one item and place it on the wall as per their discretion. This is done with all the team members, until all the items in the project are assessed and placed on the wall. </a:t>
            </a:r>
            <a:endParaRPr/>
          </a:p>
          <a:p>
            <a:pPr marL="0" lvl="0" indent="0" algn="l" rtl="0">
              <a:spcBef>
                <a:spcPct val="0"/>
              </a:spcBef>
              <a:spcAft>
                <a:spcPct val="0"/>
              </a:spcAft>
              <a:buNone/>
            </a:pPr>
            <a:endParaRPr/>
          </a:p>
          <a:p>
            <a:pPr marL="0" lvl="0" indent="0" algn="l" rtl="0">
              <a:spcBef>
                <a:spcPct val="0"/>
              </a:spcBef>
              <a:spcAft>
                <a:spcPct val="0"/>
              </a:spcAft>
              <a:buNone/>
            </a:pPr>
            <a:r>
              <a:rPr lang="en"/>
              <a:t>This way, several items can be estimated in a short period. Once all the items are placed on the wall, teams then review the grouping. If any team member believes that any item is placed in the wrong group, it can be moved to the appropriate group after discussion. </a:t>
            </a:r>
            <a:endParaRPr/>
          </a:p>
          <a:p>
            <a:pPr marL="0" lvl="0" indent="0" algn="l" rtl="0">
              <a:spcBef>
                <a:spcPct val="0"/>
              </a:spcBef>
              <a:spcAft>
                <a:spcPct val="0"/>
              </a:spcAft>
              <a:buNone/>
            </a:pPr>
            <a:endParaRPr/>
          </a:p>
          <a:p>
            <a:pPr marL="0" lvl="0" indent="0" algn="l" rtl="0">
              <a:spcBef>
                <a:spcPct val="0"/>
              </a:spcBef>
              <a:spcAft>
                <a:spcPct val="0"/>
              </a:spcAft>
              <a:buNone/>
            </a:pPr>
            <a:r>
              <a:rPr lang="en"/>
              <a:t>Once this grouping is complete, point values are assigned to the items, based on the sequence discussed in the previous section.</a:t>
            </a:r>
            <a:endParaRPr/>
          </a:p>
          <a:p>
            <a:pPr marL="0" lvl="0" indent="0" algn="l" rtl="0">
              <a:spcBef>
                <a:spcPct val="0"/>
              </a:spcBef>
              <a:spcAft>
                <a:spcPct val="0"/>
              </a:spcAft>
              <a:buNone/>
            </a:pPr>
            <a:endParaRPr/>
          </a:p>
          <a:p>
            <a:pPr marL="0" lvl="0" indent="0" algn="l" rtl="0">
              <a:spcBef>
                <a:spcPct val="0"/>
              </a:spcBef>
              <a:spcAft>
                <a:spcPct val="0"/>
              </a:spcAft>
              <a:buNone/>
            </a:pPr>
            <a:r>
              <a:rPr lang="en"/>
              <a:t>Thus, this section explains the estimation procedure and techniques involved. We’ll now look into implementation of Agile in industry projects.</a:t>
            </a:r>
            <a:endParaRPr/>
          </a:p>
        </p:txBody>
      </p:sp>
    </p:spTree>
    <p:extLst>
      <p:ext uri="{BB962C8B-B14F-4D97-AF65-F5344CB8AC3E}">
        <p14:creationId xmlns:p14="http://schemas.microsoft.com/office/powerpoint/2010/main" val="2627377972"/>
      </p:ext>
    </p:extLst>
  </p:cSld>
  <p:clrMapOvr>
    <a:masterClrMapping/>
  </p:clrMapOvr>
</p:notes>
</file>

<file path=ppt/notesSlides/notesSlide8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indent="0">
              <a:buNone/>
            </a:pPr>
            <a:r>
              <a:rPr lang="en-US" b="1"/>
              <a:t>Notes to the facilitator:</a:t>
            </a:r>
          </a:p>
          <a:p>
            <a:pPr marL="0" indent="0">
              <a:buNone/>
            </a:pPr>
            <a:r>
              <a:rPr lang="en-US"/>
              <a:t>Explain the participants about T-shirt sizes for estimating the size of agile projects.</a:t>
            </a:r>
          </a:p>
          <a:p>
            <a:pPr marL="0" indent="0">
              <a:buNone/>
            </a:pPr>
            <a:endParaRPr lang="en-US"/>
          </a:p>
          <a:p>
            <a:pPr marL="0" indent="0">
              <a:buNone/>
            </a:pPr>
            <a:r>
              <a:rPr lang="en-US" b="1"/>
              <a:t>Notes to the participants:</a:t>
            </a:r>
          </a:p>
          <a:p>
            <a:pPr marL="0" indent="0">
              <a:buNone/>
            </a:pPr>
            <a:r>
              <a:rPr lang="en-US"/>
              <a:t>T-Shirt sizes can be used for making high level estimates.  T-shirt sizes can be used for estimating a large backlog of relative large items. This method will be useful especially when we have several concurrent scrum teams working on the same product. Items are estimated into T-shirt sizes: XS, S, M, L, XL, as given in the slide above. All the estimators will assign their own size to their items and a final consensus is reached to get a final estimate.</a:t>
            </a:r>
          </a:p>
          <a:p>
            <a:pPr marL="0" indent="0">
              <a:buNone/>
            </a:pPr>
            <a:endParaRPr lang="en-US"/>
          </a:p>
          <a:p>
            <a:pPr marL="0" indent="0">
              <a:buNone/>
            </a:pPr>
            <a:r>
              <a:rPr lang="en-US"/>
              <a:t>One of the disadvantages of this method is that the sizing may not be uniform. What seems to be L for someone, may be XL for someone else.</a:t>
            </a:r>
          </a:p>
        </p:txBody>
      </p:sp>
    </p:spTree>
    <p:extLst>
      <p:ext uri="{BB962C8B-B14F-4D97-AF65-F5344CB8AC3E}">
        <p14:creationId xmlns:p14="http://schemas.microsoft.com/office/powerpoint/2010/main" val="3145094994"/>
      </p:ext>
    </p:extLst>
  </p:cSld>
  <p:clrMapOvr>
    <a:masterClrMapping/>
  </p:clrMapOvr>
</p:notes>
</file>

<file path=ppt/notesSlides/notesSlide8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09"/>
        <p:cNvGrpSpPr/>
        <p:nvPr/>
      </p:nvGrpSpPr>
      <p:grpSpPr>
        <a:xfrm>
          <a:off x="0" y="0"/>
          <a:ext cx="0" cy="0"/>
        </a:xfrm>
      </p:grpSpPr>
      <p:sp>
        <p:nvSpPr>
          <p:cNvPr id="210" name="Google Shape;210;g46067ff3e4_0_771: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11" name="Google Shape;211;g46067ff3e4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 sz="1200" b="1">
                <a:solidFill>
                  <a:schemeClr val="dk1"/>
                </a:solidFill>
              </a:rPr>
              <a:t>Notes to the Facilitator:</a:t>
            </a:r>
            <a:endParaRPr sz="1200" b="1">
              <a:solidFill>
                <a:schemeClr val="dk1"/>
              </a:solidFill>
            </a:endParaRPr>
          </a:p>
          <a:p>
            <a:pPr marL="0" lvl="0" indent="0" algn="l" rtl="0">
              <a:lnSpc>
                <a:spcPct val="115000"/>
              </a:lnSpc>
              <a:spcBef>
                <a:spcPct val="0"/>
              </a:spcBef>
              <a:spcAft>
                <a:spcPct val="0"/>
              </a:spcAft>
              <a:buClr>
                <a:schemeClr val="dk1"/>
              </a:buClr>
              <a:buSzPts val="1100"/>
              <a:buFont typeface="Arial" pitchFamily="34" charset="0"/>
              <a:buNone/>
            </a:pPr>
            <a:r>
              <a:rPr lang="en" sz="1200">
                <a:solidFill>
                  <a:schemeClr val="dk1"/>
                </a:solidFill>
              </a:rPr>
              <a:t>Tell the participants that they will be going through a knowledge check question.</a:t>
            </a:r>
            <a:endParaRPr>
              <a:solidFill>
                <a:schemeClr val="dk1"/>
              </a:solidFill>
            </a:endParaRPr>
          </a:p>
          <a:p>
            <a:pPr marL="0" lvl="0" indent="0" algn="l" rtl="0">
              <a:spcBef>
                <a:spcPct val="0"/>
              </a:spcBef>
              <a:spcAft>
                <a:spcPct val="0"/>
              </a:spcAft>
              <a:buNone/>
            </a:pPr>
            <a:endParaRPr/>
          </a:p>
          <a:p>
            <a:pPr marL="0" lvl="0" indent="0" algn="l" rtl="0">
              <a:spcBef>
                <a:spcPct val="0"/>
              </a:spcBef>
              <a:spcAft>
                <a:spcPct val="0"/>
              </a:spcAft>
              <a:buNone/>
            </a:pPr>
            <a:r>
              <a:rPr lang="en" b="1"/>
              <a:t>Answers:</a:t>
            </a:r>
            <a:endParaRPr b="1"/>
          </a:p>
          <a:p>
            <a:pPr marL="158750" lvl="0" indent="0" algn="l" rtl="0">
              <a:spcBef>
                <a:spcPct val="0"/>
              </a:spcBef>
              <a:spcAft>
                <a:spcPct val="0"/>
              </a:spcAft>
              <a:buSzPts val="1100"/>
              <a:buNone/>
            </a:pPr>
            <a:r>
              <a:rPr lang="en"/>
              <a:t>1. a. 0-13</a:t>
            </a:r>
            <a:endParaRPr/>
          </a:p>
          <a:p>
            <a:pPr marL="158750" lvl="0" indent="0" algn="l" rtl="0">
              <a:spcBef>
                <a:spcPct val="0"/>
              </a:spcBef>
              <a:spcAft>
                <a:spcPct val="0"/>
              </a:spcAft>
              <a:buSzPts val="1100"/>
              <a:buNone/>
            </a:pPr>
            <a:r>
              <a:rPr lang="en"/>
              <a:t>2. b. False</a:t>
            </a:r>
            <a:endParaRPr/>
          </a:p>
        </p:txBody>
      </p:sp>
    </p:spTree>
    <p:extLst>
      <p:ext uri="{BB962C8B-B14F-4D97-AF65-F5344CB8AC3E}">
        <p14:creationId xmlns:p14="http://schemas.microsoft.com/office/powerpoint/2010/main" val="265502457"/>
      </p:ext>
    </p:extLst>
  </p:cSld>
  <p:clrMapOvr>
    <a:masterClrMapping/>
  </p:clrMapOvr>
</p:notes>
</file>

<file path=ppt/notesSlides/notesSlide8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15"/>
        <p:cNvGrpSpPr/>
        <p:nvPr/>
      </p:nvGrpSpPr>
      <p:grpSpPr>
        <a:xfrm>
          <a:off x="0" y="0"/>
          <a:ext cx="0" cy="0"/>
        </a:xfrm>
      </p:grpSpPr>
      <p:sp>
        <p:nvSpPr>
          <p:cNvPr id="216" name="Google Shape;216;g46067ff3e4_0_42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17" name="Google Shape;217;g46067ff3e4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Explain the participants about the approaches in implementing Agile in industry projects. </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So far, we have seen about Agile planning and estimation, which are critical steps in implementing any Agile project. This section lists down the various approaches through which Agile can be implemented in an organization.</a:t>
            </a:r>
            <a:endParaRPr/>
          </a:p>
        </p:txBody>
      </p:sp>
    </p:spTree>
    <p:extLst>
      <p:ext uri="{BB962C8B-B14F-4D97-AF65-F5344CB8AC3E}">
        <p14:creationId xmlns:p14="http://schemas.microsoft.com/office/powerpoint/2010/main" val="3960680564"/>
      </p:ext>
    </p:extLst>
  </p:cSld>
  <p:clrMapOvr>
    <a:masterClrMapping/>
  </p:clrMapOvr>
</p:notes>
</file>

<file path=ppt/notesSlides/notesSlide8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35"/>
        <p:cNvGrpSpPr/>
        <p:nvPr/>
      </p:nvGrpSpPr>
      <p:grpSpPr>
        <a:xfrm>
          <a:off x="0" y="0"/>
          <a:ext cx="0" cy="0"/>
        </a:xfrm>
      </p:grpSpPr>
      <p:sp>
        <p:nvSpPr>
          <p:cNvPr id="236" name="Google Shape;236;g46067ff3e4_0_43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37" name="Google Shape;237;g46067ff3e4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b="1"/>
              <a:t>Notes to the Facilitator:</a:t>
            </a:r>
            <a:endParaRPr b="1"/>
          </a:p>
          <a:p>
            <a:pPr marL="0" lvl="0" indent="0" algn="l" rtl="0">
              <a:spcBef>
                <a:spcPct val="0"/>
              </a:spcBef>
              <a:spcAft>
                <a:spcPct val="0"/>
              </a:spcAft>
              <a:buNone/>
            </a:pPr>
            <a:r>
              <a:rPr lang="en"/>
              <a:t>List down and explain the most important soft skills that Agile project leaders should have.</a:t>
            </a:r>
            <a:endParaRPr/>
          </a:p>
          <a:p>
            <a:pPr marL="0" lvl="0" indent="0" algn="l" rtl="0">
              <a:spcBef>
                <a:spcPct val="0"/>
              </a:spcBef>
              <a:spcAft>
                <a:spcPct val="0"/>
              </a:spcAft>
              <a:buNone/>
            </a:pPr>
            <a:endParaRPr/>
          </a:p>
          <a:p>
            <a:pPr marL="0" lvl="0" indent="0" algn="l" rtl="0">
              <a:spcBef>
                <a:spcPct val="0"/>
              </a:spcBef>
              <a:spcAft>
                <a:spcPct val="0"/>
              </a:spcAft>
              <a:buNone/>
            </a:pPr>
            <a:r>
              <a:rPr lang="en" b="1"/>
              <a:t>Notes to the Participants:</a:t>
            </a:r>
            <a:endParaRPr b="1"/>
          </a:p>
          <a:p>
            <a:pPr marL="0" lvl="0" indent="0" algn="l" rtl="0">
              <a:spcBef>
                <a:spcPct val="0"/>
              </a:spcBef>
              <a:spcAft>
                <a:spcPct val="0"/>
              </a:spcAft>
              <a:buNone/>
            </a:pPr>
            <a:r>
              <a:rPr lang="en"/>
              <a:t>Agile soft skills refer to the collaboration and leadership skills the Agile team members and leaders should possess. Some of the important ones are described below:</a:t>
            </a:r>
            <a:endParaRPr/>
          </a:p>
          <a:p>
            <a:pPr marL="457200" lvl="0" indent="-298450" algn="l" rtl="0">
              <a:spcBef>
                <a:spcPct val="0"/>
              </a:spcBef>
              <a:spcAft>
                <a:spcPct val="0"/>
              </a:spcAft>
              <a:buSzPts val="1100"/>
            </a:pPr>
            <a:r>
              <a:rPr lang="en" b="1"/>
              <a:t>Collaboration: </a:t>
            </a:r>
            <a:r>
              <a:rPr lang="en"/>
              <a:t>Collaboration refers to working together with others on a common goal that can otherwise not be achieved alone or by a single group. This may involve planning together, resource pooling and evaluating together. Customer collaboration is a good way to measure project success, by taking into account their feedback throughout the life cycle of a project. </a:t>
            </a:r>
            <a:endParaRPr/>
          </a:p>
          <a:p>
            <a:pPr marL="628650" lvl="0" indent="-171450" algn="l" rtl="0">
              <a:spcBef>
                <a:spcPct val="0"/>
              </a:spcBef>
              <a:spcAft>
                <a:spcPct val="0"/>
              </a:spcAft>
            </a:pPr>
            <a:endParaRPr/>
          </a:p>
          <a:p>
            <a:pPr marL="457200" lvl="0" indent="-298450" algn="l" rtl="0">
              <a:spcBef>
                <a:spcPct val="0"/>
              </a:spcBef>
              <a:spcAft>
                <a:spcPct val="0"/>
              </a:spcAft>
              <a:buSzPts val="1100"/>
            </a:pPr>
            <a:r>
              <a:rPr lang="en" b="1"/>
              <a:t>Self-leadership: </a:t>
            </a:r>
            <a:r>
              <a:rPr lang="en"/>
              <a:t>Agile leaders should lead themselves first in order to lead others. Agile leaders should avoid leaking emotions or projecting on others. They should practice what they preach and lead by example. They should have the clarity of what they want to do.</a:t>
            </a:r>
            <a:endParaRPr/>
          </a:p>
          <a:p>
            <a:pPr marL="628650" lvl="0" indent="-171450" algn="l" rtl="0">
              <a:spcBef>
                <a:spcPct val="0"/>
              </a:spcBef>
              <a:spcAft>
                <a:spcPct val="0"/>
              </a:spcAft>
            </a:pPr>
            <a:endParaRPr/>
          </a:p>
          <a:p>
            <a:pPr marL="457200" lvl="0" indent="-298450" algn="l" rtl="0">
              <a:spcBef>
                <a:spcPct val="0"/>
              </a:spcBef>
              <a:spcAft>
                <a:spcPct val="0"/>
              </a:spcAft>
              <a:buSzPts val="1100"/>
            </a:pPr>
            <a:r>
              <a:rPr lang="en" b="1"/>
              <a:t>Adaptive leadership:</a:t>
            </a:r>
            <a:r>
              <a:rPr lang="en"/>
              <a:t> The main aim of this is to adapt organizations to internal and external pressures for change. Adaptive leadership helps imbibe a positive work culture in an organization. Adaptive leadership is two-dimensional, i.e., being Agile and doing Agile. The four key levers for change that every Agile leader should start with, is:</a:t>
            </a:r>
            <a:endParaRPr/>
          </a:p>
          <a:p>
            <a:pPr marL="914400" lvl="0" indent="-298450" algn="l" rtl="0">
              <a:spcBef>
                <a:spcPct val="0"/>
              </a:spcBef>
              <a:spcAft>
                <a:spcPct val="0"/>
              </a:spcAft>
              <a:buSzPts val="1100"/>
              <a:buFont typeface="Courier New" panose="02070309020205020404" pitchFamily="49" charset="0"/>
              <a:buChar char="o"/>
            </a:pPr>
            <a:r>
              <a:rPr lang="en"/>
              <a:t>Do Less</a:t>
            </a:r>
            <a:endParaRPr/>
          </a:p>
          <a:p>
            <a:pPr marL="914400" lvl="0" indent="-298450" algn="l" rtl="0">
              <a:spcBef>
                <a:spcPct val="0"/>
              </a:spcBef>
              <a:spcAft>
                <a:spcPct val="0"/>
              </a:spcAft>
              <a:buSzPts val="1100"/>
              <a:buFont typeface="Courier New" panose="02070309020205020404" pitchFamily="49" charset="0"/>
              <a:buChar char="o"/>
            </a:pPr>
            <a:r>
              <a:rPr lang="en"/>
              <a:t>Speed-to-Value</a:t>
            </a:r>
            <a:endParaRPr/>
          </a:p>
          <a:p>
            <a:pPr marL="914400" lvl="0" indent="-298450" algn="l" rtl="0">
              <a:spcBef>
                <a:spcPct val="0"/>
              </a:spcBef>
              <a:spcAft>
                <a:spcPct val="0"/>
              </a:spcAft>
              <a:buSzPts val="1100"/>
              <a:buFont typeface="Courier New" panose="02070309020205020404" pitchFamily="49" charset="0"/>
              <a:buChar char="o"/>
            </a:pPr>
            <a:r>
              <a:rPr lang="en"/>
              <a:t>Quality</a:t>
            </a:r>
            <a:endParaRPr/>
          </a:p>
          <a:p>
            <a:pPr marL="914400" lvl="0" indent="-298450" algn="l" rtl="0">
              <a:spcBef>
                <a:spcPct val="0"/>
              </a:spcBef>
              <a:spcAft>
                <a:spcPct val="0"/>
              </a:spcAft>
              <a:buSzPts val="1100"/>
              <a:buFont typeface="Courier New" panose="02070309020205020404" pitchFamily="49" charset="0"/>
              <a:buChar char="o"/>
            </a:pPr>
            <a:r>
              <a:rPr lang="en"/>
              <a:t>Engage/Inspire</a:t>
            </a:r>
            <a:endParaRPr/>
          </a:p>
          <a:p>
            <a:pPr marL="457200" lvl="0" indent="0" algn="l" rtl="0">
              <a:spcBef>
                <a:spcPct val="0"/>
              </a:spcBef>
              <a:spcAft>
                <a:spcPct val="0"/>
              </a:spcAft>
              <a:buNone/>
            </a:pPr>
            <a:endParaRPr/>
          </a:p>
          <a:p>
            <a:pPr marL="457200" lvl="0" indent="0" algn="l" rtl="0">
              <a:spcBef>
                <a:spcPct val="0"/>
              </a:spcBef>
              <a:spcAft>
                <a:spcPct val="0"/>
              </a:spcAft>
              <a:buNone/>
            </a:pPr>
            <a:r>
              <a:rPr lang="en"/>
              <a:t>The four principles that adaptive leadership applies for encouraging the engagement of followers in helping the organization to adapt its environment are as follows:</a:t>
            </a:r>
            <a:endParaRPr/>
          </a:p>
          <a:p>
            <a:pPr marL="914400" lvl="0" indent="-298450" algn="l" rtl="0">
              <a:spcBef>
                <a:spcPct val="0"/>
              </a:spcBef>
              <a:spcAft>
                <a:spcPct val="0"/>
              </a:spcAft>
              <a:buSzPts val="1100"/>
              <a:buFont typeface="Courier New" panose="02070309020205020404" pitchFamily="49" charset="0"/>
              <a:buChar char="o"/>
            </a:pPr>
            <a:r>
              <a:rPr lang="en"/>
              <a:t>Understanding the purpose of the organization</a:t>
            </a:r>
            <a:endParaRPr/>
          </a:p>
          <a:p>
            <a:pPr marL="914400" lvl="0" indent="-298450" algn="l" rtl="0">
              <a:spcBef>
                <a:spcPct val="0"/>
              </a:spcBef>
              <a:spcAft>
                <a:spcPct val="0"/>
              </a:spcAft>
              <a:buSzPts val="1100"/>
              <a:buFont typeface="Courier New" panose="02070309020205020404" pitchFamily="49" charset="0"/>
              <a:buChar char="o"/>
            </a:pPr>
            <a:r>
              <a:rPr lang="en"/>
              <a:t>Utilization of people’s skills and expertise in helping with adaptation</a:t>
            </a:r>
            <a:endParaRPr/>
          </a:p>
          <a:p>
            <a:pPr marL="914400" lvl="0" indent="-298450" algn="l" rtl="0">
              <a:spcBef>
                <a:spcPct val="0"/>
              </a:spcBef>
              <a:spcAft>
                <a:spcPct val="0"/>
              </a:spcAft>
              <a:buSzPts val="1100"/>
              <a:buFont typeface="Courier New" panose="02070309020205020404" pitchFamily="49" charset="0"/>
              <a:buChar char="o"/>
            </a:pPr>
            <a:r>
              <a:rPr lang="en"/>
              <a:t>Tolerating ambiguity</a:t>
            </a:r>
            <a:endParaRPr/>
          </a:p>
          <a:p>
            <a:pPr marL="914400" lvl="0" indent="-298450" algn="l" rtl="0">
              <a:spcBef>
                <a:spcPct val="0"/>
              </a:spcBef>
              <a:spcAft>
                <a:spcPct val="0"/>
              </a:spcAft>
              <a:buSzPts val="1100"/>
              <a:buFont typeface="Courier New" panose="02070309020205020404" pitchFamily="49" charset="0"/>
              <a:buChar char="o"/>
            </a:pPr>
            <a:r>
              <a:rPr lang="en"/>
              <a:t>Freedom to act	</a:t>
            </a:r>
            <a:endParaRPr/>
          </a:p>
          <a:p>
            <a:pPr marL="457200" lvl="0" indent="0" algn="l" rtl="0">
              <a:spcBef>
                <a:spcPct val="0"/>
              </a:spcBef>
              <a:spcAft>
                <a:spcPct val="0"/>
              </a:spcAft>
              <a:buNone/>
            </a:pPr>
            <a:endParaRPr/>
          </a:p>
          <a:p>
            <a:pPr marL="457200" lvl="0" indent="-298450" algn="l" rtl="0">
              <a:spcBef>
                <a:spcPct val="0"/>
              </a:spcBef>
              <a:spcAft>
                <a:spcPct val="0"/>
              </a:spcAft>
              <a:buSzPts val="1100"/>
            </a:pPr>
            <a:r>
              <a:rPr lang="en" b="1"/>
              <a:t>Negotiation: </a:t>
            </a:r>
            <a:r>
              <a:rPr lang="en"/>
              <a:t>Negotiation is a process by which two or more parties who are in conflict coming together to find a mutually acceptable resolution for the conflict. Successful negotiation needs to have the following qualities:</a:t>
            </a:r>
            <a:endParaRPr/>
          </a:p>
          <a:p>
            <a:pPr marL="914400" lvl="0" indent="-298450" algn="l" rtl="0">
              <a:spcBef>
                <a:spcPct val="0"/>
              </a:spcBef>
              <a:spcAft>
                <a:spcPct val="0"/>
              </a:spcAft>
              <a:buSzPts val="1100"/>
              <a:buFont typeface="Courier New" panose="02070309020205020404" pitchFamily="49" charset="0"/>
              <a:buChar char="o"/>
            </a:pPr>
            <a:r>
              <a:rPr lang="en"/>
              <a:t>Separate people from the problem</a:t>
            </a:r>
            <a:endParaRPr/>
          </a:p>
          <a:p>
            <a:pPr marL="914400" lvl="0" indent="-298450" algn="l" rtl="0">
              <a:spcBef>
                <a:spcPct val="0"/>
              </a:spcBef>
              <a:spcAft>
                <a:spcPct val="0"/>
              </a:spcAft>
              <a:buSzPts val="1100"/>
              <a:buFont typeface="Courier New" panose="02070309020205020404" pitchFamily="49" charset="0"/>
              <a:buChar char="o"/>
            </a:pPr>
            <a:r>
              <a:rPr lang="en"/>
              <a:t>Focus on interests, not positions</a:t>
            </a:r>
            <a:endParaRPr/>
          </a:p>
          <a:p>
            <a:pPr marL="914400" lvl="0" indent="-298450" algn="l" rtl="0">
              <a:spcBef>
                <a:spcPct val="0"/>
              </a:spcBef>
              <a:spcAft>
                <a:spcPct val="0"/>
              </a:spcAft>
              <a:buSzPts val="1100"/>
              <a:buFont typeface="Courier New" panose="02070309020205020404" pitchFamily="49" charset="0"/>
              <a:buChar char="o"/>
            </a:pPr>
            <a:r>
              <a:rPr lang="en"/>
              <a:t>Invent options for mutual gain</a:t>
            </a:r>
            <a:endParaRPr/>
          </a:p>
          <a:p>
            <a:pPr marL="914400" lvl="0" indent="-298450" algn="l" rtl="0">
              <a:spcBef>
                <a:spcPct val="0"/>
              </a:spcBef>
              <a:spcAft>
                <a:spcPct val="0"/>
              </a:spcAft>
              <a:buSzPts val="1100"/>
              <a:buFont typeface="Courier New" panose="02070309020205020404" pitchFamily="49" charset="0"/>
              <a:buChar char="o"/>
            </a:pPr>
            <a:r>
              <a:rPr lang="en"/>
              <a:t>Use objective criteria</a:t>
            </a:r>
            <a:endParaRPr/>
          </a:p>
          <a:p>
            <a:pPr marL="914400" lvl="0" indent="-298450" algn="l" rtl="0">
              <a:spcBef>
                <a:spcPct val="0"/>
              </a:spcBef>
              <a:spcAft>
                <a:spcPct val="0"/>
              </a:spcAft>
              <a:buSzPts val="1100"/>
              <a:buFont typeface="Courier New" panose="02070309020205020404" pitchFamily="49" charset="0"/>
              <a:buChar char="o"/>
            </a:pPr>
            <a:r>
              <a:rPr lang="en"/>
              <a:t>Five level of conflicts</a:t>
            </a:r>
            <a:endParaRPr/>
          </a:p>
          <a:p>
            <a:pPr marL="457200" lvl="0" indent="0" algn="l" rtl="0">
              <a:spcBef>
                <a:spcPct val="0"/>
              </a:spcBef>
              <a:spcAft>
                <a:spcPct val="0"/>
              </a:spcAft>
              <a:buNone/>
            </a:pPr>
            <a:endParaRPr/>
          </a:p>
          <a:p>
            <a:pPr marL="457200" lvl="0" indent="-298450" algn="l" rtl="0">
              <a:spcBef>
                <a:spcPct val="0"/>
              </a:spcBef>
              <a:spcAft>
                <a:spcPct val="0"/>
              </a:spcAft>
              <a:buSzPts val="1100"/>
            </a:pPr>
            <a:r>
              <a:rPr lang="en" b="1"/>
              <a:t>Agile servant leadership: </a:t>
            </a:r>
            <a:r>
              <a:rPr lang="en"/>
              <a:t>Servant leadership refers to both a leadership philosophy and set of leadership practices. A servant leader has the qualities of deep listening, self-awareness and commitment to others. Agile leaders should not tell the teams what to do. They should help the team in the process of self-organization and expediting their progress. An example is that a Scrum master should ensure that the daily standup happens and is conducted in a proper way and estimate the team’s work. </a:t>
            </a:r>
            <a:endParaRPr/>
          </a:p>
          <a:p>
            <a:pPr marL="457200" lvl="0" indent="0" algn="l" rtl="0">
              <a:spcBef>
                <a:spcPct val="0"/>
              </a:spcBef>
              <a:spcAft>
                <a:spcPct val="0"/>
              </a:spcAft>
              <a:buNone/>
            </a:pPr>
            <a:endParaRPr/>
          </a:p>
          <a:p>
            <a:pPr marL="457200" lvl="0" indent="0" algn="l" rtl="0">
              <a:spcBef>
                <a:spcPct val="0"/>
              </a:spcBef>
              <a:spcAft>
                <a:spcPct val="0"/>
              </a:spcAft>
              <a:buNone/>
            </a:pPr>
            <a:r>
              <a:rPr lang="en"/>
              <a:t>Robert Greenleaf, the founder of the modern Servant Leadership has listed the principles of servant leadership which include listening, empathy, awareness, persuasion, conceptualization, foresight and stewardship.</a:t>
            </a:r>
            <a:endParaRPr/>
          </a:p>
          <a:p>
            <a:pPr marL="457200" lvl="0" indent="0" algn="l" rtl="0">
              <a:spcBef>
                <a:spcPct val="0"/>
              </a:spcBef>
              <a:spcAft>
                <a:spcPct val="0"/>
              </a:spcAft>
              <a:buNone/>
            </a:pPr>
            <a:endParaRPr/>
          </a:p>
          <a:p>
            <a:pPr marL="457200" lvl="0" indent="-298450" algn="l" rtl="0">
              <a:spcBef>
                <a:spcPct val="0"/>
              </a:spcBef>
              <a:spcAft>
                <a:spcPct val="0"/>
              </a:spcAft>
              <a:buSzPts val="1100"/>
            </a:pPr>
            <a:r>
              <a:rPr lang="en" b="1"/>
              <a:t>Agile coaching:</a:t>
            </a:r>
            <a:r>
              <a:rPr lang="en"/>
              <a:t> Agile coach helps the team grow strong in applying Agile practice to their work. Agile coaches should have the following qualities:</a:t>
            </a:r>
            <a:endParaRPr/>
          </a:p>
          <a:p>
            <a:pPr marL="914400" lvl="0" indent="-298450" algn="l" rtl="0">
              <a:spcBef>
                <a:spcPct val="0"/>
              </a:spcBef>
              <a:spcAft>
                <a:spcPct val="0"/>
              </a:spcAft>
              <a:buSzPts val="1100"/>
              <a:buFont typeface="Courier New" panose="02070309020205020404" pitchFamily="49" charset="0"/>
              <a:buChar char="o"/>
            </a:pPr>
            <a:r>
              <a:rPr lang="en"/>
              <a:t>Coach the team through change</a:t>
            </a:r>
            <a:endParaRPr/>
          </a:p>
          <a:p>
            <a:pPr marL="914400" lvl="0" indent="-298450" algn="l" rtl="0">
              <a:spcBef>
                <a:spcPct val="0"/>
              </a:spcBef>
              <a:spcAft>
                <a:spcPct val="0"/>
              </a:spcAft>
              <a:buSzPts val="1100"/>
              <a:buFont typeface="Courier New" panose="02070309020205020404" pitchFamily="49" charset="0"/>
              <a:buChar char="o"/>
            </a:pPr>
            <a:r>
              <a:rPr lang="en"/>
              <a:t>Accept the team’s ideas above their own</a:t>
            </a:r>
            <a:endParaRPr/>
          </a:p>
          <a:p>
            <a:pPr marL="914400" lvl="0" indent="-298450" algn="l" rtl="0">
              <a:spcBef>
                <a:spcPct val="0"/>
              </a:spcBef>
              <a:spcAft>
                <a:spcPct val="0"/>
              </a:spcAft>
              <a:buSzPts val="1100"/>
              <a:buFont typeface="Courier New" panose="02070309020205020404" pitchFamily="49" charset="0"/>
              <a:buChar char="o"/>
            </a:pPr>
            <a:r>
              <a:rPr lang="en"/>
              <a:t>Navigate conflict</a:t>
            </a:r>
            <a:endParaRPr/>
          </a:p>
          <a:p>
            <a:pPr marL="914400" lvl="0" indent="-298450" algn="l" rtl="0">
              <a:spcBef>
                <a:spcPct val="0"/>
              </a:spcBef>
              <a:spcAft>
                <a:spcPct val="0"/>
              </a:spcAft>
              <a:buSzPts val="1100"/>
              <a:buFont typeface="Courier New" panose="02070309020205020404" pitchFamily="49" charset="0"/>
              <a:buChar char="o"/>
            </a:pPr>
            <a:r>
              <a:rPr lang="en"/>
              <a:t>Integrate paths towards high performance</a:t>
            </a:r>
            <a:endParaRPr/>
          </a:p>
        </p:txBody>
      </p:sp>
    </p:spTree>
    <p:extLst>
      <p:ext uri="{BB962C8B-B14F-4D97-AF65-F5344CB8AC3E}">
        <p14:creationId xmlns:p14="http://schemas.microsoft.com/office/powerpoint/2010/main" val="1239695046"/>
      </p:ext>
    </p:extLst>
  </p:cSld>
  <p:clrMapOvr>
    <a:masterClrMapping/>
  </p:clrMapOvr>
</p:notes>
</file>

<file path=ppt/notesSlides/notesSlide8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241"/>
        <p:cNvGrpSpPr/>
        <p:nvPr/>
      </p:nvGrpSpPr>
      <p:grpSpPr>
        <a:xfrm>
          <a:off x="0" y="0"/>
          <a:ext cx="0" cy="0"/>
        </a:xfrm>
      </p:grpSpPr>
      <p:sp>
        <p:nvSpPr>
          <p:cNvPr id="242" name="Google Shape;242;g46067ff3e4_0_77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243" name="Google Shape;243;g46067ff3e4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pitchFamily="34" charset="0"/>
              <a:buNone/>
            </a:pPr>
            <a:r>
              <a:rPr lang="en" sz="1200" b="1">
                <a:solidFill>
                  <a:schemeClr val="dk1"/>
                </a:solidFill>
              </a:rPr>
              <a:t>Notes to the Facilitator:</a:t>
            </a:r>
            <a:endParaRPr sz="1200" b="1">
              <a:solidFill>
                <a:schemeClr val="dk1"/>
              </a:solidFill>
            </a:endParaRPr>
          </a:p>
          <a:p>
            <a:pPr marL="0" lvl="0" indent="0" algn="l" rtl="0">
              <a:lnSpc>
                <a:spcPct val="115000"/>
              </a:lnSpc>
              <a:spcBef>
                <a:spcPct val="0"/>
              </a:spcBef>
              <a:spcAft>
                <a:spcPct val="0"/>
              </a:spcAft>
              <a:buClr>
                <a:schemeClr val="dk1"/>
              </a:buClr>
              <a:buSzPts val="1100"/>
              <a:buFont typeface="Arial" pitchFamily="34" charset="0"/>
              <a:buNone/>
            </a:pPr>
            <a:r>
              <a:rPr lang="en" sz="1200">
                <a:solidFill>
                  <a:schemeClr val="dk1"/>
                </a:solidFill>
              </a:rPr>
              <a:t>Tell the participants that they will be going through a knowledge check question.</a:t>
            </a:r>
            <a:endParaRPr>
              <a:solidFill>
                <a:schemeClr val="dk1"/>
              </a:solidFill>
            </a:endParaRPr>
          </a:p>
          <a:p>
            <a:pPr marL="0" lvl="0" indent="0" algn="l" rtl="0">
              <a:spcBef>
                <a:spcPct val="0"/>
              </a:spcBef>
              <a:spcAft>
                <a:spcPct val="0"/>
              </a:spcAft>
              <a:buNone/>
            </a:pPr>
            <a:endParaRPr/>
          </a:p>
          <a:p>
            <a:pPr marL="0" lvl="0" indent="0" algn="l" rtl="0">
              <a:spcBef>
                <a:spcPct val="0"/>
              </a:spcBef>
              <a:spcAft>
                <a:spcPct val="0"/>
              </a:spcAft>
              <a:buNone/>
            </a:pPr>
            <a:r>
              <a:rPr lang="en" b="1"/>
              <a:t>Answer: </a:t>
            </a:r>
            <a:endParaRPr b="1"/>
          </a:p>
          <a:p>
            <a:pPr marL="0" lvl="0" indent="0" algn="l" rtl="0">
              <a:spcBef>
                <a:spcPct val="0"/>
              </a:spcBef>
              <a:spcAft>
                <a:spcPct val="0"/>
              </a:spcAft>
              <a:buNone/>
            </a:pPr>
            <a:r>
              <a:rPr lang="en"/>
              <a:t>1. a. Dictatorship</a:t>
            </a:r>
            <a:endParaRPr/>
          </a:p>
        </p:txBody>
      </p:sp>
    </p:spTree>
    <p:extLst>
      <p:ext uri="{BB962C8B-B14F-4D97-AF65-F5344CB8AC3E}">
        <p14:creationId xmlns:p14="http://schemas.microsoft.com/office/powerpoint/2010/main" val="1099889868"/>
      </p:ext>
    </p:extLst>
  </p:cSld>
  <p:clrMapOvr>
    <a:masterClrMapping/>
  </p:clrMapOvr>
</p:notes>
</file>

<file path=ppt/notesSlides/notesSlide8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spcBef>
                <a:spcPct val="0"/>
              </a:spcBef>
              <a:spcAft>
                <a:spcPct val="0"/>
              </a:spcAft>
              <a:buClr>
                <a:schemeClr val="dk1"/>
              </a:buClr>
              <a:buSzPts val="1100"/>
              <a:buFont typeface="Arial" pitchFamily="34" charset="0"/>
              <a:buNone/>
            </a:pPr>
            <a:r>
              <a:rPr lang="en-US" b="1">
                <a:solidFill>
                  <a:schemeClr val="dk1"/>
                </a:solidFill>
              </a:rPr>
              <a:t>Notes to the Facilitator:</a:t>
            </a:r>
            <a:endParaRPr lang="en-US" b="1"/>
          </a:p>
          <a:p>
            <a:pPr marL="0" lvl="0" indent="0">
              <a:spcBef>
                <a:spcPct val="0"/>
              </a:spcBef>
              <a:spcAft>
                <a:spcPct val="0"/>
              </a:spcAft>
              <a:buNone/>
            </a:pPr>
            <a:r>
              <a:rPr lang="en-US"/>
              <a:t>Explain to participants the principles behind lean thinking and how it can be applied to software development methodology.</a:t>
            </a:r>
          </a:p>
          <a:p>
            <a:pPr marL="0" lvl="0" indent="0">
              <a:spcBef>
                <a:spcPct val="0"/>
              </a:spcBef>
              <a:spcAft>
                <a:spcPct val="0"/>
              </a:spcAft>
              <a:buNone/>
            </a:pPr>
            <a:endParaRPr lang="en-US"/>
          </a:p>
          <a:p>
            <a:pPr marL="0" lvl="0" indent="0" rtl="0">
              <a:lnSpc>
                <a:spcPct val="115000"/>
              </a:lnSpc>
              <a:spcBef>
                <a:spcPct val="0"/>
              </a:spcBef>
              <a:spcAft>
                <a:spcPct val="0"/>
              </a:spcAft>
              <a:buClr>
                <a:schemeClr val="dk1"/>
              </a:buClr>
              <a:buSzPts val="1100"/>
              <a:buFont typeface="Arial" pitchFamily="34" charset="0"/>
              <a:buNone/>
            </a:pPr>
            <a:r>
              <a:rPr lang="en-US" b="1">
                <a:solidFill>
                  <a:schemeClr val="dk1"/>
                </a:solidFill>
              </a:rPr>
              <a:t>Notes to the Participants:</a:t>
            </a:r>
            <a:endParaRPr lang="en-US" b="1"/>
          </a:p>
          <a:p>
            <a:pPr marL="0" lvl="0" indent="0">
              <a:spcBef>
                <a:spcPct val="0"/>
              </a:spcBef>
              <a:spcAft>
                <a:spcPct val="0"/>
              </a:spcAft>
              <a:buNone/>
            </a:pPr>
            <a:r>
              <a:rPr lang="en-US"/>
              <a:t>Lean methodology was derived from lean principles that were applied in lean practices of manufacturing. The crux of the idea is to see how waste can be eliminated and how software development can be streamlined. In lean, waste is explain in a very broad sense and it refers to any activity that be eliminated to streamline the process. </a:t>
            </a:r>
          </a:p>
          <a:p>
            <a:pPr marL="0" lvl="0" indent="0">
              <a:spcBef>
                <a:spcPct val="0"/>
              </a:spcBef>
              <a:spcAft>
                <a:spcPct val="0"/>
              </a:spcAft>
              <a:buNone/>
            </a:pPr>
            <a:endParaRPr lang="en-US"/>
          </a:p>
          <a:p>
            <a:pPr marL="0" lvl="0" indent="0">
              <a:spcBef>
                <a:spcPct val="0"/>
              </a:spcBef>
              <a:spcAft>
                <a:spcPct val="0"/>
              </a:spcAft>
              <a:buNone/>
            </a:pPr>
            <a:r>
              <a:rPr lang="en-US"/>
              <a:t>Lean methodology in software is driven by the above mentioned principles of elimination of waste, amplified learning, an empowered team, fast delivery of features or functionality. Considering the high demand for products should be decided as late as possible in such a way that there is no rework. Most importantly, analyzing every single component of the process and having a holistic view is important in lean.</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0360474"/>
      </p:ext>
    </p:extLst>
  </p:cSld>
  <p:clrMapOvr>
    <a:masterClrMapping/>
  </p:clrMapOvr>
</p:notes>
</file>

<file path=ppt/notesSlides/notesSlide8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spcBef>
                <a:spcPct val="0"/>
              </a:spcBef>
              <a:spcAft>
                <a:spcPct val="0"/>
              </a:spcAft>
              <a:buClr>
                <a:schemeClr val="dk1"/>
              </a:buClr>
              <a:buSzPts val="1100"/>
              <a:buFont typeface="Arial" pitchFamily="34" charset="0"/>
              <a:buNone/>
            </a:pPr>
            <a:r>
              <a:rPr lang="en-US" b="1">
                <a:solidFill>
                  <a:schemeClr val="dk1"/>
                </a:solidFill>
              </a:rPr>
              <a:t>Notes to the Facilitator:</a:t>
            </a:r>
            <a:endParaRPr lang="en-US" b="1"/>
          </a:p>
          <a:p>
            <a:pPr marL="0" lvl="0" indent="0">
              <a:spcBef>
                <a:spcPct val="0"/>
              </a:spcBef>
              <a:spcAft>
                <a:spcPct val="0"/>
              </a:spcAft>
              <a:buNone/>
            </a:pPr>
            <a:r>
              <a:rPr lang="en-US"/>
              <a:t>Explain to participant the principle of placing the customer before everything else.</a:t>
            </a:r>
          </a:p>
          <a:p>
            <a:pPr marL="0" lvl="0" indent="0">
              <a:spcBef>
                <a:spcPct val="0"/>
              </a:spcBef>
              <a:spcAft>
                <a:spcPct val="0"/>
              </a:spcAft>
              <a:buNone/>
            </a:pPr>
            <a:endParaRPr lang="en-US"/>
          </a:p>
          <a:p>
            <a:pPr marL="0" lvl="0" indent="0" rtl="0">
              <a:lnSpc>
                <a:spcPct val="115000"/>
              </a:lnSpc>
              <a:spcBef>
                <a:spcPct val="0"/>
              </a:spcBef>
              <a:spcAft>
                <a:spcPct val="0"/>
              </a:spcAft>
              <a:buClr>
                <a:schemeClr val="dk1"/>
              </a:buClr>
              <a:buSzPts val="1100"/>
              <a:buFont typeface="Arial" pitchFamily="34" charset="0"/>
              <a:buNone/>
            </a:pPr>
            <a:r>
              <a:rPr lang="en-US" b="1">
                <a:solidFill>
                  <a:schemeClr val="dk1"/>
                </a:solidFill>
              </a:rPr>
              <a:t>Notes to the Participants:</a:t>
            </a:r>
            <a:endParaRPr lang="en-US" b="1"/>
          </a:p>
          <a:p>
            <a:pPr marL="0" lvl="0" indent="0">
              <a:spcBef>
                <a:spcPct val="0"/>
              </a:spcBef>
              <a:spcAft>
                <a:spcPct val="0"/>
              </a:spcAft>
              <a:buNone/>
            </a:pPr>
            <a:r>
              <a:rPr lang="en-US"/>
              <a:t>Lean Methodology in software development forms the fundamental core on which many other methodologies such as Agile, MVP and DevOps came into existence. Lean methodology assesses the entire value system and development lifecycle for pitfalls/loopholes that causes waste in terms of time, man effort or quality. By studying the value and its components continuously, we focus of continuous improvement of the process and quick delivery of product.</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1865754"/>
      </p:ext>
    </p:extLst>
  </p:cSld>
  <p:clrMapOvr>
    <a:masterClrMapping/>
  </p:clrMapOvr>
</p:notes>
</file>

<file path=ppt/notesSlides/notesSlide8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lstStyle/>
          <a:p>
            <a:pPr marL="0" lvl="0" indent="0">
              <a:spcBef>
                <a:spcPct val="0"/>
              </a:spcBef>
              <a:spcAft>
                <a:spcPct val="0"/>
              </a:spcAft>
              <a:buNone/>
            </a:pPr>
            <a:r>
              <a:rPr lang="en-US" b="1">
                <a:solidFill>
                  <a:schemeClr val="dk1"/>
                </a:solidFill>
              </a:rPr>
              <a:t>Notes to the Facilitator:</a:t>
            </a:r>
          </a:p>
          <a:p>
            <a:pPr marL="0" lvl="0" indent="0">
              <a:spcBef>
                <a:spcPct val="0"/>
              </a:spcBef>
              <a:spcAft>
                <a:spcPct val="0"/>
              </a:spcAft>
              <a:buNone/>
            </a:pPr>
            <a:r>
              <a:rPr lang="en-US"/>
              <a:t>Answer: </a:t>
            </a:r>
          </a:p>
          <a:p>
            <a:pPr marL="0" lvl="0" indent="0">
              <a:spcBef>
                <a:spcPct val="0"/>
              </a:spcBef>
              <a:spcAft>
                <a:spcPct val="0"/>
              </a:spcAft>
              <a:buNone/>
            </a:pPr>
            <a:r>
              <a:rPr lang="en-US"/>
              <a:t>1. B. Slow delivery of features</a:t>
            </a:r>
          </a:p>
          <a:p>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8902428"/>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50"/>
            <a:ext cx="5486399" cy="3600450"/>
          </a:xfrm>
          <a:prstGeom prst="rect">
            <a:avLst/>
          </a:prstGeom>
        </p:spPr>
        <p:txBody>
          <a:bodyPr/>
          <a:lstStyle/>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Notes to the Facilitator:</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Give a brief introduction of software engineering and provide some definitions.</a:t>
            </a:r>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b="1" i="0" u="none" strike="noStrike" cap="none">
                <a:solidFill>
                  <a:schemeClr val="dk1"/>
                </a:solidFill>
              </a:rPr>
              <a:t>Notes to the Participant: </a:t>
            </a: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i="0" u="none" strike="noStrike" cap="none">
                <a:solidFill>
                  <a:schemeClr val="dk1"/>
                </a:solidFill>
              </a:rPr>
              <a:t>Software engineering is a detailed study of engineering to the design, development and maintenance of software. Software is important because it affects nearly every aspect of our lives and has become pervasive in our commerce, culture and everyday activities. Software engineering is important because it enables us to build complex systems in a timely manner and with high quality.</a:t>
            </a:r>
            <a:endParaRPr lang="en-US"/>
          </a:p>
          <a:p>
            <a:pPr marL="0" marR="0" lvl="0" indent="0" algn="l" rtl="0">
              <a:spcBef>
                <a:spcPct val="0"/>
              </a:spcBef>
              <a:spcAft>
                <a:spcPct val="0"/>
              </a:spcAft>
              <a:buClr>
                <a:schemeClr val="dk1"/>
              </a:buClr>
              <a:buSzPts val="1200"/>
              <a:buFont typeface="Calibri"/>
              <a:buNone/>
            </a:pPr>
            <a:endParaRPr lang="en-US" i="0" u="none" strike="noStrike" cap="none">
              <a:solidFill>
                <a:schemeClr val="dk1"/>
              </a:solidFill>
            </a:endParaRPr>
          </a:p>
          <a:p>
            <a:pPr marL="0" marR="0" lvl="0" indent="0" algn="l" rtl="0">
              <a:spcBef>
                <a:spcPct val="0"/>
              </a:spcBef>
              <a:spcAft>
                <a:spcPct val="0"/>
              </a:spcAft>
              <a:buClr>
                <a:schemeClr val="dk1"/>
              </a:buClr>
              <a:buSzPts val="1200"/>
              <a:buFont typeface="Calibri"/>
              <a:buNone/>
            </a:pPr>
            <a:r>
              <a:rPr lang="en-US" b="1" i="0" u="none" strike="noStrike" cap="none">
                <a:solidFill>
                  <a:schemeClr val="dk1"/>
                </a:solidFill>
              </a:rPr>
              <a:t>Definition of Software Engineering</a:t>
            </a:r>
            <a:endParaRPr lang="en-US" i="0" u="none" strike="noStrike" cap="none">
              <a:solidFill>
                <a:schemeClr val="dk1"/>
              </a:solidFill>
            </a:endParaRPr>
          </a:p>
          <a:p>
            <a:pPr marL="171450" marR="0" lvl="0" indent="-165100" algn="l" rtl="0">
              <a:spcBef>
                <a:spcPct val="0"/>
              </a:spcBef>
              <a:spcAft>
                <a:spcPct val="0"/>
              </a:spcAft>
              <a:buClr>
                <a:schemeClr val="dk1"/>
              </a:buClr>
              <a:buSzPts val="1100"/>
              <a:buFont typeface="Arial" pitchFamily="34" charset="0"/>
              <a:buChar char="•"/>
            </a:pPr>
            <a:r>
              <a:rPr lang="en-US" i="0" u="none" strike="noStrike" cap="none">
                <a:solidFill>
                  <a:schemeClr val="dk1"/>
                </a:solidFill>
              </a:rPr>
              <a:t>IEEE Standard Glossary of Software Engineering Terminology: “The application of a systematic, disciplined, quantifiable approach to the development, operation and maintenance of software.”</a:t>
            </a:r>
            <a:endParaRPr lang="en-US"/>
          </a:p>
          <a:p>
            <a:pPr marL="171450" marR="0" lvl="0" indent="-165100" algn="l" rtl="0">
              <a:spcBef>
                <a:spcPct val="0"/>
              </a:spcBef>
              <a:spcAft>
                <a:spcPct val="0"/>
              </a:spcAft>
              <a:buClr>
                <a:schemeClr val="dk1"/>
              </a:buClr>
              <a:buSzPts val="1100"/>
              <a:buFont typeface="Arial" pitchFamily="34" charset="0"/>
              <a:buChar char="•"/>
            </a:pPr>
            <a:r>
              <a:rPr lang="en-US" i="0" u="none" strike="noStrike" cap="none">
                <a:solidFill>
                  <a:schemeClr val="dk1"/>
                </a:solidFill>
              </a:rPr>
              <a:t>IEEE Systems and software engineering - Vocabulary: “The systematic application of scientific and technological knowledge, methods, and experience to the design, implementation, testing, and documentation of software.”</a:t>
            </a:r>
            <a:endParaRPr lang="en-US"/>
          </a:p>
          <a:p>
            <a:pPr marL="171450" marR="0" lvl="0" indent="-165100" algn="l" rtl="0">
              <a:spcBef>
                <a:spcPct val="0"/>
              </a:spcBef>
              <a:spcAft>
                <a:spcPct val="0"/>
              </a:spcAft>
              <a:buClr>
                <a:schemeClr val="dk1"/>
              </a:buClr>
              <a:buSzPts val="1100"/>
              <a:buFont typeface="Arial" pitchFamily="34" charset="0"/>
              <a:buChar char="•"/>
            </a:pPr>
            <a:r>
              <a:rPr lang="en-US" i="0" u="none" strike="noStrike" cap="none">
                <a:solidFill>
                  <a:schemeClr val="dk1"/>
                </a:solidFill>
              </a:rPr>
              <a:t>Definition by  Roger S. Pressman (American software engineer, author and consultant, and President of R.S. Pressman &amp; Associates): “Software engineering is the technology that encompasses a process, a set of methods and an array of tools that allow professionals to build high quality computer software.”</a:t>
            </a:r>
            <a:endParaRPr lang="en-US"/>
          </a:p>
          <a:p>
            <a:pPr marL="171450" marR="0" lvl="0" indent="-165100" algn="l" rtl="0">
              <a:spcBef>
                <a:spcPct val="0"/>
              </a:spcBef>
              <a:spcAft>
                <a:spcPct val="0"/>
              </a:spcAft>
              <a:buClr>
                <a:schemeClr val="dk1"/>
              </a:buClr>
              <a:buSzPts val="1100"/>
              <a:buFont typeface="Arial" pitchFamily="34" charset="0"/>
              <a:buChar char="•"/>
            </a:pPr>
            <a:r>
              <a:rPr lang="en-US" i="0" u="none" strike="noStrike" cap="none">
                <a:solidFill>
                  <a:schemeClr val="dk1"/>
                </a:solidFill>
              </a:rPr>
              <a:t>Definition by Ian Sommerville (British academic and author of text books): “An engineering discipline that is concerned with all aspects of software production."</a:t>
            </a:r>
            <a:endParaRPr lang="en-US"/>
          </a:p>
          <a:p>
            <a:pPr marL="0" marR="0" lvl="0" indent="0" algn="l" rtl="0">
              <a:spcBef>
                <a:spcPct val="0"/>
              </a:spcBef>
              <a:spcAft>
                <a:spcPct val="0"/>
              </a:spcAft>
              <a:buClr>
                <a:schemeClr val="dk1"/>
              </a:buClr>
              <a:buSzPts val="1200"/>
              <a:buFont typeface="Calibri"/>
              <a:buNone/>
            </a:pPr>
            <a:br>
              <a:rPr lang="en-US" i="0" u="none" strike="noStrike" cap="none">
                <a:solidFill>
                  <a:schemeClr val="dk1"/>
                </a:solidFill>
              </a:rPr>
            </a:br>
            <a:r>
              <a:rPr lang="en-US" i="0" u="none" strike="noStrike" cap="none">
                <a:solidFill>
                  <a:schemeClr val="dk1"/>
                </a:solidFill>
              </a:rPr>
              <a:t>As per these definitions, a software may be very complex and beyond the handling of a single individual. As a result, a number of people are expected to work on the pieces of a software product in a cooperative manner. Also, a software product can  have many versions which need to be managed. We can say, Software </a:t>
            </a:r>
            <a:r>
              <a:rPr lang="en-US">
                <a:solidFill>
                  <a:schemeClr val="dk1"/>
                </a:solidFill>
              </a:rPr>
              <a:t>e</a:t>
            </a:r>
            <a:r>
              <a:rPr lang="en-US" i="0" u="none" strike="noStrike" cap="none">
                <a:solidFill>
                  <a:schemeClr val="dk1"/>
                </a:solidFill>
              </a:rPr>
              <a:t>ngineering is also a management activity in addition to the implementation activity.</a:t>
            </a:r>
          </a:p>
          <a:p>
            <a:pPr marL="0" lvl="0" indent="0">
              <a:spcBef>
                <a:spcPct val="0"/>
              </a:spcBef>
              <a:spcAft>
                <a:spcPct val="0"/>
              </a:spcAft>
              <a:buNone/>
            </a:pPr>
            <a:endParaRPr lang="en-US"/>
          </a:p>
        </p:txBody>
      </p:sp>
      <p:sp>
        <p:nvSpPr>
          <p:cNvPr id="4" name="Slide Number Placeholder 3"/>
          <p:cNvSpPr>
            <a:spLocks noGrp="1"/>
          </p:cNvSpPr>
          <p:nvPr>
            <p:ph type="sldNum" idx="10"/>
          </p:nvPr>
        </p:nvSpPr>
        <p:spPr>
          <a:xfrm>
            <a:off x="3884612" y="8685213"/>
            <a:ext cx="2971799" cy="458786"/>
          </a:xfrm>
          <a:prstGeom prst="rect">
            <a:avLst/>
          </a:prstGeom>
        </p:spPr>
        <p:txBody>
          <a:bodyPr/>
          <a:lstStyle/>
          <a:p>
            <a:pPr marL="0" marR="0" lvl="0" indent="0" algn="r" rtl="0">
              <a:spcBef>
                <a:spcPct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ct val="0"/>
                </a:spcBef>
                <a:buSzPct val="25000"/>
                <a:buNone/>
              </a:p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2866689"/>
      </p:ext>
    </p:extLst>
  </p:cSld>
  <p:clrMapOvr>
    <a:masterClrMapping/>
  </p:clrMapOvr>
</p:notes>
</file>

<file path=ppt/notesSlides/notesSlide9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337"/>
        <p:cNvGrpSpPr/>
        <p:nvPr/>
      </p:nvGrpSpPr>
      <p:grpSpPr>
        <a:xfrm>
          <a:off x="0" y="0"/>
          <a:ext cx="0" cy="0"/>
        </a:xfrm>
      </p:grpSpPr>
      <p:sp>
        <p:nvSpPr>
          <p:cNvPr id="338" name="Google Shape;338;g44a873d758_0_10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339" name="Google Shape;339;g44a873d75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ct val="0"/>
              </a:spcAft>
              <a:buClr>
                <a:schemeClr val="dk1"/>
              </a:buClr>
              <a:buSzPts val="1100"/>
              <a:buFont typeface="Arial" pitchFamily="34" charset="0"/>
              <a:buNone/>
            </a:pPr>
            <a:endParaRPr>
              <a:solidFill>
                <a:schemeClr val="dk1"/>
              </a:solidFill>
            </a:endParaRPr>
          </a:p>
        </p:txBody>
      </p:sp>
    </p:spTree>
    <p:extLst>
      <p:ext uri="{BB962C8B-B14F-4D97-AF65-F5344CB8AC3E}">
        <p14:creationId xmlns:p14="http://schemas.microsoft.com/office/powerpoint/2010/main" val="1318646050"/>
      </p:ext>
    </p:extLst>
  </p:cSld>
  <p:clrMapOvr>
    <a:masterClrMapping/>
  </p:clrMapOvr>
</p:notes>
</file>

<file path=ppt/notesSlides/notesSlide9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337"/>
        <p:cNvGrpSpPr/>
        <p:nvPr/>
      </p:nvGrpSpPr>
      <p:grpSpPr>
        <a:xfrm>
          <a:off x="0" y="0"/>
          <a:ext cx="0" cy="0"/>
        </a:xfrm>
      </p:grpSpPr>
      <p:sp>
        <p:nvSpPr>
          <p:cNvPr id="338" name="Google Shape;338;g44a873d758_0_10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339" name="Google Shape;339;g44a873d75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ct val="0"/>
              </a:spcAft>
              <a:buClr>
                <a:schemeClr val="dk1"/>
              </a:buClr>
              <a:buSzPts val="1100"/>
              <a:buFont typeface="Arial" pitchFamily="34" charset="0"/>
              <a:buNone/>
            </a:pPr>
            <a:endParaRPr>
              <a:solidFill>
                <a:schemeClr val="dk1"/>
              </a:solidFill>
            </a:endParaRPr>
          </a:p>
        </p:txBody>
      </p:sp>
    </p:spTree>
    <p:extLst>
      <p:ext uri="{BB962C8B-B14F-4D97-AF65-F5344CB8AC3E}">
        <p14:creationId xmlns:p14="http://schemas.microsoft.com/office/powerpoint/2010/main" val="3225570950"/>
      </p:ext>
    </p:extLst>
  </p:cSld>
  <p:clrMapOvr>
    <a:masterClrMapping/>
  </p:clrMapOvr>
</p:notes>
</file>

<file path=ppt/notesSlides/notesSlide9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0"/>
        <p:cNvGrpSpPr/>
        <p:nvPr/>
      </p:nvGrpSpPr>
      <p:grpSpPr>
        <a:xfrm>
          <a:off x="0" y="0"/>
          <a:ext cx="0" cy="0"/>
        </a:xfrm>
      </p:grpSpPr>
      <p:sp>
        <p:nvSpPr>
          <p:cNvPr id="51" name="Google Shape;51;p1: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buNone/>
            </a:pPr>
            <a:r>
              <a:rPr lang="en-US" sz="1100" b="1" i="0" u="none" strike="noStrike" cap="none">
                <a:solidFill>
                  <a:srgbClr val="000000"/>
                </a:solidFill>
                <a:effectLst/>
                <a:latin typeface="Arial" pitchFamily="34" charset="0"/>
                <a:ea typeface="Arial" pitchFamily="34" charset="0"/>
                <a:cs typeface="Arial" pitchFamily="34" charset="0"/>
                <a:sym typeface="Arial" pitchFamily="34" charset="0"/>
              </a:rPr>
              <a:t>Notes to the Facilitator:</a:t>
            </a:r>
            <a:endParaRPr lang="en-US" b="0">
              <a:effectLst/>
            </a:endParaRPr>
          </a:p>
          <a:p>
            <a:pPr marL="158750" indent="0" rtl="0">
              <a:buNone/>
            </a:pPr>
            <a:r>
              <a:rPr lang="en-US" sz="1100" b="0" i="0" u="none" strike="noStrike" cap="none">
                <a:solidFill>
                  <a:srgbClr val="000000"/>
                </a:solidFill>
                <a:effectLst/>
                <a:latin typeface="Arial" pitchFamily="34" charset="0"/>
                <a:ea typeface="Arial" pitchFamily="34" charset="0"/>
                <a:cs typeface="Arial" pitchFamily="34" charset="0"/>
                <a:sym typeface="Arial" pitchFamily="34" charset="0"/>
              </a:rPr>
              <a:t>Welcome the participants and give them an overview of the module. Tell them that they will learn about the ‘Kanban Principles’ in this module. </a:t>
            </a:r>
            <a:endParaRPr lang="en-US" b="0">
              <a:effectLst/>
            </a:endParaRPr>
          </a:p>
          <a:p>
            <a:pPr marL="158750" indent="0" rtl="0">
              <a:buNone/>
            </a:pPr>
            <a:br>
              <a:rPr lang="en-US" b="0">
                <a:effectLst/>
              </a:rPr>
            </a:br>
            <a:r>
              <a:rPr lang="en-US" sz="1100" b="1" i="0" u="none" strike="noStrike" cap="none">
                <a:solidFill>
                  <a:srgbClr val="000000"/>
                </a:solidFill>
                <a:effectLst/>
                <a:latin typeface="Arial" pitchFamily="34" charset="0"/>
                <a:ea typeface="Arial" pitchFamily="34" charset="0"/>
                <a:cs typeface="Arial" pitchFamily="34" charset="0"/>
                <a:sym typeface="Arial" pitchFamily="34" charset="0"/>
              </a:rPr>
              <a:t>Notes to the Participants:</a:t>
            </a:r>
            <a:endParaRPr lang="en-US" b="0">
              <a:effectLst/>
            </a:endParaRPr>
          </a:p>
          <a:p>
            <a:pPr marL="158750" indent="0" rtl="0">
              <a:buNone/>
            </a:pPr>
            <a:r>
              <a:rPr lang="en-US" sz="1100" b="0" i="0" u="none" strike="noStrike" cap="none">
                <a:solidFill>
                  <a:srgbClr val="000000"/>
                </a:solidFill>
                <a:effectLst/>
                <a:latin typeface="Arial" pitchFamily="34" charset="0"/>
                <a:ea typeface="Arial" pitchFamily="34" charset="0"/>
                <a:cs typeface="Arial" pitchFamily="34" charset="0"/>
                <a:sym typeface="Arial" pitchFamily="34" charset="0"/>
              </a:rPr>
              <a:t>You will learn about the ‘Kanban Principles’ in this module.</a:t>
            </a:r>
            <a:endParaRPr lang="en-US" b="0">
              <a:effectLst/>
            </a:endParaRPr>
          </a:p>
          <a:p>
            <a:pPr marL="158750" indent="0">
              <a:buNone/>
            </a:pPr>
            <a:br>
              <a:rPr lang="en-US"/>
            </a:br>
            <a:endParaRPr/>
          </a:p>
        </p:txBody>
      </p:sp>
    </p:spTree>
    <p:extLst>
      <p:ext uri="{BB962C8B-B14F-4D97-AF65-F5344CB8AC3E}">
        <p14:creationId xmlns:p14="http://schemas.microsoft.com/office/powerpoint/2010/main" val="1959851741"/>
      </p:ext>
    </p:extLst>
  </p:cSld>
  <p:clrMapOvr>
    <a:masterClrMapping/>
  </p:clrMapOvr>
</p:notes>
</file>

<file path=ppt/notesSlides/notesSlide9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6"/>
        <p:cNvGrpSpPr/>
        <p:nvPr/>
      </p:nvGrpSpPr>
      <p:grpSpPr>
        <a:xfrm>
          <a:off x="0" y="0"/>
          <a:ext cx="0" cy="0"/>
        </a:xfrm>
      </p:grpSpPr>
      <p:sp>
        <p:nvSpPr>
          <p:cNvPr id="57" name="Google Shape;57;p2: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buNone/>
            </a:pPr>
            <a:r>
              <a:rPr lang="en-US" sz="1100" b="1" i="0" u="none" strike="noStrike" cap="none">
                <a:solidFill>
                  <a:srgbClr val="000000"/>
                </a:solidFill>
                <a:effectLst/>
                <a:latin typeface="Arial" pitchFamily="34" charset="0"/>
                <a:ea typeface="Arial" pitchFamily="34" charset="0"/>
                <a:cs typeface="Arial" pitchFamily="34" charset="0"/>
                <a:sym typeface="Arial" pitchFamily="34" charset="0"/>
              </a:rPr>
              <a:t>Notes to the Facilitator:</a:t>
            </a:r>
            <a:endParaRPr lang="en-US" b="0">
              <a:effectLst/>
            </a:endParaRPr>
          </a:p>
          <a:p>
            <a:pPr marL="158750" indent="0" rtl="0">
              <a:buNone/>
            </a:pPr>
            <a:r>
              <a:rPr lang="en-US" sz="1100" b="0" i="0" u="none" strike="noStrike" cap="none">
                <a:solidFill>
                  <a:srgbClr val="000000"/>
                </a:solidFill>
                <a:effectLst/>
                <a:latin typeface="Arial" pitchFamily="34" charset="0"/>
                <a:ea typeface="Arial" pitchFamily="34" charset="0"/>
                <a:cs typeface="Arial" pitchFamily="34" charset="0"/>
                <a:sym typeface="Arial" pitchFamily="34" charset="0"/>
              </a:rPr>
              <a:t>Explain the module objectives to the participants. </a:t>
            </a:r>
          </a:p>
          <a:p>
            <a:pPr marL="158750" indent="0" rtl="0">
              <a:buNone/>
            </a:pPr>
            <a:endParaRPr lang="en-US" sz="1100" b="0" i="0" u="none" strike="noStrike" cap="none">
              <a:solidFill>
                <a:srgbClr val="000000"/>
              </a:solidFill>
              <a:effectLst/>
              <a:latin typeface="Arial" pitchFamily="34" charset="0"/>
              <a:ea typeface="Arial" pitchFamily="34" charset="0"/>
              <a:cs typeface="Arial" pitchFamily="34" charset="0"/>
              <a:sym typeface="Arial" pitchFamily="34" charset="0"/>
            </a:endParaRPr>
          </a:p>
          <a:p>
            <a:pPr marL="158750" indent="0" rtl="0">
              <a:buNone/>
            </a:pPr>
            <a:r>
              <a:rPr lang="en-US" sz="1100" b="1" i="0" u="none" strike="noStrike" cap="none">
                <a:solidFill>
                  <a:srgbClr val="000000"/>
                </a:solidFill>
                <a:effectLst/>
                <a:latin typeface="Arial" pitchFamily="34" charset="0"/>
                <a:ea typeface="Arial" pitchFamily="34" charset="0"/>
                <a:cs typeface="Arial" pitchFamily="34" charset="0"/>
                <a:sym typeface="Arial" pitchFamily="34" charset="0"/>
              </a:rPr>
              <a:t>Notes to the Participants:</a:t>
            </a:r>
            <a:endParaRPr lang="en-US" sz="1100" b="0" i="0" u="none" strike="noStrike" cap="none">
              <a:solidFill>
                <a:srgbClr val="000000"/>
              </a:solidFill>
              <a:effectLst/>
              <a:latin typeface="Arial" pitchFamily="34" charset="0"/>
              <a:ea typeface="Arial" pitchFamily="34" charset="0"/>
              <a:cs typeface="Arial" pitchFamily="34" charset="0"/>
              <a:sym typeface="Arial" pitchFamily="34" charset="0"/>
            </a:endParaRPr>
          </a:p>
          <a:p>
            <a:pPr marL="158750" indent="0" rtl="0">
              <a:buNone/>
            </a:pPr>
            <a:r>
              <a:rPr lang="en-US" sz="1100" b="0" i="0" u="none" strike="noStrike" cap="none">
                <a:solidFill>
                  <a:srgbClr val="000000"/>
                </a:solidFill>
                <a:effectLst/>
                <a:latin typeface="Arial" pitchFamily="34" charset="0"/>
                <a:ea typeface="Arial" pitchFamily="34" charset="0"/>
                <a:cs typeface="Arial" pitchFamily="34" charset="0"/>
                <a:sym typeface="Arial" pitchFamily="34" charset="0"/>
              </a:rPr>
              <a:t>You will be informed about the module objectives.</a:t>
            </a:r>
            <a:endParaRPr lang="en-US" b="0">
              <a:effectLst/>
            </a:endParaRPr>
          </a:p>
          <a:p>
            <a:pPr marL="114300" lvl="0" indent="0" algn="l" rtl="0">
              <a:lnSpc>
                <a:spcPct val="115000"/>
              </a:lnSpc>
              <a:spcBef>
                <a:spcPts val="1600"/>
              </a:spcBef>
              <a:spcAft>
                <a:spcPct val="0"/>
              </a:spcAft>
              <a:buSzPts val="1800"/>
              <a:buNone/>
            </a:pPr>
            <a:r>
              <a:rPr lang="en-US" sz="1100" b="0" i="0" u="none" strike="noStrike" cap="none">
                <a:solidFill>
                  <a:srgbClr val="000000"/>
                </a:solidFill>
                <a:effectLst/>
                <a:latin typeface="Arial" pitchFamily="34" charset="0"/>
                <a:ea typeface="Arial" pitchFamily="34" charset="0"/>
                <a:cs typeface="Arial" pitchFamily="34" charset="0"/>
                <a:sym typeface="Arial" pitchFamily="34" charset="0"/>
              </a:rPr>
              <a:t>At the end of this module, you will be able to:</a:t>
            </a:r>
            <a:br>
              <a:rPr lang="en-US"/>
            </a:br>
            <a:endParaRPr lang="en-US"/>
          </a:p>
          <a:p>
            <a:pPr marL="285750" lvl="0" indent="-171450" algn="l" rtl="0">
              <a:lnSpc>
                <a:spcPct val="115000"/>
              </a:lnSpc>
              <a:spcBef>
                <a:spcPts val="1600"/>
              </a:spcBef>
              <a:spcAft>
                <a:spcPct val="0"/>
              </a:spcAft>
              <a:buSzPts val="1800"/>
            </a:pPr>
            <a:r>
              <a:rPr lang="en-US"/>
              <a:t>Define Kanban principle</a:t>
            </a:r>
          </a:p>
          <a:p>
            <a:pPr marL="285750" lvl="0" indent="-171450" algn="l" rtl="0">
              <a:lnSpc>
                <a:spcPct val="115000"/>
              </a:lnSpc>
              <a:spcBef>
                <a:spcPts val="1600"/>
              </a:spcBef>
              <a:spcAft>
                <a:spcPct val="0"/>
              </a:spcAft>
              <a:buSzPts val="1800"/>
            </a:pPr>
            <a:r>
              <a:rPr lang="en-US"/>
              <a:t>Explain Kanban board</a:t>
            </a:r>
          </a:p>
          <a:p>
            <a:pPr marL="285750" lvl="0" indent="-171450" algn="l" rtl="0">
              <a:lnSpc>
                <a:spcPct val="115000"/>
              </a:lnSpc>
              <a:spcBef>
                <a:spcPts val="1600"/>
              </a:spcBef>
              <a:spcAft>
                <a:spcPct val="0"/>
              </a:spcAft>
              <a:buSzPts val="1800"/>
            </a:pPr>
            <a:r>
              <a:rPr lang="en-US"/>
              <a:t>Discuss Kanban core practices</a:t>
            </a:r>
          </a:p>
          <a:p>
            <a:pPr marL="158750" indent="0" rtl="0">
              <a:buNone/>
            </a:pPr>
            <a:endParaRPr/>
          </a:p>
        </p:txBody>
      </p:sp>
    </p:spTree>
    <p:extLst>
      <p:ext uri="{BB962C8B-B14F-4D97-AF65-F5344CB8AC3E}">
        <p14:creationId xmlns:p14="http://schemas.microsoft.com/office/powerpoint/2010/main" val="793769305"/>
      </p:ext>
    </p:extLst>
  </p:cSld>
  <p:clrMapOvr>
    <a:masterClrMapping/>
  </p:clrMapOvr>
</p:notes>
</file>

<file path=ppt/notesSlides/notesSlide9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62"/>
        <p:cNvGrpSpPr/>
        <p:nvPr/>
      </p:nvGrpSpPr>
      <p:grpSpPr>
        <a:xfrm>
          <a:off x="0" y="0"/>
          <a:ext cx="0" cy="0"/>
        </a:xfrm>
      </p:grpSpPr>
      <p:sp>
        <p:nvSpPr>
          <p:cNvPr id="63" name="Google Shape;63;p3: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p>
          <a:p>
            <a:pPr marL="0" lvl="0" indent="0" algn="l" rtl="0">
              <a:lnSpc>
                <a:spcPct val="100000"/>
              </a:lnSpc>
              <a:spcBef>
                <a:spcPct val="0"/>
              </a:spcBef>
              <a:spcAft>
                <a:spcPct val="0"/>
              </a:spcAft>
              <a:buSzPts val="1100"/>
              <a:buNone/>
            </a:pPr>
            <a:r>
              <a:rPr lang="en-US"/>
              <a:t>Inform the participants about the topics that they will be learning in this module.</a:t>
            </a:r>
          </a:p>
          <a:p>
            <a:pPr marL="0" lvl="0" indent="0" algn="l" rtl="0">
              <a:lnSpc>
                <a:spcPct val="100000"/>
              </a:lnSpc>
              <a:spcBef>
                <a:spcPct val="0"/>
              </a:spcBef>
              <a:spcAft>
                <a:spcPct val="0"/>
              </a:spcAft>
              <a:buSzPts val="1100"/>
              <a:buNone/>
            </a:pPr>
            <a:endParaRPr lang="en-US"/>
          </a:p>
          <a:p>
            <a:pPr marL="0" lvl="0" indent="0" algn="l" rtl="0">
              <a:lnSpc>
                <a:spcPct val="100000"/>
              </a:lnSpc>
              <a:spcBef>
                <a:spcPct val="0"/>
              </a:spcBef>
              <a:spcAft>
                <a:spcPct val="0"/>
              </a:spcAft>
              <a:buSzPts val="1100"/>
              <a:buNone/>
            </a:pPr>
            <a:r>
              <a:rPr lang="en-US" b="1"/>
              <a:t>Notes to the Participants:</a:t>
            </a:r>
          </a:p>
          <a:p>
            <a:pPr marL="0" lvl="0" indent="0" algn="l" rtl="0">
              <a:lnSpc>
                <a:spcPct val="100000"/>
              </a:lnSpc>
              <a:spcBef>
                <a:spcPct val="0"/>
              </a:spcBef>
              <a:spcAft>
                <a:spcPct val="0"/>
              </a:spcAft>
              <a:buSzPts val="1100"/>
              <a:buNone/>
            </a:pPr>
            <a:r>
              <a:rPr lang="en-US"/>
              <a:t>You will learn about the following topics in this module:</a:t>
            </a:r>
          </a:p>
          <a:p>
            <a:pPr marL="0" lvl="0" indent="0">
              <a:buClr>
                <a:schemeClr val="dk1"/>
              </a:buClr>
              <a:buSzPts val="1100"/>
              <a:buNone/>
            </a:pPr>
            <a:r>
              <a:rPr lang="en-US" b="1"/>
              <a:t>Testing and Debugging </a:t>
            </a:r>
          </a:p>
          <a:p>
            <a:pPr marL="457200" lvl="0" indent="-342900" algn="l" rtl="0">
              <a:lnSpc>
                <a:spcPct val="115000"/>
              </a:lnSpc>
              <a:spcBef>
                <a:spcPts val="1600"/>
              </a:spcBef>
              <a:spcAft>
                <a:spcPct val="0"/>
              </a:spcAft>
              <a:buSzPts val="1800"/>
              <a:buChar char="●"/>
            </a:pPr>
            <a:r>
              <a:rPr lang="en-US"/>
              <a:t>Kanban Principle</a:t>
            </a:r>
          </a:p>
          <a:p>
            <a:pPr marL="457200" lvl="0" indent="-342900" algn="l" rtl="0">
              <a:lnSpc>
                <a:spcPct val="115000"/>
              </a:lnSpc>
              <a:spcBef>
                <a:spcPts val="1600"/>
              </a:spcBef>
              <a:spcAft>
                <a:spcPct val="0"/>
              </a:spcAft>
              <a:buSzPts val="1800"/>
              <a:buChar char="●"/>
            </a:pPr>
            <a:r>
              <a:rPr lang="en-US"/>
              <a:t>Kanban Board</a:t>
            </a:r>
          </a:p>
          <a:p>
            <a:pPr marL="457200" lvl="0" indent="-342900" algn="l" rtl="0">
              <a:lnSpc>
                <a:spcPct val="115000"/>
              </a:lnSpc>
              <a:spcBef>
                <a:spcPts val="1600"/>
              </a:spcBef>
              <a:spcAft>
                <a:spcPct val="0"/>
              </a:spcAft>
              <a:buSzPts val="1800"/>
              <a:buChar char="●"/>
            </a:pPr>
            <a:r>
              <a:rPr lang="en-US"/>
              <a:t>Kanban Core Practices</a:t>
            </a:r>
          </a:p>
          <a:p>
            <a:pPr marL="742950" lvl="1" indent="-285750" algn="l" rtl="0">
              <a:lnSpc>
                <a:spcPct val="115000"/>
              </a:lnSpc>
              <a:spcBef>
                <a:spcPts val="1600"/>
              </a:spcBef>
              <a:spcAft>
                <a:spcPct val="0"/>
              </a:spcAft>
              <a:buSzPts val="1400"/>
              <a:buChar char="○"/>
            </a:pPr>
            <a:r>
              <a:rPr lang="en-US"/>
              <a:t>Make work visible</a:t>
            </a:r>
          </a:p>
          <a:p>
            <a:pPr marL="742950" lvl="1" indent="-285750" algn="l" rtl="0">
              <a:lnSpc>
                <a:spcPct val="115000"/>
              </a:lnSpc>
              <a:spcBef>
                <a:spcPts val="1600"/>
              </a:spcBef>
              <a:spcAft>
                <a:spcPct val="0"/>
              </a:spcAft>
              <a:buSzPts val="1400"/>
              <a:buChar char="○"/>
            </a:pPr>
            <a:r>
              <a:rPr lang="en-US"/>
              <a:t>Limit work in progress (WiP)</a:t>
            </a:r>
          </a:p>
          <a:p>
            <a:pPr marL="742950" lvl="1" indent="-285750" algn="l" rtl="0">
              <a:lnSpc>
                <a:spcPct val="115000"/>
              </a:lnSpc>
              <a:spcBef>
                <a:spcPts val="1600"/>
              </a:spcBef>
              <a:spcAft>
                <a:spcPct val="0"/>
              </a:spcAft>
              <a:buSzPts val="1400"/>
              <a:buChar char="○"/>
            </a:pPr>
            <a:r>
              <a:rPr lang="en-US"/>
              <a:t>Manage flow</a:t>
            </a:r>
          </a:p>
          <a:p>
            <a:pPr marL="742950" lvl="1" indent="-285750" algn="l" rtl="0">
              <a:lnSpc>
                <a:spcPct val="115000"/>
              </a:lnSpc>
              <a:spcBef>
                <a:spcPts val="1600"/>
              </a:spcBef>
              <a:spcAft>
                <a:spcPct val="0"/>
              </a:spcAft>
              <a:buSzPts val="1400"/>
              <a:buChar char="○"/>
            </a:pPr>
            <a:r>
              <a:rPr lang="en-US"/>
              <a:t>Make progress policies explicit</a:t>
            </a:r>
          </a:p>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298186152"/>
      </p:ext>
    </p:extLst>
  </p:cSld>
  <p:clrMapOvr>
    <a:masterClrMapping/>
  </p:clrMapOvr>
</p:notes>
</file>

<file path=ppt/notesSlides/notesSlide9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68"/>
        <p:cNvGrpSpPr/>
        <p:nvPr/>
      </p:nvGrpSpPr>
      <p:grpSpPr>
        <a:xfrm>
          <a:off x="0" y="0"/>
          <a:ext cx="0" cy="0"/>
        </a:xfrm>
      </p:grpSpPr>
      <p:sp>
        <p:nvSpPr>
          <p:cNvPr id="69" name="Google Shape;69;p4: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Facilitator:</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a:solidFill>
                  <a:schemeClr val="dk1"/>
                </a:solidFill>
              </a:rPr>
              <a:t>Explain the participants about Kanban.</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Participant:</a:t>
            </a: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t>Kanban is known as sign board or signal card derived from Japanese. </a:t>
            </a:r>
            <a:endParaRPr/>
          </a:p>
          <a:p>
            <a:pPr marL="0" lvl="0" indent="0" algn="just" rtl="0">
              <a:lnSpc>
                <a:spcPct val="100000"/>
              </a:lnSpc>
              <a:spcBef>
                <a:spcPct val="0"/>
              </a:spcBef>
              <a:spcAft>
                <a:spcPct val="0"/>
              </a:spcAft>
              <a:buClr>
                <a:schemeClr val="dk1"/>
              </a:buClr>
              <a:buSzPts val="1100"/>
              <a:buFont typeface="Arial" pitchFamily="34" charset="0"/>
              <a:buNone/>
            </a:pPr>
            <a:endParaRPr lang="en-US"/>
          </a:p>
          <a:p>
            <a:pPr marL="0" lvl="0" indent="0" algn="just" rtl="0">
              <a:lnSpc>
                <a:spcPct val="100000"/>
              </a:lnSpc>
              <a:spcBef>
                <a:spcPct val="0"/>
              </a:spcBef>
              <a:spcAft>
                <a:spcPct val="0"/>
              </a:spcAft>
              <a:buClr>
                <a:schemeClr val="dk1"/>
              </a:buClr>
              <a:buSzPts val="1100"/>
              <a:buFont typeface="Arial" pitchFamily="34" charset="0"/>
              <a:buNone/>
            </a:pPr>
            <a:r>
              <a:rPr lang="en-US"/>
              <a:t>It was this signal card that the car manufacturer Toyota originally used as a mechanism to help them get the vehicle parts they required just in time. A physical card was sent to the supply as a signal that the plant required more than a certain portion.</a:t>
            </a:r>
            <a:endParaRPr/>
          </a:p>
          <a:p>
            <a:pPr marL="0" lvl="0" indent="0" algn="just" rtl="0">
              <a:lnSpc>
                <a:spcPct val="100000"/>
              </a:lnSpc>
              <a:spcBef>
                <a:spcPct val="0"/>
              </a:spcBef>
              <a:spcAft>
                <a:spcPct val="0"/>
              </a:spcAft>
              <a:buClr>
                <a:schemeClr val="dk1"/>
              </a:buClr>
              <a:buSzPts val="1100"/>
              <a:buFont typeface="Arial" pitchFamily="34" charset="0"/>
              <a:buNone/>
            </a:pPr>
            <a:endParaRPr lang="en-US"/>
          </a:p>
          <a:p>
            <a:pPr marL="0" lvl="0" indent="0" algn="just" rtl="0">
              <a:lnSpc>
                <a:spcPct val="100000"/>
              </a:lnSpc>
              <a:spcBef>
                <a:spcPct val="0"/>
              </a:spcBef>
              <a:spcAft>
                <a:spcPct val="0"/>
              </a:spcAft>
              <a:buClr>
                <a:schemeClr val="dk1"/>
              </a:buClr>
              <a:buSzPts val="1100"/>
              <a:buFont typeface="Arial" pitchFamily="34" charset="0"/>
              <a:buNone/>
            </a:pPr>
            <a:r>
              <a:rPr lang="en-US"/>
              <a:t>A rule that the amount of cards remains the same is essential for this method. Without a formal decision, the number of cards cannot be decreased or increased.</a:t>
            </a:r>
            <a:endParaRPr/>
          </a:p>
          <a:p>
            <a:pPr marL="0" lvl="0" indent="0" algn="just" rtl="0">
              <a:lnSpc>
                <a:spcPct val="100000"/>
              </a:lnSpc>
              <a:spcBef>
                <a:spcPct val="0"/>
              </a:spcBef>
              <a:spcAft>
                <a:spcPct val="0"/>
              </a:spcAft>
              <a:buClr>
                <a:schemeClr val="dk1"/>
              </a:buClr>
              <a:buSzPts val="1100"/>
              <a:buFont typeface="Arial" pitchFamily="34" charset="0"/>
              <a:buNone/>
            </a:pPr>
            <a:endParaRPr/>
          </a:p>
          <a:p>
            <a:pPr marL="0" lvl="0" indent="0" algn="l" rtl="0">
              <a:lnSpc>
                <a:spcPct val="100000"/>
              </a:lnSpc>
              <a:spcBef>
                <a:spcPct val="0"/>
              </a:spcBef>
              <a:spcAft>
                <a:spcPct val="0"/>
              </a:spcAft>
              <a:buNone/>
            </a:pPr>
            <a:endParaRPr/>
          </a:p>
        </p:txBody>
      </p:sp>
    </p:spTree>
    <p:extLst>
      <p:ext uri="{BB962C8B-B14F-4D97-AF65-F5344CB8AC3E}">
        <p14:creationId xmlns:p14="http://schemas.microsoft.com/office/powerpoint/2010/main" val="2193814909"/>
      </p:ext>
    </p:extLst>
  </p:cSld>
  <p:clrMapOvr>
    <a:masterClrMapping/>
  </p:clrMapOvr>
</p:notes>
</file>

<file path=ppt/notesSlides/notesSlide9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76"/>
        <p:cNvGrpSpPr/>
        <p:nvPr/>
      </p:nvGrpSpPr>
      <p:grpSpPr>
        <a:xfrm>
          <a:off x="0" y="0"/>
          <a:ext cx="0" cy="0"/>
        </a:xfrm>
      </p:grpSpPr>
      <p:sp>
        <p:nvSpPr>
          <p:cNvPr id="77" name="Google Shape;77;g5ccc8a2929_0_11: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5ccc8a2929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Facilitator:</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a:solidFill>
                  <a:schemeClr val="dk1"/>
                </a:solidFill>
              </a:rPr>
              <a:t>Explain the participants about Kanban cards.</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Participant:</a:t>
            </a:r>
            <a:endParaRPr>
              <a:solidFill>
                <a:schemeClr val="dk1"/>
              </a:solidFill>
            </a:endParaRPr>
          </a:p>
          <a:p>
            <a:pPr marL="0" lvl="0" indent="0" algn="just" rtl="0">
              <a:lnSpc>
                <a:spcPct val="100000"/>
              </a:lnSpc>
              <a:spcBef>
                <a:spcPct val="0"/>
              </a:spcBef>
              <a:spcAft>
                <a:spcPct val="0"/>
              </a:spcAft>
              <a:buClr>
                <a:schemeClr val="dk1"/>
              </a:buClr>
              <a:buSzPts val="1100"/>
              <a:buFont typeface="Arial" pitchFamily="34" charset="0"/>
              <a:buNone/>
            </a:pPr>
            <a:r>
              <a:rPr lang="en-US"/>
              <a:t>Kanban cards are a system of visual signals implemented to trigger demands for inventory. These cards are put as required throughout the plant and can have a major effect on productivity and production. In Job fields cards can be used when material and supplies run low, with the card being converted into a material handler to retrieve the product required. The card includes all the necessary essential data, including part number, part description, amount, and places. It is also possible to use Kanban card schemes when ordering from outside vendors, but usually take longer to implement.</a:t>
            </a:r>
            <a:endParaRPr/>
          </a:p>
          <a:p>
            <a:pPr marL="0" lvl="0" indent="0" algn="l" rtl="0">
              <a:lnSpc>
                <a:spcPct val="100000"/>
              </a:lnSpc>
              <a:spcBef>
                <a:spcPct val="0"/>
              </a:spcBef>
              <a:spcAft>
                <a:spcPct val="0"/>
              </a:spcAft>
              <a:buNone/>
            </a:pPr>
            <a:endParaRPr/>
          </a:p>
        </p:txBody>
      </p:sp>
    </p:spTree>
    <p:extLst>
      <p:ext uri="{BB962C8B-B14F-4D97-AF65-F5344CB8AC3E}">
        <p14:creationId xmlns:p14="http://schemas.microsoft.com/office/powerpoint/2010/main" val="1430568560"/>
      </p:ext>
    </p:extLst>
  </p:cSld>
  <p:clrMapOvr>
    <a:masterClrMapping/>
  </p:clrMapOvr>
</p:notes>
</file>

<file path=ppt/notesSlides/notesSlide9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86"/>
        <p:cNvGrpSpPr/>
        <p:nvPr/>
      </p:nvGrpSpPr>
      <p:grpSpPr>
        <a:xfrm>
          <a:off x="0" y="0"/>
          <a:ext cx="0" cy="0"/>
        </a:xfrm>
      </p:grpSpPr>
      <p:sp>
        <p:nvSpPr>
          <p:cNvPr id="87" name="Google Shape;87;g5ccc8a2929_0_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5ccc8a2929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Facilitator:</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a:solidFill>
                  <a:schemeClr val="dk1"/>
                </a:solidFill>
              </a:rPr>
              <a:t>Discuss with the participants about the Kanban Principle.</a:t>
            </a: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endParaRPr>
              <a:solidFill>
                <a:schemeClr val="dk1"/>
              </a:solidFill>
            </a:endParaRPr>
          </a:p>
          <a:p>
            <a:pPr marL="0" lvl="0" indent="0" algn="l" rtl="0">
              <a:lnSpc>
                <a:spcPct val="100000"/>
              </a:lnSpc>
              <a:spcBef>
                <a:spcPct val="0"/>
              </a:spcBef>
              <a:spcAft>
                <a:spcPct val="0"/>
              </a:spcAft>
              <a:buClr>
                <a:schemeClr val="dk1"/>
              </a:buClr>
              <a:buSzPts val="1100"/>
              <a:buFont typeface="Arial" pitchFamily="34" charset="0"/>
              <a:buNone/>
            </a:pPr>
            <a:r>
              <a:rPr lang="en-US" b="1">
                <a:solidFill>
                  <a:schemeClr val="dk1"/>
                </a:solidFill>
              </a:rPr>
              <a:t>Notes to the Participant:</a:t>
            </a:r>
            <a:endParaRPr>
              <a:solidFill>
                <a:schemeClr val="dk1"/>
              </a:solidFill>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Kanban is a very simple process with minimal rules and a handful of general guidelines. As with any process, it can be well applied or misapplied, depending on the context. The work itself might be a good fit for Kanban, or it could be a bad fit. Similarly, because a process is performed by people, the team’s Agile maturity and discipline play a significant part in Kanban’s success.</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Kanban was created by the Toyota car manufacturing company in the 1950s. Research into supply chain management in supermarkets resulted in the creation of a feedback loop whereby demand can be used to limit the supply at each phase of production. Toyota identified that supermarkets were supremely efficient in ensuring that stock levels were high enough to consistently meet demand, yet low enough to prevent overstocking.</a:t>
            </a:r>
            <a:endParaRPr/>
          </a:p>
          <a:p>
            <a:pPr marL="457200" lvl="0" indent="-298450" algn="just" rtl="0">
              <a:lnSpc>
                <a:spcPct val="100000"/>
              </a:lnSpc>
              <a:spcBef>
                <a:spcPct val="0"/>
              </a:spcBef>
              <a:spcAft>
                <a:spcPct val="0"/>
              </a:spcAft>
              <a:buSzPts val="1100"/>
              <a:buChar char="●"/>
            </a:pPr>
            <a:r>
              <a:rPr lang="en-US" sz="1100" b="0" i="0" u="none" strike="noStrike" cap="none">
                <a:solidFill>
                  <a:srgbClr val="000000"/>
                </a:solidFill>
                <a:latin typeface="Arial" pitchFamily="34" charset="0"/>
                <a:ea typeface="Arial" pitchFamily="34" charset="0"/>
                <a:cs typeface="Arial" pitchFamily="34" charset="0"/>
                <a:sym typeface="Arial" pitchFamily="34" charset="0"/>
              </a:rPr>
              <a:t>Since then, Kanban has been re-appropriated from the manufacturing world to the software delivery world, with great success.</a:t>
            </a:r>
            <a:endParaRPr sz="1100" b="0" i="0" u="none" strike="noStrike" cap="none">
              <a:solidFill>
                <a:srgbClr val="000000"/>
              </a:solidFill>
              <a:latin typeface="Arial" pitchFamily="34" charset="0"/>
              <a:ea typeface="Arial" pitchFamily="34" charset="0"/>
              <a:cs typeface="Arial" pitchFamily="34" charset="0"/>
              <a:sym typeface="Arial" pitchFamily="34" charset="0"/>
            </a:endParaRPr>
          </a:p>
        </p:txBody>
      </p:sp>
    </p:spTree>
    <p:extLst>
      <p:ext uri="{BB962C8B-B14F-4D97-AF65-F5344CB8AC3E}">
        <p14:creationId xmlns:p14="http://schemas.microsoft.com/office/powerpoint/2010/main" val="3660308115"/>
      </p:ext>
    </p:extLst>
  </p:cSld>
  <p:clrMapOvr>
    <a:masterClrMapping/>
  </p:clrMapOvr>
</p:notes>
</file>

<file path=ppt/notesSlides/notesSlide9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93"/>
        <p:cNvGrpSpPr/>
        <p:nvPr/>
      </p:nvGrpSpPr>
      <p:grpSpPr>
        <a:xfrm>
          <a:off x="0" y="0"/>
          <a:ext cx="0" cy="0"/>
        </a:xfrm>
      </p:grpSpPr>
      <p:sp>
        <p:nvSpPr>
          <p:cNvPr id="94" name="Google Shape;94;p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endParaRPr b="1"/>
          </a:p>
          <a:p>
            <a:pPr marL="0" lvl="0" indent="0" algn="l" rtl="0">
              <a:lnSpc>
                <a:spcPct val="100000"/>
              </a:lnSpc>
              <a:spcBef>
                <a:spcPct val="0"/>
              </a:spcBef>
              <a:spcAft>
                <a:spcPct val="0"/>
              </a:spcAft>
              <a:buSzPts val="1100"/>
              <a:buNone/>
            </a:pPr>
            <a:r>
              <a:rPr lang="en-US"/>
              <a:t>Give a brief to the participants about Kanban core practices.</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b="1"/>
              <a:t>Notes to the Participants:</a:t>
            </a:r>
            <a:endParaRPr b="1"/>
          </a:p>
          <a:p>
            <a:pPr marL="0" lvl="0" indent="0" algn="l" rtl="0">
              <a:lnSpc>
                <a:spcPct val="100000"/>
              </a:lnSpc>
              <a:spcBef>
                <a:spcPct val="0"/>
              </a:spcBef>
              <a:spcAft>
                <a:spcPct val="0"/>
              </a:spcAft>
              <a:buSzPts val="1100"/>
              <a:buNone/>
            </a:pPr>
            <a:endParaRPr/>
          </a:p>
          <a:p>
            <a:pPr marL="0" lvl="0" indent="0" algn="just" rtl="0">
              <a:lnSpc>
                <a:spcPct val="100000"/>
              </a:lnSpc>
              <a:spcBef>
                <a:spcPct val="0"/>
              </a:spcBef>
              <a:spcAft>
                <a:spcPct val="0"/>
              </a:spcAft>
              <a:buSzPts val="1100"/>
              <a:buNone/>
            </a:pPr>
            <a:r>
              <a:rPr lang="en-US"/>
              <a:t>The core practices of Kanban—the points that must absolutely be considered in order for this adaptive system to function properly. Fundamentally, Kanban stipulates very little in terms of how something should be done; it is more the case that Kanban makes suggestions that something should be done. Stipulations would be counterproductive since it is mostly the people working in the system that should recognize what needs to be changed and what form this change should take. According to David J. Anderson, there are six core practices that make a Kanban implementation successful:</a:t>
            </a:r>
            <a:endParaRPr/>
          </a:p>
          <a:p>
            <a:pPr marL="285750" lvl="0" indent="-285750" algn="just" rtl="0">
              <a:lnSpc>
                <a:spcPct val="100000"/>
              </a:lnSpc>
              <a:spcBef>
                <a:spcPts val="1600"/>
              </a:spcBef>
              <a:spcAft>
                <a:spcPct val="0"/>
              </a:spcAft>
              <a:buSzPts val="1100"/>
              <a:buChar char="●"/>
            </a:pPr>
            <a:r>
              <a:rPr lang="en-US"/>
              <a:t>Make work visible</a:t>
            </a:r>
            <a:endParaRPr/>
          </a:p>
          <a:p>
            <a:pPr marL="285750" lvl="0" indent="-285750" algn="just" rtl="0">
              <a:lnSpc>
                <a:spcPct val="100000"/>
              </a:lnSpc>
              <a:spcBef>
                <a:spcPts val="1600"/>
              </a:spcBef>
              <a:spcAft>
                <a:spcPct val="0"/>
              </a:spcAft>
              <a:buSzPts val="1100"/>
              <a:buChar char="●"/>
            </a:pPr>
            <a:r>
              <a:rPr lang="en-US"/>
              <a:t>Limit work in progress (WiP)</a:t>
            </a:r>
            <a:endParaRPr/>
          </a:p>
          <a:p>
            <a:pPr marL="285750" lvl="0" indent="-285750" algn="just" rtl="0">
              <a:lnSpc>
                <a:spcPct val="100000"/>
              </a:lnSpc>
              <a:spcBef>
                <a:spcPts val="1600"/>
              </a:spcBef>
              <a:spcAft>
                <a:spcPct val="0"/>
              </a:spcAft>
              <a:buSzPts val="1100"/>
              <a:buChar char="●"/>
            </a:pPr>
            <a:r>
              <a:rPr lang="en-US"/>
              <a:t>Manage flow</a:t>
            </a:r>
            <a:endParaRPr/>
          </a:p>
          <a:p>
            <a:pPr marL="285750" lvl="0" indent="-285750" algn="just" rtl="0">
              <a:lnSpc>
                <a:spcPct val="100000"/>
              </a:lnSpc>
              <a:spcBef>
                <a:spcPts val="1600"/>
              </a:spcBef>
              <a:spcAft>
                <a:spcPct val="0"/>
              </a:spcAft>
              <a:buSzPts val="1100"/>
              <a:buChar char="●"/>
            </a:pPr>
            <a:r>
              <a:rPr lang="en-US"/>
              <a:t>Make progress policies explicit</a:t>
            </a:r>
            <a:endParaRPr/>
          </a:p>
          <a:p>
            <a:pPr marL="285750" lvl="0" indent="-285750" algn="just" rtl="0">
              <a:lnSpc>
                <a:spcPct val="100000"/>
              </a:lnSpc>
              <a:spcBef>
                <a:spcPts val="1600"/>
              </a:spcBef>
              <a:spcAft>
                <a:spcPct val="0"/>
              </a:spcAft>
              <a:buSzPts val="1100"/>
              <a:buChar char="●"/>
            </a:pPr>
            <a:r>
              <a:rPr lang="en-US"/>
              <a:t>Implement feedback mechanisms</a:t>
            </a:r>
            <a:endParaRPr/>
          </a:p>
          <a:p>
            <a:pPr marL="285750" lvl="0" indent="-285750" algn="just" rtl="0">
              <a:lnSpc>
                <a:spcPct val="100000"/>
              </a:lnSpc>
              <a:spcBef>
                <a:spcPts val="1600"/>
              </a:spcBef>
              <a:spcAft>
                <a:spcPct val="0"/>
              </a:spcAft>
              <a:buSzPts val="1100"/>
              <a:buChar char="●"/>
            </a:pPr>
            <a:r>
              <a:rPr lang="en-US"/>
              <a:t>Improve collaboratively (using methods and models)</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1757084129"/>
      </p:ext>
    </p:extLst>
  </p:cSld>
  <p:clrMapOvr>
    <a:masterClrMapping/>
  </p:clrMapOvr>
</p:notes>
</file>

<file path=ppt/notesSlides/notesSlide9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99"/>
        <p:cNvGrpSpPr/>
        <p:nvPr/>
      </p:nvGrpSpPr>
      <p:grpSpPr>
        <a:xfrm>
          <a:off x="0" y="0"/>
          <a:ext cx="0" cy="0"/>
        </a:xfrm>
      </p:grpSpPr>
      <p:sp>
        <p:nvSpPr>
          <p:cNvPr id="100" name="Google Shape;100;g5d0fc619aa_0_4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5d0fc619aa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r>
              <a:rPr lang="en-US" b="1"/>
              <a:t>Notes to the Facilitator:</a:t>
            </a:r>
            <a:endParaRPr b="1"/>
          </a:p>
          <a:p>
            <a:pPr marL="0" lvl="0" indent="0" algn="l" rtl="0">
              <a:lnSpc>
                <a:spcPct val="100000"/>
              </a:lnSpc>
              <a:spcBef>
                <a:spcPct val="0"/>
              </a:spcBef>
              <a:spcAft>
                <a:spcPct val="0"/>
              </a:spcAft>
              <a:buSzPts val="1100"/>
              <a:buNone/>
            </a:pPr>
            <a:r>
              <a:rPr lang="en-US"/>
              <a:t>Give a brief to the participants about Kanban implementation model.</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b="1"/>
              <a:t>Notes to the Participants:</a:t>
            </a:r>
            <a:endParaRPr b="1"/>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a:t>Seven steps to implementing Kanban:</a:t>
            </a:r>
            <a:endParaRPr/>
          </a:p>
          <a:p>
            <a:pPr marL="0" lvl="0" indent="0" algn="l" rtl="0">
              <a:lnSpc>
                <a:spcPct val="100000"/>
              </a:lnSpc>
              <a:spcBef>
                <a:spcPct val="0"/>
              </a:spcBef>
              <a:spcAft>
                <a:spcPct val="0"/>
              </a:spcAft>
              <a:buSzPts val="1100"/>
              <a:buNone/>
            </a:pPr>
            <a:endParaRPr/>
          </a:p>
          <a:p>
            <a:pPr marL="457200" lvl="0" indent="-298450" algn="l" rtl="0">
              <a:lnSpc>
                <a:spcPct val="100000"/>
              </a:lnSpc>
              <a:spcBef>
                <a:spcPct val="0"/>
              </a:spcBef>
              <a:spcAft>
                <a:spcPct val="0"/>
              </a:spcAft>
              <a:buSzPts val="1100"/>
              <a:buAutoNum type="arabicPeriod"/>
            </a:pPr>
            <a:r>
              <a:rPr lang="en-US"/>
              <a:t>Conduct data collection</a:t>
            </a:r>
            <a:endParaRPr/>
          </a:p>
          <a:p>
            <a:pPr marL="457200" lvl="0" indent="-298450" algn="l" rtl="0">
              <a:lnSpc>
                <a:spcPct val="100000"/>
              </a:lnSpc>
              <a:spcBef>
                <a:spcPct val="0"/>
              </a:spcBef>
              <a:spcAft>
                <a:spcPct val="0"/>
              </a:spcAft>
              <a:buSzPts val="1100"/>
              <a:buAutoNum type="arabicPeriod"/>
            </a:pPr>
            <a:r>
              <a:rPr lang="en-US"/>
              <a:t>Calculate the Kanban Size</a:t>
            </a:r>
            <a:endParaRPr/>
          </a:p>
          <a:p>
            <a:pPr marL="457200" lvl="0" indent="-298450" algn="l" rtl="0">
              <a:lnSpc>
                <a:spcPct val="100000"/>
              </a:lnSpc>
              <a:spcBef>
                <a:spcPct val="0"/>
              </a:spcBef>
              <a:spcAft>
                <a:spcPct val="0"/>
              </a:spcAft>
              <a:buSzPts val="1100"/>
              <a:buAutoNum type="arabicPeriod"/>
            </a:pPr>
            <a:r>
              <a:rPr lang="en-US"/>
              <a:t>Design the Kanban</a:t>
            </a:r>
            <a:endParaRPr/>
          </a:p>
          <a:p>
            <a:pPr marL="457200" lvl="0" indent="-298450" algn="l" rtl="0">
              <a:lnSpc>
                <a:spcPct val="100000"/>
              </a:lnSpc>
              <a:spcBef>
                <a:spcPct val="0"/>
              </a:spcBef>
              <a:spcAft>
                <a:spcPct val="0"/>
              </a:spcAft>
              <a:buSzPts val="1100"/>
              <a:buAutoNum type="arabicPeriod"/>
            </a:pPr>
            <a:r>
              <a:rPr lang="en-US"/>
              <a:t>Train everyone</a:t>
            </a:r>
            <a:endParaRPr/>
          </a:p>
          <a:p>
            <a:pPr marL="457200" lvl="0" indent="-298450" algn="l" rtl="0">
              <a:lnSpc>
                <a:spcPct val="100000"/>
              </a:lnSpc>
              <a:spcBef>
                <a:spcPct val="0"/>
              </a:spcBef>
              <a:spcAft>
                <a:spcPct val="0"/>
              </a:spcAft>
              <a:buSzPts val="1100"/>
              <a:buAutoNum type="arabicPeriod"/>
            </a:pPr>
            <a:r>
              <a:rPr lang="en-US"/>
              <a:t>Start the Kanban</a:t>
            </a:r>
            <a:endParaRPr/>
          </a:p>
          <a:p>
            <a:pPr marL="457200" lvl="0" indent="-298450" algn="l" rtl="0">
              <a:lnSpc>
                <a:spcPct val="100000"/>
              </a:lnSpc>
              <a:spcBef>
                <a:spcPct val="0"/>
              </a:spcBef>
              <a:spcAft>
                <a:spcPct val="0"/>
              </a:spcAft>
              <a:buSzPts val="1100"/>
              <a:buAutoNum type="arabicPeriod"/>
            </a:pPr>
            <a:r>
              <a:rPr lang="en-US"/>
              <a:t>Audit and maintain the Kanban</a:t>
            </a:r>
            <a:endParaRPr/>
          </a:p>
          <a:p>
            <a:pPr marL="457200" lvl="0" indent="-298450" algn="l" rtl="0">
              <a:lnSpc>
                <a:spcPct val="100000"/>
              </a:lnSpc>
              <a:spcBef>
                <a:spcPct val="0"/>
              </a:spcBef>
              <a:spcAft>
                <a:spcPct val="0"/>
              </a:spcAft>
              <a:buSzPts val="1100"/>
              <a:buAutoNum type="arabicPeriod"/>
            </a:pPr>
            <a:r>
              <a:rPr lang="en-US"/>
              <a:t>Improve the Kanban</a:t>
            </a:r>
            <a:endParaRPr/>
          </a:p>
        </p:txBody>
      </p:sp>
    </p:spTree>
    <p:extLst>
      <p:ext uri="{BB962C8B-B14F-4D97-AF65-F5344CB8AC3E}">
        <p14:creationId xmlns:p14="http://schemas.microsoft.com/office/powerpoint/2010/main" val="3144532776"/>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image" Target="../media/image12.png"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slideMaster" Target="../slideMasters/slideMaster8.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image" Target="../media/image2.jpeg" /><Relationship Id="rId2" Type="http://schemas.openxmlformats.org/officeDocument/2006/relationships/image" Target="../media/image1.png" /><Relationship Id="rId3"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3.xml" /></Relationships>
</file>

<file path=ppt/slideLayouts/_rels/slideLayout18.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3.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1.xml.rels>&#65279;<?xml version="1.0" encoding="utf-8" standalone="yes"?><Relationships xmlns="http://schemas.openxmlformats.org/package/2006/relationships"><Relationship Id="rId1" Type="http://schemas.openxmlformats.org/officeDocument/2006/relationships/image" Target="../media/image4.png" /><Relationship Id="rId2" Type="http://schemas.openxmlformats.org/officeDocument/2006/relationships/image" Target="../media/image5.png" /><Relationship Id="rId3" Type="http://schemas.openxmlformats.org/officeDocument/2006/relationships/slideMaster" Target="../slideMasters/slideMaster3.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6.xml.rels>&#65279;<?xml version="1.0" encoding="utf-8" standalone="yes"?><Relationships xmlns="http://schemas.openxmlformats.org/package/2006/relationships"><Relationship Id="rId1" Type="http://schemas.openxmlformats.org/officeDocument/2006/relationships/tags" Target="../tags/tag1.xml" /><Relationship Id="rId2" Type="http://schemas.openxmlformats.org/officeDocument/2006/relationships/slideMaster" Target="../slideMasters/slideMaster3.xml" /></Relationships>
</file>

<file path=ppt/slideLayouts/_rels/slideLayout37.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3.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image" Target="../media/image4.png" /><Relationship Id="rId2" Type="http://schemas.openxmlformats.org/officeDocument/2006/relationships/image" Target="../media/image5.png" /><Relationship Id="rId3"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tags" Target="../tags/tag2.xml" /><Relationship Id="rId2" Type="http://schemas.openxmlformats.org/officeDocument/2006/relationships/slideMaster" Target="../slideMasters/slideMaster4.xml" /></Relationships>
</file>

<file path=ppt/slideLayouts/_rels/slideLayout46.xml.rels>&#65279;<?xml version="1.0" encoding="utf-8" standalone="yes"?><Relationships xmlns="http://schemas.openxmlformats.org/package/2006/relationships"><Relationship Id="rId1" Type="http://schemas.openxmlformats.org/officeDocument/2006/relationships/tags" Target="../tags/tag3.xml" /><Relationship Id="rId2" Type="http://schemas.openxmlformats.org/officeDocument/2006/relationships/slideMaster" Target="../slideMasters/slideMaster4.xml" /></Relationships>
</file>

<file path=ppt/slideLayouts/_rels/slideLayout47.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4.xml" /><Relationship Id="rId4" Type="http://schemas.openxmlformats.org/officeDocument/2006/relationships/slideMaster" Target="../slideMasters/slideMaster4.xml" /></Relationships>
</file>

<file path=ppt/slideLayouts/_rels/slideLayout48.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5.xml" /><Relationship Id="rId4" Type="http://schemas.openxmlformats.org/officeDocument/2006/relationships/slideMaster" Target="../slideMasters/slideMaster4.xml" /></Relationships>
</file>

<file path=ppt/slideLayouts/_rels/slideLayout49.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6.xml" /><Relationship Id="rId4" Type="http://schemas.openxmlformats.org/officeDocument/2006/relationships/slideMaster" Target="../slideMasters/slideMaster4.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7.xml" /><Relationship Id="rId4" Type="http://schemas.openxmlformats.org/officeDocument/2006/relationships/slideMaster" Target="../slideMasters/slideMaster4.xml" /></Relationships>
</file>

<file path=ppt/slideLayouts/_rels/slideLayout51.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8.xml" /><Relationship Id="rId4" Type="http://schemas.openxmlformats.org/officeDocument/2006/relationships/slideMaster" Target="../slideMasters/slideMaster4.xml" /></Relationships>
</file>

<file path=ppt/slideLayouts/_rels/slideLayout52.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9.xml" /><Relationship Id="rId4" Type="http://schemas.openxmlformats.org/officeDocument/2006/relationships/slideMaster" Target="../slideMasters/slideMaster4.xml" /></Relationships>
</file>

<file path=ppt/slideLayouts/_rels/slideLayout53.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10.xml" /><Relationship Id="rId4" Type="http://schemas.openxmlformats.org/officeDocument/2006/relationships/slideMaster" Target="../slideMasters/slideMaster4.xml" /></Relationships>
</file>

<file path=ppt/slideLayouts/_rels/slideLayout54.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11.xml" /><Relationship Id="rId4" Type="http://schemas.openxmlformats.org/officeDocument/2006/relationships/slideMaster" Target="../slideMasters/slideMaster4.xml" /></Relationships>
</file>

<file path=ppt/slideLayouts/_rels/slideLayout55.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12.xml" /><Relationship Id="rId4" Type="http://schemas.openxmlformats.org/officeDocument/2006/relationships/slideMaster" Target="../slideMasters/slideMaster4.xml" /></Relationships>
</file>

<file path=ppt/slideLayouts/_rels/slideLayout56.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13.xml" /><Relationship Id="rId4" Type="http://schemas.openxmlformats.org/officeDocument/2006/relationships/slideMaster" Target="../slideMasters/slideMaster4.xml" /></Relationships>
</file>

<file path=ppt/slideLayouts/_rels/slideLayout57.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14.xml" /><Relationship Id="rId4" Type="http://schemas.openxmlformats.org/officeDocument/2006/relationships/slideMaster" Target="../slideMasters/slideMaster4.xml" /></Relationships>
</file>

<file path=ppt/slideLayouts/_rels/slideLayout58.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15.xml" /><Relationship Id="rId4" Type="http://schemas.openxmlformats.org/officeDocument/2006/relationships/slideMaster" Target="../slideMasters/slideMaster4.xml" /></Relationships>
</file>

<file path=ppt/slideLayouts/_rels/slideLayout59.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16.xml" /><Relationship Id="rId4" Type="http://schemas.openxmlformats.org/officeDocument/2006/relationships/slideMaster" Target="../slideMasters/slideMaster4.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tags" Target="../tags/tag17.xml" /><Relationship Id="rId2" Type="http://schemas.openxmlformats.org/officeDocument/2006/relationships/slideMaster" Target="../slideMasters/slideMaster5.xml" /></Relationships>
</file>

<file path=ppt/slideLayouts/_rels/slideLayout61.xml.rels>&#65279;<?xml version="1.0" encoding="utf-8" standalone="yes"?><Relationships xmlns="http://schemas.openxmlformats.org/package/2006/relationships"><Relationship Id="rId1" Type="http://schemas.openxmlformats.org/officeDocument/2006/relationships/tags" Target="../tags/tag18.xml" /><Relationship Id="rId2" Type="http://schemas.openxmlformats.org/officeDocument/2006/relationships/slideMaster" Target="../slideMasters/slideMaster5.xml" /></Relationships>
</file>

<file path=ppt/slideLayouts/_rels/slideLayout62.xml.rels>&#65279;<?xml version="1.0" encoding="utf-8" standalone="yes"?><Relationships xmlns="http://schemas.openxmlformats.org/package/2006/relationships"><Relationship Id="rId1" Type="http://schemas.openxmlformats.org/officeDocument/2006/relationships/image" Target="../media/image10.emf" /><Relationship Id="rId2" Type="http://schemas.openxmlformats.org/officeDocument/2006/relationships/tags" Target="../tags/tag19.xml" /><Relationship Id="rId3" Type="http://schemas.openxmlformats.org/officeDocument/2006/relationships/slideMaster" Target="../slideMasters/slideMaster5.xml" /></Relationships>
</file>

<file path=ppt/slideLayouts/_rels/slideLayout63.xml.rels>&#65279;<?xml version="1.0" encoding="utf-8" standalone="yes"?><Relationships xmlns="http://schemas.openxmlformats.org/package/2006/relationships"><Relationship Id="rId1" Type="http://schemas.openxmlformats.org/officeDocument/2006/relationships/image" Target="../media/image8.emf" /><Relationship Id="rId2" Type="http://schemas.openxmlformats.org/officeDocument/2006/relationships/image" Target="../media/image9.png" /><Relationship Id="rId3" Type="http://schemas.openxmlformats.org/officeDocument/2006/relationships/tags" Target="../tags/tag20.xml" /><Relationship Id="rId4" Type="http://schemas.openxmlformats.org/officeDocument/2006/relationships/slideMaster" Target="../slideMasters/slideMaster5.xml" /></Relationships>
</file>

<file path=ppt/slideLayouts/_rels/slideLayout64.xml.rels>&#65279;<?xml version="1.0" encoding="utf-8" standalone="yes"?><Relationships xmlns="http://schemas.openxmlformats.org/package/2006/relationships"><Relationship Id="rId1" Type="http://schemas.openxmlformats.org/officeDocument/2006/relationships/tags" Target="../tags/tag21.xml" /><Relationship Id="rId2" Type="http://schemas.openxmlformats.org/officeDocument/2006/relationships/slideMaster" Target="../slideMasters/slideMaster5.xml" /></Relationships>
</file>

<file path=ppt/slideLayouts/_rels/slideLayout65.xml.rels>&#65279;<?xml version="1.0" encoding="utf-8" standalone="yes"?><Relationships xmlns="http://schemas.openxmlformats.org/package/2006/relationships"><Relationship Id="rId1" Type="http://schemas.openxmlformats.org/officeDocument/2006/relationships/tags" Target="../tags/tag22.xml" /><Relationship Id="rId2" Type="http://schemas.openxmlformats.org/officeDocument/2006/relationships/slideMaster" Target="../slideMasters/slideMaster5.xml" /></Relationships>
</file>

<file path=ppt/slideLayouts/_rels/slideLayout66.xml.rels>&#65279;<?xml version="1.0" encoding="utf-8" standalone="yes"?><Relationships xmlns="http://schemas.openxmlformats.org/package/2006/relationships"><Relationship Id="rId1" Type="http://schemas.openxmlformats.org/officeDocument/2006/relationships/tags" Target="../tags/tag23.xml" /><Relationship Id="rId2" Type="http://schemas.openxmlformats.org/officeDocument/2006/relationships/slideMaster" Target="../slideMasters/slideMaster5.xml" /></Relationships>
</file>

<file path=ppt/slideLayouts/_rels/slideLayout67.xml.rels>&#65279;<?xml version="1.0" encoding="utf-8" standalone="yes"?><Relationships xmlns="http://schemas.openxmlformats.org/package/2006/relationships"><Relationship Id="rId1" Type="http://schemas.openxmlformats.org/officeDocument/2006/relationships/tags" Target="../tags/tag24.xml" /><Relationship Id="rId2" Type="http://schemas.openxmlformats.org/officeDocument/2006/relationships/slideMaster" Target="../slideMasters/slideMaster5.xml" /></Relationships>
</file>

<file path=ppt/slideLayouts/_rels/slideLayout68.xml.rels>&#65279;<?xml version="1.0" encoding="utf-8" standalone="yes"?><Relationships xmlns="http://schemas.openxmlformats.org/package/2006/relationships"><Relationship Id="rId1" Type="http://schemas.openxmlformats.org/officeDocument/2006/relationships/tags" Target="../tags/tag25.xml" /><Relationship Id="rId2" Type="http://schemas.openxmlformats.org/officeDocument/2006/relationships/slideMaster" Target="../slideMasters/slideMaster5.xml" /></Relationships>
</file>

<file path=ppt/slideLayouts/_rels/slideLayout69.xml.rels>&#65279;<?xml version="1.0" encoding="utf-8" standalone="yes"?><Relationships xmlns="http://schemas.openxmlformats.org/package/2006/relationships"><Relationship Id="rId1" Type="http://schemas.openxmlformats.org/officeDocument/2006/relationships/tags" Target="../tags/tag26.xml" /><Relationship Id="rId2" Type="http://schemas.openxmlformats.org/officeDocument/2006/relationships/slideMaster" Target="../slideMasters/slideMaster5.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tags" Target="../tags/tag27.xml" /><Relationship Id="rId2" Type="http://schemas.openxmlformats.org/officeDocument/2006/relationships/slideMaster" Target="../slideMasters/slideMaster5.xml" /></Relationships>
</file>

<file path=ppt/slideLayouts/_rels/slideLayout71.xml.rels>&#65279;<?xml version="1.0" encoding="utf-8" standalone="yes"?><Relationships xmlns="http://schemas.openxmlformats.org/package/2006/relationships"><Relationship Id="rId1" Type="http://schemas.openxmlformats.org/officeDocument/2006/relationships/tags" Target="../tags/tag28.xml" /><Relationship Id="rId2" Type="http://schemas.openxmlformats.org/officeDocument/2006/relationships/slideMaster" Target="../slideMasters/slideMaster5.xml" /></Relationships>
</file>

<file path=ppt/slideLayouts/_rels/slideLayout72.xml.rels>&#65279;<?xml version="1.0" encoding="utf-8" standalone="yes"?><Relationships xmlns="http://schemas.openxmlformats.org/package/2006/relationships"><Relationship Id="rId1" Type="http://schemas.openxmlformats.org/officeDocument/2006/relationships/tags" Target="../tags/tag29.xml" /><Relationship Id="rId2" Type="http://schemas.openxmlformats.org/officeDocument/2006/relationships/slideMaster" Target="../slideMasters/slideMaster5.xml" /></Relationships>
</file>

<file path=ppt/slideLayouts/_rels/slideLayout73.xml.rels>&#65279;<?xml version="1.0" encoding="utf-8" standalone="yes"?><Relationships xmlns="http://schemas.openxmlformats.org/package/2006/relationships"><Relationship Id="rId1" Type="http://schemas.openxmlformats.org/officeDocument/2006/relationships/tags" Target="../tags/tag30.xml" /><Relationship Id="rId2" Type="http://schemas.openxmlformats.org/officeDocument/2006/relationships/slideMaster" Target="../slideMasters/slideMaster5.xml" /></Relationships>
</file>

<file path=ppt/slideLayouts/_rels/slideLayout74.xml.rels>&#65279;<?xml version="1.0" encoding="utf-8" standalone="yes"?><Relationships xmlns="http://schemas.openxmlformats.org/package/2006/relationships"><Relationship Id="rId1" Type="http://schemas.openxmlformats.org/officeDocument/2006/relationships/tags" Target="../tags/tag31.xml" /><Relationship Id="rId2" Type="http://schemas.openxmlformats.org/officeDocument/2006/relationships/slideMaster" Target="../slideMasters/slideMaster5.xml" /></Relationships>
</file>

<file path=ppt/slideLayouts/_rels/slideLayout75.xml.rels>&#65279;<?xml version="1.0" encoding="utf-8" standalone="yes"?><Relationships xmlns="http://schemas.openxmlformats.org/package/2006/relationships"><Relationship Id="rId1" Type="http://schemas.openxmlformats.org/officeDocument/2006/relationships/tags" Target="../tags/tag32.xml" /><Relationship Id="rId2" Type="http://schemas.openxmlformats.org/officeDocument/2006/relationships/slideMaster" Target="../slideMasters/slideMaster5.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8.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5.xml" /></Relationships>
</file>

<file path=ppt/slideLayouts/_rels/slideLayout79.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5.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tags" Target="../tags/tag34.xml" /><Relationship Id="rId2" Type="http://schemas.openxmlformats.org/officeDocument/2006/relationships/slideMaster" Target="../slideMasters/slideMaster6.xml" /></Relationships>
</file>

<file path=ppt/slideLayouts/_rels/slideLayout81.xml.rels>&#65279;<?xml version="1.0" encoding="utf-8" standalone="yes"?><Relationships xmlns="http://schemas.openxmlformats.org/package/2006/relationships"><Relationship Id="rId1" Type="http://schemas.openxmlformats.org/officeDocument/2006/relationships/image" Target="../media/image11.emf" /><Relationship Id="rId2" Type="http://schemas.openxmlformats.org/officeDocument/2006/relationships/tags" Target="../tags/tag35.xml" /><Relationship Id="rId3" Type="http://schemas.openxmlformats.org/officeDocument/2006/relationships/slideMaster" Target="../slideMasters/slideMaster6.xml" /></Relationships>
</file>

<file path=ppt/slideLayouts/_rels/slideLayout82.xml.rels>&#65279;<?xml version="1.0" encoding="utf-8" standalone="yes"?><Relationships xmlns="http://schemas.openxmlformats.org/package/2006/relationships"><Relationship Id="rId1" Type="http://schemas.openxmlformats.org/officeDocument/2006/relationships/tags" Target="../tags/tag36.xml" /><Relationship Id="rId2" Type="http://schemas.openxmlformats.org/officeDocument/2006/relationships/slideMaster" Target="../slideMasters/slideMaster6.xml" /></Relationships>
</file>

<file path=ppt/slideLayouts/_rels/slideLayout83.xml.rels>&#65279;<?xml version="1.0" encoding="utf-8" standalone="yes"?><Relationships xmlns="http://schemas.openxmlformats.org/package/2006/relationships"><Relationship Id="rId1" Type="http://schemas.openxmlformats.org/officeDocument/2006/relationships/tags" Target="../tags/tag37.xml" /><Relationship Id="rId2" Type="http://schemas.openxmlformats.org/officeDocument/2006/relationships/slideMaster" Target="../slideMasters/slideMaster6.xml" /></Relationships>
</file>

<file path=ppt/slideLayouts/_rels/slideLayout84.xml.rels>&#65279;<?xml version="1.0" encoding="utf-8" standalone="yes"?><Relationships xmlns="http://schemas.openxmlformats.org/package/2006/relationships"><Relationship Id="rId1" Type="http://schemas.openxmlformats.org/officeDocument/2006/relationships/tags" Target="../tags/tag38.xml" /><Relationship Id="rId2" Type="http://schemas.openxmlformats.org/officeDocument/2006/relationships/slideMaster" Target="../slideMasters/slideMaster6.xml" /></Relationships>
</file>

<file path=ppt/slideLayouts/_rels/slideLayout85.xml.rels>&#65279;<?xml version="1.0" encoding="utf-8" standalone="yes"?><Relationships xmlns="http://schemas.openxmlformats.org/package/2006/relationships"><Relationship Id="rId1" Type="http://schemas.openxmlformats.org/officeDocument/2006/relationships/tags" Target="../tags/tag39.xml" /><Relationship Id="rId2" Type="http://schemas.openxmlformats.org/officeDocument/2006/relationships/slideMaster" Target="../slideMasters/slideMaster6.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49F4AE4D-AAAB-4FB9-B577-5B09B6BAEB51}"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CAA01B2F-3080-464C-8234-AE7B31698609}"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34515" cy="6845926"/>
          </a:xfrm>
          <a:custGeom>
            <a:rect l="l" t="t" r="r" b="b"/>
            <a:pathLst>
              <a:path w="3057525" h="1800225">
                <a:moveTo>
                  <a:pt x="3057524" y="1800224"/>
                </a:moveTo>
                <a:lnTo>
                  <a:pt x="0" y="1800224"/>
                </a:lnTo>
                <a:lnTo>
                  <a:pt x="0" y="0"/>
                </a:lnTo>
                <a:lnTo>
                  <a:pt x="3057524" y="0"/>
                </a:lnTo>
                <a:lnTo>
                  <a:pt x="3057524" y="1800224"/>
                </a:lnTo>
                <a:close/>
              </a:path>
            </a:pathLst>
          </a:custGeom>
          <a:solidFill>
            <a:srgbClr val="150940"/>
          </a:solidFill>
        </p:spPr>
        <p:txBody>
          <a:bodyPr wrap="square" lIns="0" tIns="0" rIns="0" bIns="0" rtlCol="0"/>
          <a:lstStyle>
            <a:defPPr>
              <a:defRPr lang="en-US"/>
            </a:defPPr>
          </a:lstStyle>
          <a:p>
            <a:endParaRPr/>
          </a:p>
        </p:txBody>
      </p:sp>
      <p:sp>
        <p:nvSpPr>
          <p:cNvPr id="17" name="bg object 17"/>
          <p:cNvSpPr/>
          <p:nvPr/>
        </p:nvSpPr>
        <p:spPr>
          <a:xfrm>
            <a:off x="5624216" y="0"/>
            <a:ext cx="3510296" cy="2741580"/>
          </a:xfrm>
          <a:prstGeom prst="rect">
            <a:avLst/>
          </a:prstGeom>
          <a:blipFill>
            <a:blip r:embed="rId1"/>
            <a:stretch>
              <a:fillRect/>
            </a:stretch>
          </a:blipFill>
        </p:spPr>
        <p:txBody>
          <a:bodyPr wrap="square" lIns="0" tIns="0" rIns="0" bIns="0" rtlCol="0"/>
          <a:lstStyle>
            <a:defPPr>
              <a:defRPr lang="en-US"/>
            </a:defPPr>
          </a:lstStyle>
          <a:p>
            <a:endParaRPr/>
          </a:p>
        </p:txBody>
      </p:sp>
      <p:sp>
        <p:nvSpPr>
          <p:cNvPr id="18" name="bg object 18"/>
          <p:cNvSpPr/>
          <p:nvPr/>
        </p:nvSpPr>
        <p:spPr>
          <a:xfrm>
            <a:off x="0" y="4393550"/>
            <a:ext cx="4861930" cy="2452372"/>
          </a:xfrm>
          <a:prstGeom prst="rect">
            <a:avLst/>
          </a:prstGeom>
          <a:blipFill>
            <a:blip r:embed="rId2"/>
            <a:stretch>
              <a:fillRect/>
            </a:stretch>
          </a:blipFill>
        </p:spPr>
        <p:txBody>
          <a:bodyPr wrap="square" lIns="0" tIns="0" rIns="0" bIns="0" rtlCol="0"/>
          <a:lstStyle>
            <a:defPPr>
              <a:defRPr lang="en-US"/>
            </a:defPPr>
          </a:lstStyle>
          <a:p>
            <a:endParaRPr/>
          </a:p>
        </p:txBody>
      </p:sp>
      <p:sp>
        <p:nvSpPr>
          <p:cNvPr id="19" name="bg object 19"/>
          <p:cNvSpPr/>
          <p:nvPr/>
        </p:nvSpPr>
        <p:spPr>
          <a:xfrm>
            <a:off x="421774" y="3757921"/>
            <a:ext cx="233495" cy="297213"/>
          </a:xfrm>
          <a:prstGeom prst="rect">
            <a:avLst/>
          </a:prstGeom>
          <a:blipFill>
            <a:blip r:embed="rId3"/>
            <a:stretch>
              <a:fillRect/>
            </a:stretch>
          </a:blipFill>
        </p:spPr>
        <p:txBody>
          <a:bodyPr wrap="square" lIns="0" tIns="0" rIns="0" bIns="0" rtlCol="0"/>
          <a:lstStyle>
            <a:defPPr>
              <a:defRPr lang="en-US"/>
            </a:defPPr>
          </a:lstStyle>
          <a:p>
            <a:endParaRPr/>
          </a:p>
        </p:txBody>
      </p:sp>
      <p:sp>
        <p:nvSpPr>
          <p:cNvPr id="2" name="Holder 2"/>
          <p:cNvSpPr>
            <a:spLocks noGrp="1"/>
          </p:cNvSpPr>
          <p:nvPr>
            <p:ph type="title"/>
          </p:nvPr>
        </p:nvSpPr>
        <p:spPr/>
        <p:txBody>
          <a:bodyPr lIns="0" tIns="0" rIns="0" bIns="0"/>
          <a:lstStyle>
            <a:lvl1pPr>
              <a:defRPr sz="3585" b="0" i="0">
                <a:solidFill>
                  <a:schemeClr val="bg1"/>
                </a:solidFill>
                <a:latin typeface="Roboto Condensed"/>
                <a:cs typeface="Roboto Condense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xfrm>
      </p:grpSpPr>
      <p:sp>
        <p:nvSpPr>
          <p:cNvPr id="16" name="bk object 16"/>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CCFFCC"/>
          </a:solidFill>
        </p:spPr>
        <p:txBody>
          <a:bodyPr wrap="square" lIns="0" tIns="0" rIns="0" bIns="0" rtlCol="0"/>
          <a:lstStyle>
            <a:defPPr>
              <a:defRPr lang="en-US"/>
            </a:defPPr>
          </a:lstStyle>
          <a:p>
            <a:endParaRPr/>
          </a:p>
        </p:txBody>
      </p:sp>
      <p:sp>
        <p:nvSpPr>
          <p:cNvPr id="17" name="bk object 17"/>
          <p:cNvSpPr/>
          <p:nvPr/>
        </p:nvSpPr>
        <p:spPr>
          <a:xfrm>
            <a:off x="5084826" y="2070354"/>
            <a:ext cx="3455035" cy="1859280"/>
          </a:xfrm>
          <a:custGeom>
            <a:rect l="l" t="t" r="r" b="b"/>
            <a:pathLst>
              <a:path w="3455034" h="1859279">
                <a:moveTo>
                  <a:pt x="0" y="1859280"/>
                </a:moveTo>
                <a:lnTo>
                  <a:pt x="3454908" y="1859280"/>
                </a:lnTo>
                <a:lnTo>
                  <a:pt x="3454908" y="0"/>
                </a:lnTo>
                <a:lnTo>
                  <a:pt x="0" y="0"/>
                </a:lnTo>
                <a:lnTo>
                  <a:pt x="0" y="1859280"/>
                </a:lnTo>
                <a:close/>
              </a:path>
            </a:pathLst>
          </a:custGeom>
          <a:solidFill>
            <a:srgbClr val="FFFFFF"/>
          </a:solidFill>
        </p:spPr>
        <p:txBody>
          <a:bodyPr wrap="square" lIns="0" tIns="0" rIns="0" bIns="0" rtlCol="0"/>
          <a:lstStyle>
            <a:defPPr>
              <a:defRPr lang="en-US"/>
            </a:defPPr>
          </a:lstStyle>
          <a:p>
            <a:endParaRPr/>
          </a:p>
        </p:txBody>
      </p:sp>
      <p:sp>
        <p:nvSpPr>
          <p:cNvPr id="18" name="bk object 18"/>
          <p:cNvSpPr/>
          <p:nvPr/>
        </p:nvSpPr>
        <p:spPr>
          <a:xfrm>
            <a:off x="5084826" y="2070354"/>
            <a:ext cx="3455035" cy="1859280"/>
          </a:xfrm>
          <a:custGeom>
            <a:rect l="l" t="t" r="r" b="b"/>
            <a:pathLst>
              <a:path w="3455034" h="1859279">
                <a:moveTo>
                  <a:pt x="0" y="1859280"/>
                </a:moveTo>
                <a:lnTo>
                  <a:pt x="3454908" y="1859280"/>
                </a:lnTo>
                <a:lnTo>
                  <a:pt x="3454908" y="0"/>
                </a:lnTo>
                <a:lnTo>
                  <a:pt x="0" y="0"/>
                </a:lnTo>
                <a:lnTo>
                  <a:pt x="0" y="1859280"/>
                </a:lnTo>
                <a:close/>
              </a:path>
            </a:pathLst>
          </a:custGeom>
          <a:ln w="25908">
            <a:solidFill>
              <a:srgbClr val="FFFFFF"/>
            </a:solidFill>
          </a:ln>
        </p:spPr>
        <p:txBody>
          <a:bodyPr wrap="square" lIns="0" tIns="0" rIns="0" bIns="0" rtlCol="0"/>
          <a:lstStyle>
            <a:defPPr>
              <a:defRPr lang="en-US"/>
            </a:defPPr>
          </a:lstStyle>
          <a:p>
            <a:endParaRPr/>
          </a:p>
        </p:txBody>
      </p:sp>
      <p:sp>
        <p:nvSpPr>
          <p:cNvPr id="2" name="Holder 2"/>
          <p:cNvSpPr>
            <a:spLocks noGrp="1"/>
          </p:cNvSpPr>
          <p:nvPr>
            <p:ph type="ctrTitle"/>
          </p:nvPr>
        </p:nvSpPr>
        <p:spPr>
          <a:xfrm>
            <a:off x="3336798" y="461899"/>
            <a:ext cx="2470403" cy="696594"/>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Only">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98FB90C0-4948-46DC-AE3E-3CDB32EDAB25}"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xfrm>
      </p:grpSpPr>
      <p:sp>
        <p:nvSpPr>
          <p:cNvPr id="16" name="bk object 16"/>
          <p:cNvSpPr/>
          <p:nvPr/>
        </p:nvSpPr>
        <p:spPr>
          <a:xfrm>
            <a:off x="0" y="364706"/>
            <a:ext cx="4407953" cy="973336"/>
          </a:xfrm>
          <a:prstGeom prst="rect">
            <a:avLst/>
          </a:prstGeom>
          <a:blipFill>
            <a:blip r:embed="rId1"/>
            <a:stretch>
              <a:fillRect/>
            </a:stretch>
          </a:blipFill>
        </p:spPr>
        <p:txBody>
          <a:bodyPr wrap="square" lIns="0" tIns="0" rIns="0" bIns="0" rtlCol="0"/>
          <a:lstStyle>
            <a:defPPr>
              <a:defRPr lang="en-US"/>
            </a:defPPr>
          </a:lstStyle>
          <a:p>
            <a:endParaRPr/>
          </a:p>
        </p:txBody>
      </p:sp>
      <p:sp>
        <p:nvSpPr>
          <p:cNvPr id="2" name="Holder 2"/>
          <p:cNvSpPr>
            <a:spLocks noGrp="1"/>
          </p:cNvSpPr>
          <p:nvPr>
            <p:ph type="ctrTitle"/>
          </p:nvPr>
        </p:nvSpPr>
        <p:spPr>
          <a:xfrm>
            <a:off x="3045469" y="-107156"/>
            <a:ext cx="3124498" cy="3768328"/>
          </a:xfrm>
          <a:prstGeom prst="rect">
            <a:avLst/>
          </a:prstGeom>
        </p:spPr>
        <p:txBody>
          <a:bodyPr wrap="square" lIns="0" tIns="0" rIns="0" bIns="0">
            <a:spAutoFit/>
          </a:bodyPr>
          <a:lstStyle>
            <a:lvl1pPr>
              <a:defRPr sz="24609" b="0" i="0">
                <a:solidFill>
                  <a:schemeClr val="bg1"/>
                </a:solidFill>
                <a:latin typeface="Georgia"/>
                <a:cs typeface="Georgia"/>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10125"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461" b="0" i="0">
                <a:solidFill>
                  <a:srgbClr val="CC4E62"/>
                </a:solidFill>
                <a:latin typeface="Georgia"/>
                <a:cs typeface="Georg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10125" b="0" i="0">
                <a:solidFill>
                  <a:schemeClr val="bg1"/>
                </a:solidFill>
                <a:latin typeface="Verdana"/>
                <a:cs typeface="Verdan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k object 16"/>
          <p:cNvSpPr/>
          <p:nvPr/>
        </p:nvSpPr>
        <p:spPr>
          <a:xfrm>
            <a:off x="0" y="0"/>
            <a:ext cx="9144000" cy="6858000"/>
          </a:xfrm>
          <a:custGeom>
            <a:rect l="l" t="t" r="r" b="b"/>
            <a:pathLst>
              <a:path w="13004800" h="9753600">
                <a:moveTo>
                  <a:pt x="0" y="9753600"/>
                </a:moveTo>
                <a:lnTo>
                  <a:pt x="13004800" y="9753600"/>
                </a:lnTo>
                <a:lnTo>
                  <a:pt x="13004800" y="0"/>
                </a:lnTo>
                <a:lnTo>
                  <a:pt x="0" y="0"/>
                </a:lnTo>
                <a:lnTo>
                  <a:pt x="0" y="9753600"/>
                </a:lnTo>
                <a:close/>
              </a:path>
            </a:pathLst>
          </a:custGeom>
          <a:solidFill>
            <a:srgbClr val="CC4E62"/>
          </a:solidFill>
        </p:spPr>
        <p:txBody>
          <a:bodyPr wrap="square" lIns="0" tIns="0" rIns="0" bIns="0" rtlCol="0"/>
          <a:lstStyle>
            <a:defPPr>
              <a:defRPr lang="en-US"/>
            </a:defPPr>
          </a:lstStyle>
          <a:p>
            <a:endParaRPr/>
          </a:p>
        </p:txBody>
      </p:sp>
      <p:sp>
        <p:nvSpPr>
          <p:cNvPr id="2" name="Holder 2"/>
          <p:cNvSpPr>
            <a:spLocks noGrp="1"/>
          </p:cNvSpPr>
          <p:nvPr>
            <p:ph type="title"/>
          </p:nvPr>
        </p:nvSpPr>
        <p:spPr/>
        <p:txBody>
          <a:bodyPr lIns="0" tIns="0" rIns="0" bIns="0"/>
          <a:lstStyle>
            <a:lvl1pPr>
              <a:defRPr sz="10125"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xfrm>
      </p:grpSpPr>
      <p:sp>
        <p:nvSpPr>
          <p:cNvPr id="16" name="bk object 16"/>
          <p:cNvSpPr/>
          <p:nvPr/>
        </p:nvSpPr>
        <p:spPr>
          <a:xfrm>
            <a:off x="0" y="0"/>
            <a:ext cx="9144000" cy="6858000"/>
          </a:xfrm>
          <a:prstGeom prst="rect">
            <a:avLst/>
          </a:prstGeom>
          <a:blipFill>
            <a:blip r:embed="rId1"/>
            <a:stretch>
              <a:fillRect/>
            </a:stretch>
          </a:blipFill>
        </p:spPr>
        <p:txBody>
          <a:bodyPr wrap="square" lIns="0" tIns="0" rIns="0" bIns="0" rtlCol="0"/>
          <a:lstStyle>
            <a:defPPr>
              <a:defRPr lang="en-US"/>
            </a:defPPr>
          </a:lstStyle>
          <a:p>
            <a:endParaRPr/>
          </a:p>
        </p:txBody>
      </p:sp>
      <p:sp>
        <p:nvSpPr>
          <p:cNvPr id="17" name="bk object 17"/>
          <p:cNvSpPr/>
          <p:nvPr/>
        </p:nvSpPr>
        <p:spPr>
          <a:xfrm>
            <a:off x="0" y="364706"/>
            <a:ext cx="4407953" cy="973336"/>
          </a:xfrm>
          <a:prstGeom prst="rect">
            <a:avLst/>
          </a:prstGeom>
          <a:blipFill>
            <a:blip r:embed="rId2"/>
            <a:stretch>
              <a:fillRect/>
            </a:stretch>
          </a:blipFill>
        </p:spPr>
        <p:txBody>
          <a:bodyPr wrap="square" lIns="0" tIns="0" rIns="0" bIns="0" rtlCol="0"/>
          <a:lstStyle>
            <a:defPPr>
              <a:defRPr lang="en-US"/>
            </a:defPPr>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verPage">
  <p:cSld name="CoverPage">
    <p:spTree>
      <p:nvGrpSpPr>
        <p:cNvPr id="1" name="Shape 14"/>
        <p:cNvGrpSpPr/>
        <p:nvPr/>
      </p:nvGrpSpPr>
      <p:grpSpPr>
        <a:xfrm>
          <a:off x="0" y="0"/>
          <a:ext cx="0" cy="0"/>
        </a:xfrm>
      </p:grpSpPr>
      <p:pic>
        <p:nvPicPr>
          <p:cNvPr id="15" name="Shape 15"/>
          <p:cNvPicPr preferRelativeResize="0"/>
          <p:nvPr/>
        </p:nvPicPr>
        <p:blipFill>
          <a:blip r:embed="rId1">
            <a:alphaModFix/>
            <a:extLst>
              <a:ext uri="{28A0092B-C50C-407E-A947-70E740481C1C}">
                <a14:useLocalDpi xmlns:a14="http://schemas.microsoft.com/office/drawing/2010/main" val="0"/>
              </a:ext>
            </a:extLst>
          </a:blip>
          <a:stretch>
            <a:fillRect/>
          </a:stretch>
        </p:blipFill>
        <p:spPr>
          <a:xfrm>
            <a:off x="-3134" y="5309"/>
            <a:ext cx="12185707" cy="6847385"/>
          </a:xfrm>
          <a:prstGeom prst="rect">
            <a:avLst/>
          </a:prstGeom>
          <a:noFill/>
          <a:ln>
            <a:noFill/>
          </a:ln>
        </p:spPr>
      </p:pic>
      <p:sp>
        <p:nvSpPr>
          <p:cNvPr id="16" name="Shape 16"/>
          <p:cNvSpPr/>
          <p:nvPr/>
        </p:nvSpPr>
        <p:spPr>
          <a:xfrm>
            <a:off x="5835191" y="2955576"/>
            <a:ext cx="5519319" cy="26282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r" rtl="0">
              <a:lnSpc>
                <a:spcPct val="166666"/>
              </a:lnSpc>
              <a:spcBef>
                <a:spcPct val="0"/>
              </a:spcBef>
              <a:spcAft>
                <a:spcPct val="0"/>
              </a:spcAft>
              <a:buClr>
                <a:srgbClr val="595959"/>
              </a:buClr>
              <a:buSzPts val="900"/>
              <a:buFont typeface="Arial" pitchFamily="34" charset="0"/>
              <a:buNone/>
            </a:pPr>
            <a:r>
              <a:rPr lang="en-US" sz="900" b="0" i="0" u="none" strike="noStrike" cap="none">
                <a:solidFill>
                  <a:srgbClr val="595959"/>
                </a:solidFill>
                <a:latin typeface="Arial" pitchFamily="34" charset="0"/>
                <a:ea typeface="Arial" pitchFamily="34" charset="0"/>
                <a:cs typeface="Arial" pitchFamily="34" charset="0"/>
                <a:sym typeface="Arial" pitchFamily="34" charset="0"/>
              </a:rPr>
              <a:t>Copyright © 2019, Xebia Group. All rights reserved. This course is licensed to UPES. </a:t>
            </a:r>
            <a:r>
              <a:rPr lang="en-US" sz="900" b="1" i="0" u="none" strike="noStrike" cap="none">
                <a:solidFill>
                  <a:srgbClr val="595959"/>
                </a:solidFill>
                <a:latin typeface="Arial" pitchFamily="34" charset="0"/>
                <a:ea typeface="Arial" pitchFamily="34" charset="0"/>
                <a:cs typeface="Arial" pitchFamily="34" charset="0"/>
                <a:sym typeface="Arial" pitchFamily="34" charset="0"/>
              </a:rPr>
              <a:t>release 1.0.0</a:t>
            </a:r>
            <a:r>
              <a:rPr lang="en-US" sz="900" b="0" i="0" u="none" strike="noStrike" cap="none">
                <a:solidFill>
                  <a:srgbClr val="595959"/>
                </a:solidFill>
                <a:latin typeface="Arial" pitchFamily="34" charset="0"/>
                <a:ea typeface="Arial" pitchFamily="34" charset="0"/>
                <a:cs typeface="Arial" pitchFamily="34" charset="0"/>
                <a:sym typeface="Arial" pitchFamily="34" charset="0"/>
              </a:rPr>
              <a:t> </a:t>
            </a:r>
            <a:endParaRPr sz="1400"/>
          </a:p>
        </p:txBody>
      </p:sp>
      <p:sp>
        <p:nvSpPr>
          <p:cNvPr id="17" name="Shape 17"/>
          <p:cNvSpPr txBox="1">
            <a:spLocks noGrp="1"/>
          </p:cNvSpPr>
          <p:nvPr>
            <p:ph type="body" idx="1" hasCustomPrompt="1"/>
          </p:nvPr>
        </p:nvSpPr>
        <p:spPr>
          <a:xfrm>
            <a:off x="1323191" y="719340"/>
            <a:ext cx="10039484" cy="1398560"/>
          </a:xfrm>
          <a:prstGeom prst="rect">
            <a:avLst/>
          </a:prstGeom>
          <a:noFill/>
          <a:ln>
            <a:noFill/>
          </a:ln>
        </p:spPr>
        <p:txBody>
          <a:bodyPr spcFirstLastPara="1" wrap="square" lIns="91425" tIns="45700" rIns="91425" bIns="45700" anchor="ctr" anchorCtr="0"/>
          <a:lstStyle>
            <a:lvl1pPr marL="457189" marR="0" lvl="0" indent="-228594" algn="r" rtl="0">
              <a:lnSpc>
                <a:spcPct val="111111"/>
              </a:lnSpc>
              <a:spcBef>
                <a:spcPct val="0"/>
              </a:spcBef>
              <a:spcAft>
                <a:spcPct val="0"/>
              </a:spcAft>
              <a:buClr>
                <a:srgbClr val="000000"/>
              </a:buClr>
              <a:buSzPts val="5400"/>
              <a:buFont typeface="Arial" pitchFamily="34" charset="0"/>
              <a:buNone/>
              <a:defRPr sz="40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Advanced Linux</a:t>
            </a:r>
          </a:p>
        </p:txBody>
      </p:sp>
      <p:sp>
        <p:nvSpPr>
          <p:cNvPr id="18" name="Shape 18"/>
          <p:cNvSpPr txBox="1"/>
          <p:nvPr/>
        </p:nvSpPr>
        <p:spPr>
          <a:xfrm>
            <a:off x="10021944" y="380785"/>
            <a:ext cx="1619968" cy="33855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7F7F7F"/>
              </a:buClr>
              <a:buSzPts val="1600"/>
              <a:buFont typeface="Arial" pitchFamily="34" charset="0"/>
              <a:buNone/>
            </a:pPr>
            <a:r>
              <a:rPr lang="en-US" sz="1600" b="0" i="0" u="none" strike="noStrike" cap="none">
                <a:solidFill>
                  <a:srgbClr val="7F7F7F"/>
                </a:solidFill>
                <a:latin typeface="Arial" pitchFamily="34" charset="0"/>
                <a:ea typeface="Arial" pitchFamily="34" charset="0"/>
                <a:cs typeface="Arial" pitchFamily="34" charset="0"/>
                <a:sym typeface="Arial" pitchFamily="34" charset="0"/>
              </a:rPr>
              <a:t>Semester </a:t>
            </a:r>
            <a:r>
              <a:rPr lang="en-US" sz="1600" b="1" i="0" u="none" strike="noStrike" cap="none">
                <a:solidFill>
                  <a:srgbClr val="000000"/>
                </a:solidFill>
                <a:latin typeface="Arial" pitchFamily="34" charset="0"/>
                <a:ea typeface="Arial" pitchFamily="34" charset="0"/>
                <a:cs typeface="Arial" pitchFamily="34" charset="0"/>
                <a:sym typeface="Arial" pitchFamily="34" charset="0"/>
              </a:rPr>
              <a:t>05</a:t>
            </a:r>
            <a:endParaRPr sz="1400"/>
          </a:p>
        </p:txBody>
      </p:sp>
      <p:sp>
        <p:nvSpPr>
          <p:cNvPr id="19" name="Shape 19"/>
          <p:cNvSpPr txBox="1">
            <a:spLocks noGrp="1"/>
          </p:cNvSpPr>
          <p:nvPr>
            <p:ph type="body" idx="2"/>
          </p:nvPr>
        </p:nvSpPr>
        <p:spPr>
          <a:xfrm>
            <a:off x="2033195" y="2240442"/>
            <a:ext cx="9337643" cy="704061"/>
          </a:xfrm>
          <a:prstGeom prst="rect">
            <a:avLst/>
          </a:prstGeom>
          <a:noFill/>
          <a:ln>
            <a:noFill/>
          </a:ln>
        </p:spPr>
        <p:txBody>
          <a:bodyPr spcFirstLastPara="1" wrap="square" lIns="91425" tIns="45700" rIns="91425" bIns="45700" anchor="t" anchorCtr="0"/>
          <a:lstStyle>
            <a:lvl1pPr marL="457189" marR="0" lvl="0" indent="-228594" algn="r" rtl="0">
              <a:lnSpc>
                <a:spcPct val="100000"/>
              </a:lnSpc>
              <a:spcBef>
                <a:spcPts val="640"/>
              </a:spcBef>
              <a:spcAft>
                <a:spcPct val="0"/>
              </a:spcAft>
              <a:buClr>
                <a:schemeClr val="dk1"/>
              </a:buClr>
              <a:buSzPts val="3200"/>
              <a:buFont typeface="Arial" pitchFamily="34" charset="0"/>
              <a:buNone/>
              <a:defRPr sz="32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0" name="Shape 20"/>
          <p:cNvSpPr txBox="1">
            <a:spLocks noGrp="1"/>
          </p:cNvSpPr>
          <p:nvPr>
            <p:ph type="body" idx="3" hasCustomPrompt="1"/>
          </p:nvPr>
        </p:nvSpPr>
        <p:spPr>
          <a:xfrm>
            <a:off x="4880131" y="704163"/>
            <a:ext cx="6474379" cy="430887"/>
          </a:xfrm>
          <a:prstGeom prst="rect">
            <a:avLst/>
          </a:prstGeom>
          <a:noFill/>
          <a:ln>
            <a:noFill/>
          </a:ln>
        </p:spPr>
        <p:txBody>
          <a:bodyPr spcFirstLastPara="1" wrap="square" lIns="91425" tIns="45700" rIns="91425" bIns="45700" anchor="ctr" anchorCtr="0"/>
          <a:lstStyle>
            <a:lvl1pPr marL="457189" marR="0" lvl="0" indent="-228594" algn="r" rtl="0">
              <a:lnSpc>
                <a:spcPct val="100000"/>
              </a:lnSpc>
              <a:spcBef>
                <a:spcPct val="0"/>
              </a:spcBef>
              <a:spcAft>
                <a:spcPct val="0"/>
              </a:spcAft>
              <a:buClr>
                <a:srgbClr val="7F7F7F"/>
              </a:buClr>
              <a:buSzPts val="2200"/>
              <a:buFont typeface="Arial" pitchFamily="34" charset="0"/>
              <a:buNone/>
              <a:defRPr sz="2200" b="1" i="0" u="none" strike="noStrike" cap="none">
                <a:solidFill>
                  <a:srgbClr val="7F7F7F"/>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B.TECH CSE with Specialization in DevOps</a:t>
            </a:r>
            <a:endParaRPr lang="en-US"/>
          </a:p>
        </p:txBody>
      </p:sp>
      <p:sp>
        <p:nvSpPr>
          <p:cNvPr id="21" name="Shape 21"/>
          <p:cNvSpPr/>
          <p:nvPr/>
        </p:nvSpPr>
        <p:spPr>
          <a:xfrm>
            <a:off x="11429927" y="380787"/>
            <a:ext cx="103852" cy="1306959"/>
          </a:xfrm>
          <a:prstGeom prst="rect">
            <a:avLst/>
          </a:prstGeom>
          <a:solidFill>
            <a:srgbClr val="0EC07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E60141"/>
              </a:solidFill>
              <a:latin typeface="Calibri"/>
              <a:ea typeface="Calibri"/>
              <a:cs typeface="Calibri"/>
              <a:sym typeface="Calibri"/>
            </a:endParaRPr>
          </a:p>
        </p:txBody>
      </p:sp>
      <p:sp>
        <p:nvSpPr>
          <p:cNvPr id="22" name="Shape 22"/>
          <p:cNvSpPr txBox="1"/>
          <p:nvPr/>
        </p:nvSpPr>
        <p:spPr>
          <a:xfrm>
            <a:off x="10116902" y="1983451"/>
            <a:ext cx="1313180" cy="33855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600"/>
              <a:buFont typeface="Arial" pitchFamily="34" charset="0"/>
              <a:buNone/>
            </a:pPr>
            <a:r>
              <a:rPr lang="en-US" sz="1600" b="0" i="0" u="none" strike="noStrike" cap="none">
                <a:solidFill>
                  <a:srgbClr val="000000"/>
                </a:solidFill>
                <a:latin typeface="Arial" pitchFamily="34" charset="0"/>
                <a:ea typeface="Arial" pitchFamily="34" charset="0"/>
                <a:cs typeface="Arial" pitchFamily="34" charset="0"/>
                <a:sym typeface="Arial" pitchFamily="34" charset="0"/>
              </a:rPr>
              <a:t>Module # 01</a:t>
            </a:r>
            <a:endParaRPr sz="1600" b="1"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23" name="Shape 23"/>
          <p:cNvSpPr/>
          <p:nvPr/>
        </p:nvSpPr>
        <p:spPr>
          <a:xfrm>
            <a:off x="11429927" y="1648618"/>
            <a:ext cx="103852" cy="1306959"/>
          </a:xfrm>
          <a:prstGeom prst="rect">
            <a:avLst/>
          </a:prstGeom>
          <a:solidFill>
            <a:srgbClr val="64748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E60141"/>
              </a:solidFill>
              <a:latin typeface="Calibri"/>
              <a:ea typeface="Calibri"/>
              <a:cs typeface="Calibri"/>
              <a:sym typeface="Calibri"/>
            </a:endParaRPr>
          </a:p>
        </p:txBody>
      </p:sp>
    </p:spTree>
    <p:extLst>
      <p:ext uri="{BB962C8B-B14F-4D97-AF65-F5344CB8AC3E}">
        <p14:creationId xmlns:p14="http://schemas.microsoft.com/office/powerpoint/2010/main" val="1234322647"/>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End-of-Module">
  <p:cSld name="End-of-Module">
    <p:spTree>
      <p:nvGrpSpPr>
        <p:cNvPr id="1" name="Shape 46"/>
        <p:cNvGrpSpPr/>
        <p:nvPr/>
      </p:nvGrpSpPr>
      <p:grpSpPr>
        <a:xfrm>
          <a:off x="0" y="0"/>
          <a:ext cx="0" cy="0"/>
        </a:xfrm>
      </p:grpSpPr>
      <p:pic>
        <p:nvPicPr>
          <p:cNvPr id="47" name="Shape 47"/>
          <p:cNvPicPr preferRelativeResize="0"/>
          <p:nvPr/>
        </p:nvPicPr>
        <p:blipFill>
          <a:blip r:embed="rId1">
            <a:alphaModFix/>
            <a:extLst>
              <a:ext uri="{28A0092B-C50C-407E-A947-70E740481C1C}">
                <a14:useLocalDpi xmlns:a14="http://schemas.microsoft.com/office/drawing/2010/main" val="0"/>
              </a:ext>
            </a:extLst>
          </a:blip>
          <a:stretch>
            <a:fillRect/>
          </a:stretch>
        </p:blipFill>
        <p:spPr>
          <a:xfrm>
            <a:off x="-3134" y="5309"/>
            <a:ext cx="12185707" cy="6847385"/>
          </a:xfrm>
          <a:prstGeom prst="rect">
            <a:avLst/>
          </a:prstGeom>
          <a:noFill/>
          <a:ln>
            <a:noFill/>
          </a:ln>
        </p:spPr>
      </p:pic>
      <p:sp>
        <p:nvSpPr>
          <p:cNvPr id="48" name="Shape 48"/>
          <p:cNvSpPr/>
          <p:nvPr/>
        </p:nvSpPr>
        <p:spPr>
          <a:xfrm>
            <a:off x="0" y="1447589"/>
            <a:ext cx="12192000" cy="1491049"/>
          </a:xfrm>
          <a:prstGeom prst="rect">
            <a:avLst/>
          </a:prstGeom>
          <a:solidFill>
            <a:srgbClr val="F2F2F2">
              <a:alpha val="4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9" name="Shape 49"/>
          <p:cNvSpPr/>
          <p:nvPr/>
        </p:nvSpPr>
        <p:spPr>
          <a:xfrm>
            <a:off x="12075283" y="1449583"/>
            <a:ext cx="116719" cy="1489055"/>
          </a:xfrm>
          <a:prstGeom prst="rect">
            <a:avLst/>
          </a:prstGeom>
          <a:solidFill>
            <a:srgbClr val="0EC07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E60141"/>
              </a:solidFill>
              <a:latin typeface="Calibri"/>
              <a:ea typeface="Calibri"/>
              <a:cs typeface="Calibri"/>
              <a:sym typeface="Calibri"/>
            </a:endParaRPr>
          </a:p>
        </p:txBody>
      </p:sp>
      <p:sp>
        <p:nvSpPr>
          <p:cNvPr id="50" name="Shape 50"/>
          <p:cNvSpPr txBox="1"/>
          <p:nvPr/>
        </p:nvSpPr>
        <p:spPr>
          <a:xfrm>
            <a:off x="571926" y="1713956"/>
            <a:ext cx="11192183" cy="70788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r" rtl="0">
              <a:lnSpc>
                <a:spcPct val="100000"/>
              </a:lnSpc>
              <a:spcBef>
                <a:spcPct val="0"/>
              </a:spcBef>
              <a:spcAft>
                <a:spcPct val="0"/>
              </a:spcAft>
              <a:buClr>
                <a:schemeClr val="dk1"/>
              </a:buClr>
              <a:buSzPts val="3200"/>
              <a:buFont typeface="Arial" pitchFamily="34" charset="0"/>
              <a:buNone/>
            </a:pPr>
            <a:r>
              <a:rPr lang="en-US" sz="3200" b="0" i="0" u="none" strike="noStrike" cap="none">
                <a:solidFill>
                  <a:schemeClr val="dk1"/>
                </a:solidFill>
                <a:latin typeface="Arial" pitchFamily="34" charset="0"/>
                <a:ea typeface="Arial" pitchFamily="34" charset="0"/>
                <a:cs typeface="Arial" pitchFamily="34" charset="0"/>
                <a:sym typeface="Arial" pitchFamily="34" charset="0"/>
              </a:rPr>
              <a:t>End of Module</a:t>
            </a:r>
            <a:endParaRPr sz="1400"/>
          </a:p>
        </p:txBody>
      </p:sp>
      <p:sp>
        <p:nvSpPr>
          <p:cNvPr id="51" name="Shape 51"/>
          <p:cNvSpPr txBox="1">
            <a:spLocks noGrp="1"/>
          </p:cNvSpPr>
          <p:nvPr>
            <p:ph type="body" idx="1"/>
          </p:nvPr>
        </p:nvSpPr>
        <p:spPr>
          <a:xfrm>
            <a:off x="571926" y="2422525"/>
            <a:ext cx="11192181" cy="400051"/>
          </a:xfrm>
          <a:prstGeom prst="rect">
            <a:avLst/>
          </a:prstGeom>
          <a:noFill/>
          <a:ln>
            <a:noFill/>
          </a:ln>
        </p:spPr>
        <p:txBody>
          <a:bodyPr spcFirstLastPara="1" wrap="square" lIns="91425" tIns="45700" rIns="91425" bIns="45700" anchor="t" anchorCtr="0"/>
          <a:lstStyle>
            <a:lvl1pPr marL="457189" marR="0" lvl="0" indent="-228594" algn="r" rtl="0">
              <a:lnSpc>
                <a:spcPct val="100000"/>
              </a:lnSpc>
              <a:spcBef>
                <a:spcPct val="0"/>
              </a:spcBef>
              <a:spcAft>
                <a:spcPct val="0"/>
              </a:spcAft>
              <a:buClr>
                <a:schemeClr val="dk1"/>
              </a:buClr>
              <a:buSzPts val="1400"/>
              <a:buFont typeface="Arial" pitchFamily="34" charset="0"/>
              <a:buNone/>
              <a:defRPr sz="14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983538858"/>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Definition">
  <p:cSld name="Definition">
    <p:spTree>
      <p:nvGrpSpPr>
        <p:cNvPr id="1" name="Shape 52"/>
        <p:cNvGrpSpPr/>
        <p:nvPr/>
      </p:nvGrpSpPr>
      <p:grpSpPr>
        <a:xfrm>
          <a:off x="0" y="0"/>
          <a:ext cx="0" cy="0"/>
        </a:xfrm>
      </p:grpSpPr>
      <p:sp>
        <p:nvSpPr>
          <p:cNvPr id="53" name="Shape 53"/>
          <p:cNvSpPr>
            <a:spLocks noGrp="1"/>
          </p:cNvSpPr>
          <p:nvPr>
            <p:ph type="pic" idx="2"/>
          </p:nvPr>
        </p:nvSpPr>
        <p:spPr>
          <a:xfrm>
            <a:off x="0" y="1450977"/>
            <a:ext cx="12192000" cy="2822575"/>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r>
              <a:rPr lang="en-US"/>
              <a:t>Click icon to add picture</a:t>
            </a:r>
            <a:endParaRPr/>
          </a:p>
        </p:txBody>
      </p:sp>
      <p:sp>
        <p:nvSpPr>
          <p:cNvPr id="54" name="Shape 54"/>
          <p:cNvSpPr txBox="1">
            <a:spLocks noGrp="1"/>
          </p:cNvSpPr>
          <p:nvPr>
            <p:ph type="body" idx="1"/>
          </p:nvPr>
        </p:nvSpPr>
        <p:spPr>
          <a:xfrm>
            <a:off x="2207739" y="4565684"/>
            <a:ext cx="7375007" cy="8749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800"/>
              <a:buFont typeface="Arial" pitchFamily="34" charset="0"/>
              <a:buNone/>
              <a:defRPr sz="1800" b="0" i="1"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800"/>
              <a:buFont typeface="Arial" pitchFamily="34" charset="0"/>
              <a:buNone/>
              <a:defRPr sz="1800" b="0" i="1"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5" name="Shape 55"/>
          <p:cNvSpPr txBox="1">
            <a:spLocks noGrp="1"/>
          </p:cNvSpPr>
          <p:nvPr>
            <p:ph type="body" idx="3"/>
          </p:nvPr>
        </p:nvSpPr>
        <p:spPr>
          <a:xfrm>
            <a:off x="207965" y="6206598"/>
            <a:ext cx="11622793" cy="36512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900"/>
              <a:buFont typeface="Arial" pitchFamily="34" charset="0"/>
              <a:buNone/>
              <a:defRPr sz="900" b="0" i="1"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6" name="Shape 56"/>
          <p:cNvSpPr txBox="1">
            <a:spLocks noGrp="1"/>
          </p:cNvSpPr>
          <p:nvPr>
            <p:ph type="body" idx="4"/>
          </p:nvPr>
        </p:nvSpPr>
        <p:spPr>
          <a:xfrm>
            <a:off x="8522430" y="3132903"/>
            <a:ext cx="3308327" cy="457200"/>
          </a:xfrm>
          <a:prstGeom prst="rect">
            <a:avLst/>
          </a:prstGeom>
          <a:solidFill>
            <a:srgbClr val="7F7F7F">
              <a:alpha val="57647"/>
            </a:srgbClr>
          </a:solid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lt1"/>
              </a:buClr>
              <a:buSzPts val="1800"/>
              <a:buFont typeface="Arial" pitchFamily="34" charset="0"/>
              <a:buNone/>
              <a:defRPr sz="1800" b="1" i="0" u="none" strike="noStrike" cap="none">
                <a:solidFill>
                  <a:schemeClr val="lt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7" name="Shape 57"/>
          <p:cNvSpPr txBox="1">
            <a:spLocks noGrp="1"/>
          </p:cNvSpPr>
          <p:nvPr>
            <p:ph type="body" idx="5"/>
          </p:nvPr>
        </p:nvSpPr>
        <p:spPr>
          <a:xfrm>
            <a:off x="8522430" y="3590103"/>
            <a:ext cx="3308327" cy="544575"/>
          </a:xfrm>
          <a:prstGeom prst="rect">
            <a:avLst/>
          </a:prstGeom>
          <a:solidFill>
            <a:srgbClr val="7F7F7F">
              <a:alpha val="57647"/>
            </a:srgbClr>
          </a:solid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lt1"/>
              </a:buClr>
              <a:buSzPts val="1100"/>
              <a:buFont typeface="Arial" pitchFamily="34" charset="0"/>
              <a:buNone/>
              <a:defRPr sz="1100" b="0" i="0" u="none" strike="noStrike" cap="none">
                <a:solidFill>
                  <a:schemeClr val="lt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8" name="Shape 58"/>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1pPr>
            <a:lvl2pPr marL="0" marR="0" lvl="1"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2pPr>
            <a:lvl3pPr marL="0" marR="0" lvl="2"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3pPr>
            <a:lvl4pPr marL="0" marR="0" lvl="3"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4pPr>
            <a:lvl5pPr marL="0" marR="0" lvl="4"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5pPr>
            <a:lvl6pPr marL="0" marR="0" lvl="5"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6pPr>
            <a:lvl7pPr marL="0" marR="0" lvl="6"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7pPr>
            <a:lvl8pPr marL="0" marR="0" lvl="7"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fld id="{00000000-1234-1234-1234-123412341234}" type="slidenum">
              <a:rPr lang="en-US" smtClean="0"/>
              <a:t>‹#›</a:t>
            </a:fld>
            <a:endParaRPr lang="en-US"/>
          </a:p>
        </p:txBody>
      </p:sp>
      <p:sp>
        <p:nvSpPr>
          <p:cNvPr id="59" name="Shape 5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Tree>
    <p:extLst>
      <p:ext uri="{BB962C8B-B14F-4D97-AF65-F5344CB8AC3E}">
        <p14:creationId xmlns:p14="http://schemas.microsoft.com/office/powerpoint/2010/main" val="2578353209"/>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16EEADB8-31AD-4539-A231-9ECDE9923FE2}"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arGraph-Infographic">
  <p:cSld name="BarGraph-Infographic">
    <p:spTree>
      <p:nvGrpSpPr>
        <p:cNvPr id="1" name="Shape 61"/>
        <p:cNvGrpSpPr/>
        <p:nvPr/>
      </p:nvGrpSpPr>
      <p:grpSpPr>
        <a:xfrm>
          <a:off x="0" y="0"/>
          <a:ext cx="0" cy="0"/>
        </a:xfrm>
      </p:grpSpPr>
      <p:sp>
        <p:nvSpPr>
          <p:cNvPr id="62" name="Shape 6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64" name="Shape 64"/>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Calibri"/>
              <a:ea typeface="Calibri"/>
              <a:cs typeface="Calibri"/>
              <a:sym typeface="Calibri"/>
            </a:endParaRPr>
          </a:p>
        </p:txBody>
      </p:sp>
      <p:grpSp>
        <p:nvGrpSpPr>
          <p:cNvPr id="65" name="Shape 65"/>
          <p:cNvGrpSpPr/>
          <p:nvPr/>
        </p:nvGrpSpPr>
        <p:grpSpPr>
          <a:xfrm>
            <a:off x="638049" y="4989637"/>
            <a:ext cx="4348480" cy="128151"/>
            <a:chOff x="4800600" y="3954464"/>
            <a:chExt cx="3261360" cy="96113"/>
          </a:xfrm>
        </p:grpSpPr>
        <p:cxnSp>
          <p:nvCxnSpPr>
            <p:cNvPr id="66" name="Shape 66"/>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7" name="Shape 67"/>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rgbClr val="656D78"/>
                </a:solidFill>
                <a:latin typeface="Source Sans Pro"/>
                <a:ea typeface="Source Sans Pro"/>
                <a:cs typeface="Source Sans Pro"/>
                <a:sym typeface="Source Sans Pro"/>
              </a:endParaRPr>
            </a:p>
          </p:txBody>
        </p:sp>
        <p:sp>
          <p:nvSpPr>
            <p:cNvPr id="68" name="Shape 68"/>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rgbClr val="656D78"/>
                </a:solidFill>
                <a:latin typeface="Source Sans Pro"/>
                <a:ea typeface="Source Sans Pro"/>
                <a:cs typeface="Source Sans Pro"/>
                <a:sym typeface="Source Sans Pro"/>
              </a:endParaRPr>
            </a:p>
          </p:txBody>
        </p:sp>
        <p:sp>
          <p:nvSpPr>
            <p:cNvPr id="69" name="Shape 69"/>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rgbClr val="656D78"/>
                </a:solidFill>
                <a:latin typeface="Source Sans Pro"/>
                <a:ea typeface="Source Sans Pro"/>
                <a:cs typeface="Source Sans Pro"/>
                <a:sym typeface="Source Sans Pro"/>
              </a:endParaRPr>
            </a:p>
          </p:txBody>
        </p:sp>
        <p:sp>
          <p:nvSpPr>
            <p:cNvPr id="70" name="Shape 70"/>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rgbClr val="656D78"/>
                </a:solidFill>
                <a:latin typeface="Source Sans Pro"/>
                <a:ea typeface="Source Sans Pro"/>
                <a:cs typeface="Source Sans Pro"/>
                <a:sym typeface="Source Sans Pro"/>
              </a:endParaRPr>
            </a:p>
          </p:txBody>
        </p:sp>
        <p:sp>
          <p:nvSpPr>
            <p:cNvPr id="71" name="Shape 71"/>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rgbClr val="656D78"/>
                </a:solidFill>
                <a:latin typeface="Source Sans Pro"/>
                <a:ea typeface="Source Sans Pro"/>
                <a:cs typeface="Source Sans Pro"/>
                <a:sym typeface="Source Sans Pro"/>
              </a:endParaRPr>
            </a:p>
          </p:txBody>
        </p:sp>
        <p:sp>
          <p:nvSpPr>
            <p:cNvPr id="72" name="Shape 72"/>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rgbClr val="656D78"/>
                </a:solidFill>
                <a:latin typeface="Source Sans Pro"/>
                <a:ea typeface="Source Sans Pro"/>
                <a:cs typeface="Source Sans Pro"/>
                <a:sym typeface="Source Sans Pro"/>
              </a:endParaRPr>
            </a:p>
          </p:txBody>
        </p:sp>
      </p:grpSp>
      <p:sp>
        <p:nvSpPr>
          <p:cNvPr id="73" name="Shape 73"/>
          <p:cNvSpPr/>
          <p:nvPr/>
        </p:nvSpPr>
        <p:spPr>
          <a:xfrm>
            <a:off x="638051" y="3685579"/>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Calibri"/>
              <a:ea typeface="Calibri"/>
              <a:cs typeface="Calibri"/>
              <a:sym typeface="Calibri"/>
            </a:endParaRPr>
          </a:p>
        </p:txBody>
      </p:sp>
      <p:sp>
        <p:nvSpPr>
          <p:cNvPr id="74" name="Shape 74"/>
          <p:cNvSpPr/>
          <p:nvPr/>
        </p:nvSpPr>
        <p:spPr>
          <a:xfrm>
            <a:off x="1406149" y="2824266"/>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Calibri"/>
              <a:ea typeface="Calibri"/>
              <a:cs typeface="Calibri"/>
              <a:sym typeface="Calibri"/>
            </a:endParaRPr>
          </a:p>
        </p:txBody>
      </p:sp>
      <p:sp>
        <p:nvSpPr>
          <p:cNvPr id="75" name="Shape 75"/>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Calibri"/>
              <a:ea typeface="Calibri"/>
              <a:cs typeface="Calibri"/>
              <a:sym typeface="Calibri"/>
            </a:endParaRPr>
          </a:p>
        </p:txBody>
      </p:sp>
      <p:sp>
        <p:nvSpPr>
          <p:cNvPr id="76" name="Shape 76"/>
          <p:cNvSpPr/>
          <p:nvPr/>
        </p:nvSpPr>
        <p:spPr>
          <a:xfrm>
            <a:off x="3710437" y="3266701"/>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Calibri"/>
              <a:ea typeface="Calibri"/>
              <a:cs typeface="Calibri"/>
              <a:sym typeface="Calibri"/>
            </a:endParaRPr>
          </a:p>
        </p:txBody>
      </p:sp>
      <p:sp>
        <p:nvSpPr>
          <p:cNvPr id="77" name="Shape 77"/>
          <p:cNvSpPr/>
          <p:nvPr/>
        </p:nvSpPr>
        <p:spPr>
          <a:xfrm>
            <a:off x="4478532" y="2824266"/>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Calibri"/>
              <a:ea typeface="Calibri"/>
              <a:cs typeface="Calibri"/>
              <a:sym typeface="Calibri"/>
            </a:endParaRPr>
          </a:p>
        </p:txBody>
      </p:sp>
      <p:grpSp>
        <p:nvGrpSpPr>
          <p:cNvPr id="78" name="Shape 78"/>
          <p:cNvGrpSpPr/>
          <p:nvPr/>
        </p:nvGrpSpPr>
        <p:grpSpPr>
          <a:xfrm>
            <a:off x="8797949" y="3162820"/>
            <a:ext cx="616688" cy="616688"/>
            <a:chOff x="8998834" y="3241078"/>
            <a:chExt cx="616688" cy="616688"/>
          </a:xfrm>
        </p:grpSpPr>
        <p:sp>
          <p:nvSpPr>
            <p:cNvPr id="79" name="Shape 79"/>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80" name="Shape 80"/>
            <p:cNvSpPr/>
            <p:nvPr/>
          </p:nvSpPr>
          <p:spPr>
            <a:xfrm>
              <a:off x="9167514" y="3404228"/>
              <a:ext cx="279327" cy="279327"/>
            </a:xfrm>
            <a:custGeom>
              <a:rect l="0" t="0" r="0" b="0"/>
              <a:pathLst>
                <a:path w="119999" h="119999"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1" name="Shape 81"/>
          <p:cNvGrpSpPr/>
          <p:nvPr/>
        </p:nvGrpSpPr>
        <p:grpSpPr>
          <a:xfrm>
            <a:off x="8754275" y="1601639"/>
            <a:ext cx="616688" cy="616688"/>
            <a:chOff x="8998834" y="2145924"/>
            <a:chExt cx="616688" cy="616688"/>
          </a:xfrm>
        </p:grpSpPr>
        <p:sp>
          <p:nvSpPr>
            <p:cNvPr id="82" name="Shape 82"/>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83" name="Shape 83"/>
            <p:cNvSpPr/>
            <p:nvPr/>
          </p:nvSpPr>
          <p:spPr>
            <a:xfrm>
              <a:off x="9167514" y="2308301"/>
              <a:ext cx="279327" cy="272980"/>
            </a:xfrm>
            <a:custGeom>
              <a:rect l="0" t="0" r="0" b="0"/>
              <a:pathLst>
                <a:path w="119999" h="119999"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4" name="Shape 84"/>
          <p:cNvGrpSpPr/>
          <p:nvPr/>
        </p:nvGrpSpPr>
        <p:grpSpPr>
          <a:xfrm>
            <a:off x="5852665" y="3159323"/>
            <a:ext cx="616688" cy="616688"/>
            <a:chOff x="5866603" y="3248975"/>
            <a:chExt cx="616688" cy="616688"/>
          </a:xfrm>
        </p:grpSpPr>
        <p:sp>
          <p:nvSpPr>
            <p:cNvPr id="85" name="Shape 85"/>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86" name="Shape 86"/>
            <p:cNvSpPr/>
            <p:nvPr/>
          </p:nvSpPr>
          <p:spPr>
            <a:xfrm>
              <a:off x="6035283" y="3417655"/>
              <a:ext cx="279327" cy="279327"/>
            </a:xfrm>
            <a:custGeom>
              <a:rect l="0" t="0" r="0" b="0"/>
              <a:pathLst>
                <a:path w="119999" h="119999"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7" name="Shape 87"/>
          <p:cNvGrpSpPr/>
          <p:nvPr/>
        </p:nvGrpSpPr>
        <p:grpSpPr>
          <a:xfrm>
            <a:off x="8806369" y="4754663"/>
            <a:ext cx="616688" cy="616688"/>
            <a:chOff x="8998834" y="4446928"/>
            <a:chExt cx="616688" cy="616688"/>
          </a:xfrm>
        </p:grpSpPr>
        <p:sp>
          <p:nvSpPr>
            <p:cNvPr id="88" name="Shape 88"/>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89" name="Shape 89"/>
            <p:cNvSpPr/>
            <p:nvPr/>
          </p:nvSpPr>
          <p:spPr>
            <a:xfrm>
              <a:off x="9167514" y="4640392"/>
              <a:ext cx="279327" cy="253935"/>
            </a:xfrm>
            <a:custGeom>
              <a:rect l="0" t="0" r="0" b="0"/>
              <a:pathLst>
                <a:path w="119999" h="119999"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90" name="Shape 90"/>
          <p:cNvGrpSpPr/>
          <p:nvPr/>
        </p:nvGrpSpPr>
        <p:grpSpPr>
          <a:xfrm>
            <a:off x="5866603" y="1538356"/>
            <a:ext cx="616688" cy="616688"/>
            <a:chOff x="5866603" y="2153819"/>
            <a:chExt cx="616688" cy="616688"/>
          </a:xfrm>
        </p:grpSpPr>
        <p:sp>
          <p:nvSpPr>
            <p:cNvPr id="91" name="Shape 91"/>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92" name="Shape 92"/>
            <p:cNvSpPr/>
            <p:nvPr/>
          </p:nvSpPr>
          <p:spPr>
            <a:xfrm>
              <a:off x="6035283" y="2327251"/>
              <a:ext cx="279327" cy="254031"/>
            </a:xfrm>
            <a:custGeom>
              <a:rect l="0" t="0" r="0" b="0"/>
              <a:pathLst>
                <a:path w="119999" h="119999"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93" name="Shape 93"/>
          <p:cNvGrpSpPr/>
          <p:nvPr/>
        </p:nvGrpSpPr>
        <p:grpSpPr>
          <a:xfrm>
            <a:off x="5884007" y="4735487"/>
            <a:ext cx="616688" cy="616688"/>
            <a:chOff x="5866603" y="4454825"/>
            <a:chExt cx="616688" cy="616688"/>
          </a:xfrm>
        </p:grpSpPr>
        <p:sp>
          <p:nvSpPr>
            <p:cNvPr id="94" name="Shape 94"/>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95" name="Shape 95"/>
            <p:cNvSpPr/>
            <p:nvPr/>
          </p:nvSpPr>
          <p:spPr>
            <a:xfrm>
              <a:off x="6035283" y="4615000"/>
              <a:ext cx="279327" cy="279327"/>
            </a:xfrm>
            <a:custGeom>
              <a:rect l="0" t="0" r="0" b="0"/>
              <a:pathLst>
                <a:path w="119999" h="119999"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96" name="Shape 96"/>
          <p:cNvSpPr txBox="1">
            <a:spLocks noGrp="1"/>
          </p:cNvSpPr>
          <p:nvPr>
            <p:ph type="body" idx="2"/>
          </p:nvPr>
        </p:nvSpPr>
        <p:spPr>
          <a:xfrm>
            <a:off x="32937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100"/>
              <a:buFont typeface="Arial" pitchFamily="34" charset="0"/>
              <a:buNone/>
              <a:defRPr sz="11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97" name="Shape 97"/>
          <p:cNvSpPr txBox="1">
            <a:spLocks noGrp="1"/>
          </p:cNvSpPr>
          <p:nvPr>
            <p:ph type="body" idx="3"/>
          </p:nvPr>
        </p:nvSpPr>
        <p:spPr>
          <a:xfrm>
            <a:off x="116493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100"/>
              <a:buFont typeface="Arial" pitchFamily="34" charset="0"/>
              <a:buNone/>
              <a:defRPr sz="11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98" name="Shape 98"/>
          <p:cNvSpPr txBox="1">
            <a:spLocks noGrp="1"/>
          </p:cNvSpPr>
          <p:nvPr>
            <p:ph type="body" idx="4"/>
          </p:nvPr>
        </p:nvSpPr>
        <p:spPr>
          <a:xfrm>
            <a:off x="2004883"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100"/>
              <a:buFont typeface="Arial" pitchFamily="34" charset="0"/>
              <a:buNone/>
              <a:defRPr sz="11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99" name="Shape 99"/>
          <p:cNvSpPr txBox="1">
            <a:spLocks noGrp="1"/>
          </p:cNvSpPr>
          <p:nvPr>
            <p:ph type="body" idx="5"/>
          </p:nvPr>
        </p:nvSpPr>
        <p:spPr>
          <a:xfrm>
            <a:off x="2840957"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100"/>
              <a:buFont typeface="Arial" pitchFamily="34" charset="0"/>
              <a:buNone/>
              <a:defRPr sz="11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00" name="Shape 100"/>
          <p:cNvSpPr txBox="1">
            <a:spLocks noGrp="1"/>
          </p:cNvSpPr>
          <p:nvPr>
            <p:ph type="body" idx="6"/>
          </p:nvPr>
        </p:nvSpPr>
        <p:spPr>
          <a:xfrm>
            <a:off x="3673129"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100"/>
              <a:buFont typeface="Arial" pitchFamily="34" charset="0"/>
              <a:buNone/>
              <a:defRPr sz="11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01" name="Shape 101"/>
          <p:cNvSpPr txBox="1">
            <a:spLocks noGrp="1"/>
          </p:cNvSpPr>
          <p:nvPr>
            <p:ph type="body" idx="7"/>
          </p:nvPr>
        </p:nvSpPr>
        <p:spPr>
          <a:xfrm>
            <a:off x="450530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100"/>
              <a:buFont typeface="Arial" pitchFamily="34" charset="0"/>
              <a:buNone/>
              <a:defRPr sz="11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02" name="Shape 102"/>
          <p:cNvSpPr txBox="1">
            <a:spLocks noGrp="1"/>
          </p:cNvSpPr>
          <p:nvPr>
            <p:ph type="body" idx="8"/>
          </p:nvPr>
        </p:nvSpPr>
        <p:spPr>
          <a:xfrm>
            <a:off x="6585035" y="2080354"/>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03" name="Shape 103"/>
          <p:cNvSpPr txBox="1">
            <a:spLocks noGrp="1"/>
          </p:cNvSpPr>
          <p:nvPr>
            <p:ph type="body" idx="9"/>
          </p:nvPr>
        </p:nvSpPr>
        <p:spPr>
          <a:xfrm>
            <a:off x="6595091" y="1621018"/>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04" name="Shape 104"/>
          <p:cNvSpPr txBox="1">
            <a:spLocks noGrp="1"/>
          </p:cNvSpPr>
          <p:nvPr>
            <p:ph type="body" idx="13"/>
          </p:nvPr>
        </p:nvSpPr>
        <p:spPr>
          <a:xfrm>
            <a:off x="6585035" y="3661587"/>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05" name="Shape 105"/>
          <p:cNvSpPr txBox="1">
            <a:spLocks noGrp="1"/>
          </p:cNvSpPr>
          <p:nvPr>
            <p:ph type="body" idx="14"/>
          </p:nvPr>
        </p:nvSpPr>
        <p:spPr>
          <a:xfrm>
            <a:off x="6595091" y="3202251"/>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06" name="Shape 106"/>
          <p:cNvSpPr txBox="1">
            <a:spLocks noGrp="1"/>
          </p:cNvSpPr>
          <p:nvPr>
            <p:ph type="body" idx="15"/>
          </p:nvPr>
        </p:nvSpPr>
        <p:spPr>
          <a:xfrm>
            <a:off x="6585035" y="5214356"/>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07" name="Shape 107"/>
          <p:cNvSpPr txBox="1">
            <a:spLocks noGrp="1"/>
          </p:cNvSpPr>
          <p:nvPr>
            <p:ph type="body" idx="16"/>
          </p:nvPr>
        </p:nvSpPr>
        <p:spPr>
          <a:xfrm>
            <a:off x="6595091" y="4755021"/>
            <a:ext cx="200378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08" name="Shape 108"/>
          <p:cNvSpPr txBox="1">
            <a:spLocks noGrp="1"/>
          </p:cNvSpPr>
          <p:nvPr>
            <p:ph type="body" idx="17"/>
          </p:nvPr>
        </p:nvSpPr>
        <p:spPr>
          <a:xfrm>
            <a:off x="9506249" y="2080354"/>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09" name="Shape 109"/>
          <p:cNvSpPr txBox="1">
            <a:spLocks noGrp="1"/>
          </p:cNvSpPr>
          <p:nvPr>
            <p:ph type="body" idx="18"/>
          </p:nvPr>
        </p:nvSpPr>
        <p:spPr>
          <a:xfrm>
            <a:off x="9516305" y="1621018"/>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10" name="Shape 110"/>
          <p:cNvSpPr txBox="1">
            <a:spLocks noGrp="1"/>
          </p:cNvSpPr>
          <p:nvPr>
            <p:ph type="body" idx="19"/>
          </p:nvPr>
        </p:nvSpPr>
        <p:spPr>
          <a:xfrm>
            <a:off x="9506249" y="3661587"/>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11" name="Shape 111"/>
          <p:cNvSpPr txBox="1">
            <a:spLocks noGrp="1"/>
          </p:cNvSpPr>
          <p:nvPr>
            <p:ph type="body" idx="20"/>
          </p:nvPr>
        </p:nvSpPr>
        <p:spPr>
          <a:xfrm>
            <a:off x="9516305" y="3202251"/>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12" name="Shape 112"/>
          <p:cNvSpPr txBox="1">
            <a:spLocks noGrp="1"/>
          </p:cNvSpPr>
          <p:nvPr>
            <p:ph type="body" idx="21"/>
          </p:nvPr>
        </p:nvSpPr>
        <p:spPr>
          <a:xfrm>
            <a:off x="9506249" y="5214356"/>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13" name="Shape 113"/>
          <p:cNvSpPr txBox="1">
            <a:spLocks noGrp="1"/>
          </p:cNvSpPr>
          <p:nvPr>
            <p:ph type="body" idx="22"/>
          </p:nvPr>
        </p:nvSpPr>
        <p:spPr>
          <a:xfrm>
            <a:off x="9516305" y="4755021"/>
            <a:ext cx="200378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2980007483"/>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RunningMan-Infographic">
  <p:cSld name="1_RunningMan-Infographic">
    <p:spTree>
      <p:nvGrpSpPr>
        <p:cNvPr id="1" name="Shape 114"/>
        <p:cNvGrpSpPr/>
        <p:nvPr/>
      </p:nvGrpSpPr>
      <p:grpSpPr>
        <a:xfrm>
          <a:off x="0" y="0"/>
          <a:ext cx="0" cy="0"/>
        </a:xfrm>
      </p:grpSpPr>
      <p:sp>
        <p:nvSpPr>
          <p:cNvPr id="115" name="Shape 115"/>
          <p:cNvSpPr/>
          <p:nvPr/>
        </p:nvSpPr>
        <p:spPr>
          <a:xfrm>
            <a:off x="1" y="1684289"/>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pPr>
            <a:endParaRPr sz="14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116" name="Shape 116"/>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118" name="Shape 118"/>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1pPr>
            <a:lvl2pPr marL="0" marR="0" lvl="1"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2pPr>
            <a:lvl3pPr marL="0" marR="0" lvl="2"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3pPr>
            <a:lvl4pPr marL="0" marR="0" lvl="3"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4pPr>
            <a:lvl5pPr marL="0" marR="0" lvl="4"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5pPr>
            <a:lvl6pPr marL="0" marR="0" lvl="5"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6pPr>
            <a:lvl7pPr marL="0" marR="0" lvl="6"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7pPr>
            <a:lvl8pPr marL="0" marR="0" lvl="7"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fld id="{00000000-1234-1234-1234-123412341234}" type="slidenum">
              <a:rPr lang="en-US" smtClean="0"/>
              <a:t>‹#›</a:t>
            </a:fld>
            <a:endParaRPr lang="en-US"/>
          </a:p>
        </p:txBody>
      </p:sp>
      <p:pic>
        <p:nvPicPr>
          <p:cNvPr id="119" name="Shape 119"/>
          <p:cNvPicPr preferRelativeResize="0"/>
          <p:nvPr/>
        </p:nvPicPr>
        <p:blipFill>
          <a:blip r:embed="rId1">
            <a:alphaModFix/>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a:noFill/>
          <a:ln>
            <a:noFill/>
          </a:ln>
        </p:spPr>
      </p:pic>
      <p:sp>
        <p:nvSpPr>
          <p:cNvPr id="120" name="Shape 120"/>
          <p:cNvSpPr/>
          <p:nvPr/>
        </p:nvSpPr>
        <p:spPr>
          <a:xfrm>
            <a:off x="-18853"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pPr>
            <a:endParaRPr sz="1400" b="0" i="0" u="none" strike="noStrike" cap="none">
              <a:solidFill>
                <a:schemeClr val="lt1"/>
              </a:solidFill>
              <a:latin typeface="Arial" pitchFamily="34" charset="0"/>
              <a:ea typeface="Arial" pitchFamily="34" charset="0"/>
              <a:cs typeface="Arial" pitchFamily="34" charset="0"/>
              <a:sym typeface="Arial" pitchFamily="34" charset="0"/>
            </a:endParaRPr>
          </a:p>
        </p:txBody>
      </p:sp>
      <p:pic>
        <p:nvPicPr>
          <p:cNvPr id="121" name="Shape 121"/>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770592" y="1921828"/>
            <a:ext cx="771525" cy="1457325"/>
          </a:xfrm>
          <a:prstGeom prst="rect">
            <a:avLst/>
          </a:prstGeom>
          <a:noFill/>
          <a:ln>
            <a:noFill/>
          </a:ln>
        </p:spPr>
      </p:pic>
      <p:sp>
        <p:nvSpPr>
          <p:cNvPr id="10" name="Text Placeholder 6"/>
          <p:cNvSpPr>
            <a:spLocks noGrp="1"/>
          </p:cNvSpPr>
          <p:nvPr>
            <p:ph type="body" sz="quarter" idx="26"/>
          </p:nvPr>
        </p:nvSpPr>
        <p:spPr>
          <a:xfrm>
            <a:off x="4809151" y="1852368"/>
            <a:ext cx="6690515" cy="3749411"/>
          </a:xfrm>
          <a:prstGeom prst="rect">
            <a:avLst/>
          </a:prstGeom>
        </p:spPr>
        <p:txBody>
          <a:bodyPr/>
          <a:lstStyle>
            <a:lvl1pPr marL="342891" indent="-342891">
              <a:spcAft>
                <a:spcPts val="600"/>
              </a:spcAft>
              <a:buFont typeface="+mj-lt"/>
              <a:buAutoNum type="arabicPeriod"/>
              <a:defRPr sz="1800"/>
            </a:lvl1pPr>
            <a:lvl2pPr marL="688957" indent="-342891">
              <a:spcAft>
                <a:spcPts val="200"/>
              </a:spcAft>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79031769"/>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Analysis-Infographic">
  <p:cSld name="Analysis-Infographic">
    <p:spTree>
      <p:nvGrpSpPr>
        <p:cNvPr id="1" name="Shape 123"/>
        <p:cNvGrpSpPr/>
        <p:nvPr/>
      </p:nvGrpSpPr>
      <p:grpSpPr>
        <a:xfrm>
          <a:off x="0" y="0"/>
          <a:ext cx="0" cy="0"/>
        </a:xfrm>
      </p:grpSpPr>
      <p:sp>
        <p:nvSpPr>
          <p:cNvPr id="124" name="Shape 124"/>
          <p:cNvSpPr txBox="1">
            <a:spLocks noGrp="1"/>
          </p:cNvSpPr>
          <p:nvPr>
            <p:ph type="title"/>
          </p:nvPr>
        </p:nvSpPr>
        <p:spPr>
          <a:xfrm>
            <a:off x="208636" y="633246"/>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126" name="Shape 126"/>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1pPr>
            <a:lvl2pPr marL="0" marR="0" lvl="1"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2pPr>
            <a:lvl3pPr marL="0" marR="0" lvl="2"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3pPr>
            <a:lvl4pPr marL="0" marR="0" lvl="3"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4pPr>
            <a:lvl5pPr marL="0" marR="0" lvl="4"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5pPr>
            <a:lvl6pPr marL="0" marR="0" lvl="5"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6pPr>
            <a:lvl7pPr marL="0" marR="0" lvl="6"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7pPr>
            <a:lvl8pPr marL="0" marR="0" lvl="7"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fld id="{00000000-1234-1234-1234-123412341234}" type="slidenum">
              <a:rPr lang="en-US" smtClean="0"/>
              <a:t>‹#›</a:t>
            </a:fld>
            <a:endParaRPr lang="en-US"/>
          </a:p>
        </p:txBody>
      </p:sp>
      <p:sp>
        <p:nvSpPr>
          <p:cNvPr id="127" name="Shape 127"/>
          <p:cNvSpPr/>
          <p:nvPr/>
        </p:nvSpPr>
        <p:spPr>
          <a:xfrm>
            <a:off x="1230924" y="4198847"/>
            <a:ext cx="9753747" cy="63304"/>
          </a:xfrm>
          <a:prstGeom prst="rect">
            <a:avLst/>
          </a:prstGeom>
          <a:solidFill>
            <a:srgbClr val="14906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128" name="Shape 128"/>
          <p:cNvSpPr/>
          <p:nvPr/>
        </p:nvSpPr>
        <p:spPr>
          <a:xfrm>
            <a:off x="1509463" y="4105579"/>
            <a:ext cx="764423" cy="93271"/>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29" name="Shape 129"/>
          <p:cNvSpPr/>
          <p:nvPr/>
        </p:nvSpPr>
        <p:spPr>
          <a:xfrm>
            <a:off x="2273886" y="3969058"/>
            <a:ext cx="764423" cy="229791"/>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30" name="Shape 130"/>
          <p:cNvSpPr/>
          <p:nvPr/>
        </p:nvSpPr>
        <p:spPr>
          <a:xfrm>
            <a:off x="3038310" y="3872691"/>
            <a:ext cx="764423" cy="326156"/>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31" name="Shape 131"/>
          <p:cNvSpPr/>
          <p:nvPr/>
        </p:nvSpPr>
        <p:spPr>
          <a:xfrm>
            <a:off x="3802731" y="3704050"/>
            <a:ext cx="764423" cy="494799"/>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32" name="Shape 132"/>
          <p:cNvSpPr/>
          <p:nvPr/>
        </p:nvSpPr>
        <p:spPr>
          <a:xfrm>
            <a:off x="4567154" y="3559499"/>
            <a:ext cx="764423" cy="639348"/>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33" name="Shape 133"/>
          <p:cNvSpPr/>
          <p:nvPr/>
        </p:nvSpPr>
        <p:spPr>
          <a:xfrm>
            <a:off x="5331578" y="3398887"/>
            <a:ext cx="764423" cy="799960"/>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34" name="Shape 134"/>
          <p:cNvSpPr/>
          <p:nvPr/>
        </p:nvSpPr>
        <p:spPr>
          <a:xfrm>
            <a:off x="6096002" y="3286461"/>
            <a:ext cx="764423" cy="912387"/>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35" name="Shape 135"/>
          <p:cNvSpPr/>
          <p:nvPr/>
        </p:nvSpPr>
        <p:spPr>
          <a:xfrm>
            <a:off x="6860423" y="3029482"/>
            <a:ext cx="764423" cy="1169367"/>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36" name="Shape 136"/>
          <p:cNvSpPr/>
          <p:nvPr/>
        </p:nvSpPr>
        <p:spPr>
          <a:xfrm>
            <a:off x="7624847" y="2774867"/>
            <a:ext cx="764423" cy="1423981"/>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37" name="Shape 137"/>
          <p:cNvSpPr/>
          <p:nvPr/>
        </p:nvSpPr>
        <p:spPr>
          <a:xfrm>
            <a:off x="8389270" y="2435219"/>
            <a:ext cx="764423" cy="1763628"/>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38" name="Shape 138"/>
          <p:cNvSpPr/>
          <p:nvPr/>
        </p:nvSpPr>
        <p:spPr>
          <a:xfrm>
            <a:off x="9153694" y="2081874"/>
            <a:ext cx="764423" cy="2116975"/>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39" name="Shape 139"/>
          <p:cNvSpPr/>
          <p:nvPr/>
        </p:nvSpPr>
        <p:spPr>
          <a:xfrm>
            <a:off x="9918115" y="1744589"/>
            <a:ext cx="764423" cy="2454259"/>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nvGrpSpPr>
          <p:cNvPr id="140" name="Shape 140"/>
          <p:cNvGrpSpPr/>
          <p:nvPr/>
        </p:nvGrpSpPr>
        <p:grpSpPr>
          <a:xfrm>
            <a:off x="1567507" y="3258830"/>
            <a:ext cx="648327" cy="648329"/>
            <a:chOff x="1379092" y="2228211"/>
            <a:chExt cx="916410" cy="916410"/>
          </a:xfrm>
        </p:grpSpPr>
        <p:sp>
          <p:nvSpPr>
            <p:cNvPr id="141" name="Shape 141"/>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351"/>
                <a:buFont typeface="Arial" pitchFamily="34" charset="0"/>
                <a:buNone/>
              </a:pPr>
              <a:endParaRPr sz="1351" b="0" i="0" u="none" strike="noStrike" cap="none">
                <a:solidFill>
                  <a:schemeClr val="lt1"/>
                </a:solidFill>
                <a:latin typeface="Open Sans"/>
                <a:ea typeface="Open Sans"/>
                <a:cs typeface="Open Sans"/>
                <a:sym typeface="Open Sans"/>
              </a:endParaRPr>
            </a:p>
          </p:txBody>
        </p:sp>
        <p:sp>
          <p:nvSpPr>
            <p:cNvPr id="142" name="Shape 142"/>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350"/>
                <a:buFont typeface="Source Sans Pro"/>
                <a:buNone/>
              </a:pPr>
              <a:r>
                <a:rPr lang="en-US" sz="1400" b="1" i="0" u="none" strike="noStrike" cap="none">
                  <a:solidFill>
                    <a:schemeClr val="lt1"/>
                  </a:solidFill>
                  <a:latin typeface="Source Sans Pro"/>
                  <a:ea typeface="Source Sans Pro"/>
                  <a:cs typeface="Source Sans Pro"/>
                  <a:sym typeface="Source Sans Pro"/>
                </a:rPr>
                <a:t>1K</a:t>
              </a:r>
              <a:endParaRPr sz="1400"/>
            </a:p>
          </p:txBody>
        </p:sp>
      </p:grpSp>
      <p:grpSp>
        <p:nvGrpSpPr>
          <p:cNvPr id="143" name="Shape 143"/>
          <p:cNvGrpSpPr/>
          <p:nvPr/>
        </p:nvGrpSpPr>
        <p:grpSpPr>
          <a:xfrm>
            <a:off x="9976162" y="877118"/>
            <a:ext cx="648329" cy="648329"/>
            <a:chOff x="9976161" y="877117"/>
            <a:chExt cx="648329" cy="648329"/>
          </a:xfrm>
        </p:grpSpPr>
        <p:sp>
          <p:nvSpPr>
            <p:cNvPr id="144" name="Shape 144"/>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351"/>
                <a:buFont typeface="Arial" pitchFamily="34" charset="0"/>
                <a:buNone/>
              </a:pPr>
              <a:endParaRPr sz="1351" b="0" i="0" u="none" strike="noStrike" cap="none">
                <a:solidFill>
                  <a:schemeClr val="lt1"/>
                </a:solidFill>
                <a:latin typeface="Calibri"/>
                <a:ea typeface="Calibri"/>
                <a:cs typeface="Calibri"/>
                <a:sym typeface="Calibri"/>
              </a:endParaRPr>
            </a:p>
          </p:txBody>
        </p:sp>
        <p:sp>
          <p:nvSpPr>
            <p:cNvPr id="145" name="Shape 145"/>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350"/>
                <a:buFont typeface="Open Sans"/>
                <a:buNone/>
              </a:pPr>
              <a:r>
                <a:rPr lang="en-US" sz="1400" b="1" i="0" u="none" strike="noStrike" cap="none">
                  <a:solidFill>
                    <a:schemeClr val="lt1"/>
                  </a:solidFill>
                  <a:latin typeface="Open Sans"/>
                  <a:ea typeface="Open Sans"/>
                  <a:cs typeface="Open Sans"/>
                  <a:sym typeface="Open Sans"/>
                </a:rPr>
                <a:t>8K</a:t>
              </a:r>
              <a:endParaRPr sz="1400"/>
            </a:p>
          </p:txBody>
        </p:sp>
      </p:grpSp>
      <p:sp>
        <p:nvSpPr>
          <p:cNvPr id="146" name="Shape 146"/>
          <p:cNvSpPr/>
          <p:nvPr/>
        </p:nvSpPr>
        <p:spPr>
          <a:xfrm>
            <a:off x="1259777"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147" name="Shape 147"/>
          <p:cNvSpPr/>
          <p:nvPr/>
        </p:nvSpPr>
        <p:spPr>
          <a:xfrm>
            <a:off x="1230924"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656D78"/>
              </a:solidFill>
              <a:latin typeface="Calibri"/>
              <a:ea typeface="Calibri"/>
              <a:cs typeface="Calibri"/>
              <a:sym typeface="Calibri"/>
            </a:endParaRPr>
          </a:p>
        </p:txBody>
      </p:sp>
      <p:sp>
        <p:nvSpPr>
          <p:cNvPr id="148" name="Shape 148"/>
          <p:cNvSpPr/>
          <p:nvPr/>
        </p:nvSpPr>
        <p:spPr>
          <a:xfrm>
            <a:off x="7965129" y="4808044"/>
            <a:ext cx="164675" cy="164675"/>
          </a:xfrm>
          <a:prstGeom prst="ellipse">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656D78"/>
              </a:solidFill>
              <a:latin typeface="Calibri"/>
              <a:ea typeface="Calibri"/>
              <a:cs typeface="Calibri"/>
              <a:sym typeface="Calibri"/>
            </a:endParaRPr>
          </a:p>
        </p:txBody>
      </p:sp>
      <p:sp>
        <p:nvSpPr>
          <p:cNvPr id="149" name="Shape 149"/>
          <p:cNvSpPr/>
          <p:nvPr/>
        </p:nvSpPr>
        <p:spPr>
          <a:xfrm>
            <a:off x="4561948" y="4808565"/>
            <a:ext cx="164675" cy="164675"/>
          </a:xfrm>
          <a:prstGeom prst="ellipse">
            <a:avLst/>
          </a:pr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656D78"/>
              </a:solidFill>
              <a:latin typeface="Calibri"/>
              <a:ea typeface="Calibri"/>
              <a:cs typeface="Calibri"/>
              <a:sym typeface="Calibri"/>
            </a:endParaRPr>
          </a:p>
        </p:txBody>
      </p:sp>
      <p:sp>
        <p:nvSpPr>
          <p:cNvPr id="150" name="Shape 150"/>
          <p:cNvSpPr txBox="1">
            <a:spLocks noGrp="1"/>
          </p:cNvSpPr>
          <p:nvPr>
            <p:ph type="body" idx="2"/>
          </p:nvPr>
        </p:nvSpPr>
        <p:spPr>
          <a:xfrm>
            <a:off x="1567505" y="1704655"/>
            <a:ext cx="7145673" cy="104754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51" name="Shape 151"/>
          <p:cNvSpPr txBox="1">
            <a:spLocks noGrp="1"/>
          </p:cNvSpPr>
          <p:nvPr>
            <p:ph type="body" idx="3"/>
          </p:nvPr>
        </p:nvSpPr>
        <p:spPr>
          <a:xfrm>
            <a:off x="1429719"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52" name="Shape 152"/>
          <p:cNvSpPr txBox="1">
            <a:spLocks noGrp="1"/>
          </p:cNvSpPr>
          <p:nvPr>
            <p:ph type="body" idx="4"/>
          </p:nvPr>
        </p:nvSpPr>
        <p:spPr>
          <a:xfrm>
            <a:off x="1439775"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53" name="Shape 153"/>
          <p:cNvSpPr txBox="1">
            <a:spLocks noGrp="1"/>
          </p:cNvSpPr>
          <p:nvPr>
            <p:ph type="body" idx="5"/>
          </p:nvPr>
        </p:nvSpPr>
        <p:spPr>
          <a:xfrm>
            <a:off x="4854717"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54" name="Shape 154"/>
          <p:cNvSpPr txBox="1">
            <a:spLocks noGrp="1"/>
          </p:cNvSpPr>
          <p:nvPr>
            <p:ph type="body" idx="6"/>
          </p:nvPr>
        </p:nvSpPr>
        <p:spPr>
          <a:xfrm>
            <a:off x="4864772"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55" name="Shape 155"/>
          <p:cNvSpPr txBox="1">
            <a:spLocks noGrp="1"/>
          </p:cNvSpPr>
          <p:nvPr>
            <p:ph type="body" idx="7"/>
          </p:nvPr>
        </p:nvSpPr>
        <p:spPr>
          <a:xfrm>
            <a:off x="8236083"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56" name="Shape 156"/>
          <p:cNvSpPr txBox="1">
            <a:spLocks noGrp="1"/>
          </p:cNvSpPr>
          <p:nvPr>
            <p:ph type="body" idx="8"/>
          </p:nvPr>
        </p:nvSpPr>
        <p:spPr>
          <a:xfrm>
            <a:off x="8246139"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3236899951"/>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Hexa-Infographic">
  <p:cSld name="Hexa-Infographic">
    <p:spTree>
      <p:nvGrpSpPr>
        <p:cNvPr id="1" name="Shape 157"/>
        <p:cNvGrpSpPr/>
        <p:nvPr/>
      </p:nvGrpSpPr>
      <p:grpSpPr>
        <a:xfrm>
          <a:off x="0" y="0"/>
          <a:ext cx="0" cy="0"/>
        </a:xfrm>
      </p:grpSpPr>
      <p:sp>
        <p:nvSpPr>
          <p:cNvPr id="158" name="Shape 158"/>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grpSp>
        <p:nvGrpSpPr>
          <p:cNvPr id="160" name="Shape 160"/>
          <p:cNvGrpSpPr/>
          <p:nvPr/>
        </p:nvGrpSpPr>
        <p:grpSpPr>
          <a:xfrm>
            <a:off x="616489" y="1781439"/>
            <a:ext cx="4118607" cy="3898703"/>
            <a:chOff x="4036696" y="1781438"/>
            <a:chExt cx="4118606" cy="3898703"/>
          </a:xfrm>
        </p:grpSpPr>
        <p:grpSp>
          <p:nvGrpSpPr>
            <p:cNvPr id="161" name="Shape 161"/>
            <p:cNvGrpSpPr/>
            <p:nvPr/>
          </p:nvGrpSpPr>
          <p:grpSpPr>
            <a:xfrm>
              <a:off x="4036696" y="2918588"/>
              <a:ext cx="1791108" cy="1022485"/>
              <a:chOff x="4036696" y="2918588"/>
              <a:chExt cx="1791108" cy="1022485"/>
            </a:xfrm>
          </p:grpSpPr>
          <p:sp>
            <p:nvSpPr>
              <p:cNvPr id="162" name="Shape 162"/>
              <p:cNvSpPr/>
              <p:nvPr/>
            </p:nvSpPr>
            <p:spPr>
              <a:xfrm>
                <a:off x="4036696" y="2918588"/>
                <a:ext cx="1791108" cy="1022485"/>
              </a:xfrm>
              <a:custGeom>
                <a:rect l="0" t="0" r="0" b="0"/>
                <a:pathLst>
                  <a:path w="119999" h="119999"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63" name="Shape 163"/>
              <p:cNvSpPr/>
              <p:nvPr/>
            </p:nvSpPr>
            <p:spPr>
              <a:xfrm>
                <a:off x="4452564" y="3289335"/>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64" name="Shape 164"/>
            <p:cNvGrpSpPr/>
            <p:nvPr/>
          </p:nvGrpSpPr>
          <p:grpSpPr>
            <a:xfrm>
              <a:off x="5040846" y="1781438"/>
              <a:ext cx="1334646" cy="1571209"/>
              <a:chOff x="5040846" y="1781438"/>
              <a:chExt cx="1334646" cy="1571209"/>
            </a:xfrm>
          </p:grpSpPr>
          <p:sp>
            <p:nvSpPr>
              <p:cNvPr id="165" name="Shape 165"/>
              <p:cNvSpPr/>
              <p:nvPr/>
            </p:nvSpPr>
            <p:spPr>
              <a:xfrm>
                <a:off x="5040846" y="1781438"/>
                <a:ext cx="1334646" cy="1571209"/>
              </a:xfrm>
              <a:custGeom>
                <a:rect l="0" t="0" r="0" b="0"/>
                <a:pathLst>
                  <a:path w="119999" h="119999"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66" name="Shape 166"/>
              <p:cNvSpPr/>
              <p:nvPr/>
            </p:nvSpPr>
            <p:spPr>
              <a:xfrm>
                <a:off x="5449137" y="2139500"/>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67" name="Shape 167"/>
            <p:cNvGrpSpPr/>
            <p:nvPr/>
          </p:nvGrpSpPr>
          <p:grpSpPr>
            <a:xfrm>
              <a:off x="6364196" y="2087338"/>
              <a:ext cx="1310871" cy="1584933"/>
              <a:chOff x="6364196" y="2087338"/>
              <a:chExt cx="1310871" cy="1584933"/>
            </a:xfrm>
          </p:grpSpPr>
          <p:sp>
            <p:nvSpPr>
              <p:cNvPr id="168" name="Shape 168"/>
              <p:cNvSpPr/>
              <p:nvPr/>
            </p:nvSpPr>
            <p:spPr>
              <a:xfrm>
                <a:off x="6364196" y="2087338"/>
                <a:ext cx="1310871" cy="1584933"/>
              </a:xfrm>
              <a:custGeom>
                <a:rect l="0" t="0" r="0" b="0"/>
                <a:pathLst>
                  <a:path w="119999" h="119999"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69" name="Shape 169"/>
              <p:cNvSpPr/>
              <p:nvPr/>
            </p:nvSpPr>
            <p:spPr>
              <a:xfrm>
                <a:off x="6980421" y="2448751"/>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0" name="Shape 170"/>
            <p:cNvGrpSpPr/>
            <p:nvPr/>
          </p:nvGrpSpPr>
          <p:grpSpPr>
            <a:xfrm>
              <a:off x="6364196" y="3523737"/>
              <a:ext cx="1791106" cy="1022483"/>
              <a:chOff x="6364196" y="3523737"/>
              <a:chExt cx="1791106" cy="1022483"/>
            </a:xfrm>
          </p:grpSpPr>
          <p:sp>
            <p:nvSpPr>
              <p:cNvPr id="171" name="Shape 171"/>
              <p:cNvSpPr/>
              <p:nvPr/>
            </p:nvSpPr>
            <p:spPr>
              <a:xfrm>
                <a:off x="6364196" y="3523737"/>
                <a:ext cx="1791106" cy="1022483"/>
              </a:xfrm>
              <a:custGeom>
                <a:rect l="0" t="0" r="0" b="0"/>
                <a:pathLst>
                  <a:path w="119999" h="119999"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72" name="Shape 172"/>
              <p:cNvSpPr/>
              <p:nvPr/>
            </p:nvSpPr>
            <p:spPr>
              <a:xfrm>
                <a:off x="7432600" y="3895314"/>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3" name="Shape 173"/>
            <p:cNvGrpSpPr/>
            <p:nvPr/>
          </p:nvGrpSpPr>
          <p:grpSpPr>
            <a:xfrm>
              <a:off x="5818896" y="4108937"/>
              <a:ext cx="1334627" cy="1571204"/>
              <a:chOff x="5818896" y="4108937"/>
              <a:chExt cx="1334627" cy="1571204"/>
            </a:xfrm>
          </p:grpSpPr>
          <p:sp>
            <p:nvSpPr>
              <p:cNvPr id="174" name="Shape 174"/>
              <p:cNvSpPr/>
              <p:nvPr/>
            </p:nvSpPr>
            <p:spPr>
              <a:xfrm>
                <a:off x="5818896" y="4108937"/>
                <a:ext cx="1334627" cy="1571204"/>
              </a:xfrm>
              <a:custGeom>
                <a:rect l="0" t="0" r="0" b="0"/>
                <a:pathLst>
                  <a:path w="119999" h="119999"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75" name="Shape 175"/>
              <p:cNvSpPr/>
              <p:nvPr/>
            </p:nvSpPr>
            <p:spPr>
              <a:xfrm>
                <a:off x="6437037" y="5073971"/>
                <a:ext cx="279327" cy="228540"/>
              </a:xfrm>
              <a:custGeom>
                <a:rect l="0" t="0" r="0" b="0"/>
                <a:pathLst>
                  <a:path w="119999" h="119999"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6" name="Shape 176"/>
            <p:cNvGrpSpPr/>
            <p:nvPr/>
          </p:nvGrpSpPr>
          <p:grpSpPr>
            <a:xfrm>
              <a:off x="4522146" y="3789737"/>
              <a:ext cx="1310882" cy="1584928"/>
              <a:chOff x="4522146" y="3789737"/>
              <a:chExt cx="1310882" cy="1584928"/>
            </a:xfrm>
          </p:grpSpPr>
          <p:sp>
            <p:nvSpPr>
              <p:cNvPr id="177" name="Shape 177"/>
              <p:cNvSpPr/>
              <p:nvPr/>
            </p:nvSpPr>
            <p:spPr>
              <a:xfrm>
                <a:off x="4522146" y="3789737"/>
                <a:ext cx="1310882" cy="1584928"/>
              </a:xfrm>
              <a:custGeom>
                <a:rect l="0" t="0" r="0" b="0"/>
                <a:pathLst>
                  <a:path w="119999" h="119999"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178" name="Shape 178"/>
              <p:cNvSpPr/>
              <p:nvPr/>
            </p:nvSpPr>
            <p:spPr>
              <a:xfrm>
                <a:off x="4945975" y="4756307"/>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sp>
        <p:nvSpPr>
          <p:cNvPr id="179" name="Shape 179"/>
          <p:cNvSpPr/>
          <p:nvPr/>
        </p:nvSpPr>
        <p:spPr>
          <a:xfrm>
            <a:off x="5052393" y="4046115"/>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0" name="Shape 180"/>
          <p:cNvSpPr/>
          <p:nvPr/>
        </p:nvSpPr>
        <p:spPr>
          <a:xfrm>
            <a:off x="5017035" y="2724558"/>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1" name="Shape 181"/>
          <p:cNvSpPr/>
          <p:nvPr/>
        </p:nvSpPr>
        <p:spPr>
          <a:xfrm>
            <a:off x="8565181" y="2717866"/>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2" name="Shape 182"/>
          <p:cNvSpPr/>
          <p:nvPr/>
        </p:nvSpPr>
        <p:spPr>
          <a:xfrm>
            <a:off x="8552662" y="4028965"/>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3" name="Shape 183"/>
          <p:cNvSpPr/>
          <p:nvPr/>
        </p:nvSpPr>
        <p:spPr>
          <a:xfrm>
            <a:off x="5046505" y="5330706"/>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4" name="Shape 184"/>
          <p:cNvSpPr/>
          <p:nvPr/>
        </p:nvSpPr>
        <p:spPr>
          <a:xfrm>
            <a:off x="8552662" y="5340062"/>
            <a:ext cx="279327" cy="228540"/>
          </a:xfrm>
          <a:custGeom>
            <a:rect l="0" t="0" r="0" b="0"/>
            <a:pathLst>
              <a:path w="119999" h="119999"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5" name="Shape 185"/>
          <p:cNvSpPr txBox="1">
            <a:spLocks noGrp="1"/>
          </p:cNvSpPr>
          <p:nvPr>
            <p:ph type="body" idx="2"/>
          </p:nvPr>
        </p:nvSpPr>
        <p:spPr>
          <a:xfrm>
            <a:off x="5400025" y="1659171"/>
            <a:ext cx="6100312" cy="89665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600"/>
              <a:buFont typeface="Arial" pitchFamily="34" charset="0"/>
              <a:buNone/>
              <a:defRPr sz="16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800"/>
              <a:buFont typeface="Arial" pitchFamily="34" charset="0"/>
              <a:buNone/>
              <a:defRPr sz="18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chemeClr val="dk1"/>
              </a:buClr>
              <a:buSzPts val="1400"/>
              <a:buFont typeface="Arial" pitchFamily="34" charset="0"/>
              <a:buNone/>
              <a:defRPr sz="1400"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chemeClr val="dk1"/>
              </a:buClr>
              <a:buSzPts val="1500"/>
              <a:buFont typeface="Arial" pitchFamily="34" charset="0"/>
              <a:buNone/>
              <a:defRPr sz="1500"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86" name="Shape 186"/>
          <p:cNvSpPr txBox="1">
            <a:spLocks noGrp="1"/>
          </p:cNvSpPr>
          <p:nvPr>
            <p:ph type="body" idx="3"/>
          </p:nvPr>
        </p:nvSpPr>
        <p:spPr>
          <a:xfrm>
            <a:off x="5389970" y="3082731"/>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87" name="Shape 187"/>
          <p:cNvSpPr txBox="1">
            <a:spLocks noGrp="1"/>
          </p:cNvSpPr>
          <p:nvPr>
            <p:ph type="body" idx="4"/>
          </p:nvPr>
        </p:nvSpPr>
        <p:spPr>
          <a:xfrm>
            <a:off x="5400026" y="2676146"/>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88" name="Shape 188"/>
          <p:cNvSpPr txBox="1">
            <a:spLocks noGrp="1"/>
          </p:cNvSpPr>
          <p:nvPr>
            <p:ph type="body" idx="5"/>
          </p:nvPr>
        </p:nvSpPr>
        <p:spPr>
          <a:xfrm>
            <a:off x="5389970" y="439382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89" name="Shape 189"/>
          <p:cNvSpPr txBox="1">
            <a:spLocks noGrp="1"/>
          </p:cNvSpPr>
          <p:nvPr>
            <p:ph type="body" idx="6"/>
          </p:nvPr>
        </p:nvSpPr>
        <p:spPr>
          <a:xfrm>
            <a:off x="5400026" y="3987245"/>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90" name="Shape 190"/>
          <p:cNvSpPr txBox="1">
            <a:spLocks noGrp="1"/>
          </p:cNvSpPr>
          <p:nvPr>
            <p:ph type="body" idx="7"/>
          </p:nvPr>
        </p:nvSpPr>
        <p:spPr>
          <a:xfrm>
            <a:off x="5389970" y="569491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91" name="Shape 191"/>
          <p:cNvSpPr txBox="1">
            <a:spLocks noGrp="1"/>
          </p:cNvSpPr>
          <p:nvPr>
            <p:ph type="body" idx="8"/>
          </p:nvPr>
        </p:nvSpPr>
        <p:spPr>
          <a:xfrm>
            <a:off x="5400026" y="5288334"/>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92" name="Shape 192"/>
          <p:cNvSpPr txBox="1">
            <a:spLocks noGrp="1"/>
          </p:cNvSpPr>
          <p:nvPr>
            <p:ph type="body" idx="9"/>
          </p:nvPr>
        </p:nvSpPr>
        <p:spPr>
          <a:xfrm>
            <a:off x="8908158" y="3082731"/>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93" name="Shape 193"/>
          <p:cNvSpPr txBox="1">
            <a:spLocks noGrp="1"/>
          </p:cNvSpPr>
          <p:nvPr>
            <p:ph type="body" idx="13"/>
          </p:nvPr>
        </p:nvSpPr>
        <p:spPr>
          <a:xfrm>
            <a:off x="8918214" y="2676146"/>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94" name="Shape 194"/>
          <p:cNvSpPr txBox="1">
            <a:spLocks noGrp="1"/>
          </p:cNvSpPr>
          <p:nvPr>
            <p:ph type="body" idx="14"/>
          </p:nvPr>
        </p:nvSpPr>
        <p:spPr>
          <a:xfrm>
            <a:off x="8908158" y="439382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95" name="Shape 195"/>
          <p:cNvSpPr txBox="1">
            <a:spLocks noGrp="1"/>
          </p:cNvSpPr>
          <p:nvPr>
            <p:ph type="body" idx="15"/>
          </p:nvPr>
        </p:nvSpPr>
        <p:spPr>
          <a:xfrm>
            <a:off x="8918214" y="3987245"/>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96" name="Shape 196"/>
          <p:cNvSpPr txBox="1">
            <a:spLocks noGrp="1"/>
          </p:cNvSpPr>
          <p:nvPr>
            <p:ph type="body" idx="16"/>
          </p:nvPr>
        </p:nvSpPr>
        <p:spPr>
          <a:xfrm>
            <a:off x="8908158" y="569491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197" name="Shape 197"/>
          <p:cNvSpPr txBox="1">
            <a:spLocks noGrp="1"/>
          </p:cNvSpPr>
          <p:nvPr>
            <p:ph type="body" idx="17"/>
          </p:nvPr>
        </p:nvSpPr>
        <p:spPr>
          <a:xfrm>
            <a:off x="8918214" y="5288334"/>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1997127042"/>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rained-Infographic">
  <p:cSld name="Brained-Infographic">
    <p:spTree>
      <p:nvGrpSpPr>
        <p:cNvPr id="1" name="Shape 198"/>
        <p:cNvGrpSpPr/>
        <p:nvPr/>
      </p:nvGrpSpPr>
      <p:grpSpPr>
        <a:xfrm>
          <a:off x="0" y="0"/>
          <a:ext cx="0" cy="0"/>
        </a:xfrm>
      </p:grpSpPr>
      <p:sp>
        <p:nvSpPr>
          <p:cNvPr id="199" name="Shape 19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grpSp>
        <p:nvGrpSpPr>
          <p:cNvPr id="201" name="Shape 201"/>
          <p:cNvGrpSpPr/>
          <p:nvPr/>
        </p:nvGrpSpPr>
        <p:grpSpPr>
          <a:xfrm>
            <a:off x="2011515" y="1953702"/>
            <a:ext cx="1620995" cy="2603951"/>
            <a:chOff x="2011515" y="1953702"/>
            <a:chExt cx="1620994" cy="2603950"/>
          </a:xfrm>
        </p:grpSpPr>
        <p:sp>
          <p:nvSpPr>
            <p:cNvPr id="202" name="Shape 202"/>
            <p:cNvSpPr/>
            <p:nvPr/>
          </p:nvSpPr>
          <p:spPr>
            <a:xfrm>
              <a:off x="2285756" y="1953702"/>
              <a:ext cx="869950" cy="923581"/>
            </a:xfrm>
            <a:custGeom>
              <a:rect l="0" t="0" r="0" b="0"/>
              <a:pathLst>
                <a:path w="119999" h="119999"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03" name="Shape 203"/>
            <p:cNvSpPr/>
            <p:nvPr/>
          </p:nvSpPr>
          <p:spPr>
            <a:xfrm>
              <a:off x="2850906" y="1994632"/>
              <a:ext cx="781603" cy="1023235"/>
            </a:xfrm>
            <a:custGeom>
              <a:rect l="0" t="0" r="0" b="0"/>
              <a:pathLst>
                <a:path w="119999" h="119999"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04" name="Shape 204"/>
            <p:cNvSpPr/>
            <p:nvPr/>
          </p:nvSpPr>
          <p:spPr>
            <a:xfrm>
              <a:off x="2034932" y="2254982"/>
              <a:ext cx="758825" cy="768350"/>
            </a:xfrm>
            <a:custGeom>
              <a:rect l="0" t="0" r="0" b="0"/>
              <a:pathLst>
                <a:path w="119999" h="119999"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05" name="Shape 205"/>
            <p:cNvSpPr/>
            <p:nvPr/>
          </p:nvSpPr>
          <p:spPr>
            <a:xfrm>
              <a:off x="2011515" y="2806550"/>
              <a:ext cx="788592" cy="852667"/>
            </a:xfrm>
            <a:custGeom>
              <a:rect l="0" t="0" r="0" b="0"/>
              <a:pathLst>
                <a:path w="119999" h="119999"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06" name="Shape 206"/>
            <p:cNvSpPr/>
            <p:nvPr/>
          </p:nvSpPr>
          <p:spPr>
            <a:xfrm>
              <a:off x="2499260" y="2943958"/>
              <a:ext cx="888222" cy="1000126"/>
            </a:xfrm>
            <a:custGeom>
              <a:rect l="0" t="0" r="0" b="0"/>
              <a:pathLst>
                <a:path w="119999" h="119999"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07" name="Shape 207"/>
            <p:cNvSpPr/>
            <p:nvPr/>
          </p:nvSpPr>
          <p:spPr>
            <a:xfrm>
              <a:off x="2857257" y="2801083"/>
              <a:ext cx="752476" cy="771525"/>
            </a:xfrm>
            <a:custGeom>
              <a:rect l="0" t="0" r="0" b="0"/>
              <a:pathLst>
                <a:path w="119999" h="119999"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08" name="Shape 208"/>
            <p:cNvSpPr/>
            <p:nvPr/>
          </p:nvSpPr>
          <p:spPr>
            <a:xfrm>
              <a:off x="2668685" y="4086828"/>
              <a:ext cx="595100" cy="181898"/>
            </a:xfrm>
            <a:custGeom>
              <a:rect l="0" t="0" r="0" b="0"/>
              <a:pathLst>
                <a:path w="119999" h="119999"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09" name="Shape 209"/>
            <p:cNvSpPr/>
            <p:nvPr/>
          </p:nvSpPr>
          <p:spPr>
            <a:xfrm>
              <a:off x="2668685" y="4229703"/>
              <a:ext cx="595100" cy="181898"/>
            </a:xfrm>
            <a:custGeom>
              <a:rect l="0" t="0" r="0" b="0"/>
              <a:pathLst>
                <a:path w="119999" h="119999"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10" name="Shape 210"/>
            <p:cNvSpPr/>
            <p:nvPr/>
          </p:nvSpPr>
          <p:spPr>
            <a:xfrm>
              <a:off x="2668685" y="4374692"/>
              <a:ext cx="595100" cy="182960"/>
            </a:xfrm>
            <a:custGeom>
              <a:rect l="0" t="0" r="0" b="0"/>
              <a:pathLst>
                <a:path w="119999" h="119999"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nvGrpSpPr>
          <p:cNvPr id="211" name="Shape 211"/>
          <p:cNvGrpSpPr/>
          <p:nvPr/>
        </p:nvGrpSpPr>
        <p:grpSpPr>
          <a:xfrm>
            <a:off x="4044028" y="1953702"/>
            <a:ext cx="1619441" cy="2603951"/>
            <a:chOff x="4044026" y="1953702"/>
            <a:chExt cx="1619441" cy="2603950"/>
          </a:xfrm>
        </p:grpSpPr>
        <p:sp>
          <p:nvSpPr>
            <p:cNvPr id="212" name="Shape 212"/>
            <p:cNvSpPr/>
            <p:nvPr/>
          </p:nvSpPr>
          <p:spPr>
            <a:xfrm>
              <a:off x="4319344" y="1953702"/>
              <a:ext cx="869950" cy="923581"/>
            </a:xfrm>
            <a:custGeom>
              <a:rect l="0" t="0" r="0" b="0"/>
              <a:pathLst>
                <a:path w="119999" h="119999"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13" name="Shape 213"/>
            <p:cNvSpPr/>
            <p:nvPr/>
          </p:nvSpPr>
          <p:spPr>
            <a:xfrm>
              <a:off x="4884494" y="1994632"/>
              <a:ext cx="778973" cy="1023235"/>
            </a:xfrm>
            <a:custGeom>
              <a:rect l="0" t="0" r="0" b="0"/>
              <a:pathLst>
                <a:path w="119999" h="119999"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14" name="Shape 214"/>
            <p:cNvSpPr/>
            <p:nvPr/>
          </p:nvSpPr>
          <p:spPr>
            <a:xfrm>
              <a:off x="4065344" y="2254982"/>
              <a:ext cx="762001" cy="768350"/>
            </a:xfrm>
            <a:custGeom>
              <a:rect l="0" t="0" r="0" b="0"/>
              <a:pathLst>
                <a:path w="119999" h="119999"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15" name="Shape 215"/>
            <p:cNvSpPr/>
            <p:nvPr/>
          </p:nvSpPr>
          <p:spPr>
            <a:xfrm>
              <a:off x="4044026" y="2806550"/>
              <a:ext cx="786493" cy="852667"/>
            </a:xfrm>
            <a:custGeom>
              <a:rect l="0" t="0" r="0" b="0"/>
              <a:pathLst>
                <a:path w="119999" h="119999"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16" name="Shape 216"/>
            <p:cNvSpPr/>
            <p:nvPr/>
          </p:nvSpPr>
          <p:spPr>
            <a:xfrm>
              <a:off x="4531326" y="2943958"/>
              <a:ext cx="889743" cy="1000126"/>
            </a:xfrm>
            <a:custGeom>
              <a:rect l="0" t="0" r="0" b="0"/>
              <a:pathLst>
                <a:path w="119999" h="119999"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17" name="Shape 217"/>
            <p:cNvSpPr/>
            <p:nvPr/>
          </p:nvSpPr>
          <p:spPr>
            <a:xfrm>
              <a:off x="4887669" y="2801083"/>
              <a:ext cx="755650" cy="771525"/>
            </a:xfrm>
            <a:custGeom>
              <a:rect l="0" t="0" r="0" b="0"/>
              <a:pathLst>
                <a:path w="119999" h="119999"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18" name="Shape 218"/>
            <p:cNvSpPr/>
            <p:nvPr/>
          </p:nvSpPr>
          <p:spPr>
            <a:xfrm>
              <a:off x="4700216" y="4086828"/>
              <a:ext cx="595044" cy="181898"/>
            </a:xfrm>
            <a:custGeom>
              <a:rect l="0" t="0" r="0" b="0"/>
              <a:pathLst>
                <a:path w="119999" h="119999"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19" name="Shape 219"/>
            <p:cNvSpPr/>
            <p:nvPr/>
          </p:nvSpPr>
          <p:spPr>
            <a:xfrm>
              <a:off x="4700216" y="4229703"/>
              <a:ext cx="595044" cy="181898"/>
            </a:xfrm>
            <a:custGeom>
              <a:rect l="0" t="0" r="0" b="0"/>
              <a:pathLst>
                <a:path w="119999" h="119999"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20" name="Shape 220"/>
            <p:cNvSpPr/>
            <p:nvPr/>
          </p:nvSpPr>
          <p:spPr>
            <a:xfrm>
              <a:off x="4700216" y="4374692"/>
              <a:ext cx="595044" cy="182960"/>
            </a:xfrm>
            <a:custGeom>
              <a:rect l="0" t="0" r="0" b="0"/>
              <a:pathLst>
                <a:path w="119999" h="119999"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nvGrpSpPr>
          <p:cNvPr id="221" name="Shape 221"/>
          <p:cNvGrpSpPr/>
          <p:nvPr/>
        </p:nvGrpSpPr>
        <p:grpSpPr>
          <a:xfrm>
            <a:off x="6077203" y="1953702"/>
            <a:ext cx="1620896" cy="2603951"/>
            <a:chOff x="6077203" y="1953702"/>
            <a:chExt cx="1620896" cy="2603950"/>
          </a:xfrm>
        </p:grpSpPr>
        <p:sp>
          <p:nvSpPr>
            <p:cNvPr id="222" name="Shape 222"/>
            <p:cNvSpPr/>
            <p:nvPr/>
          </p:nvSpPr>
          <p:spPr>
            <a:xfrm>
              <a:off x="6351344" y="1953702"/>
              <a:ext cx="873126" cy="923581"/>
            </a:xfrm>
            <a:custGeom>
              <a:rect l="0" t="0" r="0" b="0"/>
              <a:pathLst>
                <a:path w="119999" h="119999"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23" name="Shape 223"/>
            <p:cNvSpPr/>
            <p:nvPr/>
          </p:nvSpPr>
          <p:spPr>
            <a:xfrm>
              <a:off x="6916495" y="1994632"/>
              <a:ext cx="781604" cy="1023235"/>
            </a:xfrm>
            <a:custGeom>
              <a:rect l="0" t="0" r="0" b="0"/>
              <a:pathLst>
                <a:path w="119999" h="119999"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24" name="Shape 224"/>
            <p:cNvSpPr/>
            <p:nvPr/>
          </p:nvSpPr>
          <p:spPr>
            <a:xfrm>
              <a:off x="6100521" y="2254982"/>
              <a:ext cx="758825" cy="768350"/>
            </a:xfrm>
            <a:custGeom>
              <a:rect l="0" t="0" r="0" b="0"/>
              <a:pathLst>
                <a:path w="119999" h="119999"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25" name="Shape 225"/>
            <p:cNvSpPr/>
            <p:nvPr/>
          </p:nvSpPr>
          <p:spPr>
            <a:xfrm>
              <a:off x="6077203" y="2806550"/>
              <a:ext cx="788493" cy="852667"/>
            </a:xfrm>
            <a:custGeom>
              <a:rect l="0" t="0" r="0" b="0"/>
              <a:pathLst>
                <a:path w="119999" h="119999"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26" name="Shape 226"/>
            <p:cNvSpPr/>
            <p:nvPr/>
          </p:nvSpPr>
          <p:spPr>
            <a:xfrm>
              <a:off x="6565236" y="2943958"/>
              <a:ext cx="891009" cy="1000126"/>
            </a:xfrm>
            <a:custGeom>
              <a:rect l="0" t="0" r="0" b="0"/>
              <a:pathLst>
                <a:path w="119999" h="119999"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27" name="Shape 227"/>
            <p:cNvSpPr/>
            <p:nvPr/>
          </p:nvSpPr>
          <p:spPr>
            <a:xfrm>
              <a:off x="6922846" y="2801083"/>
              <a:ext cx="752476" cy="771525"/>
            </a:xfrm>
            <a:custGeom>
              <a:rect l="0" t="0" r="0" b="0"/>
              <a:pathLst>
                <a:path w="119999" h="119999"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28" name="Shape 228"/>
            <p:cNvSpPr/>
            <p:nvPr/>
          </p:nvSpPr>
          <p:spPr>
            <a:xfrm>
              <a:off x="6734329" y="4086828"/>
              <a:ext cx="595044" cy="181898"/>
            </a:xfrm>
            <a:custGeom>
              <a:rect l="0" t="0" r="0" b="0"/>
              <a:pathLst>
                <a:path w="119999" h="119999"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29" name="Shape 229"/>
            <p:cNvSpPr/>
            <p:nvPr/>
          </p:nvSpPr>
          <p:spPr>
            <a:xfrm>
              <a:off x="6734329" y="4229703"/>
              <a:ext cx="595044" cy="181898"/>
            </a:xfrm>
            <a:custGeom>
              <a:rect l="0" t="0" r="0" b="0"/>
              <a:pathLst>
                <a:path w="119999" h="119999"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30" name="Shape 230"/>
            <p:cNvSpPr/>
            <p:nvPr/>
          </p:nvSpPr>
          <p:spPr>
            <a:xfrm>
              <a:off x="6734329" y="4374692"/>
              <a:ext cx="595044" cy="182960"/>
            </a:xfrm>
            <a:custGeom>
              <a:rect l="0" t="0" r="0" b="0"/>
              <a:pathLst>
                <a:path w="119999" h="119999"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nvGrpSpPr>
          <p:cNvPr id="231" name="Shape 231"/>
          <p:cNvGrpSpPr/>
          <p:nvPr/>
        </p:nvGrpSpPr>
        <p:grpSpPr>
          <a:xfrm>
            <a:off x="8112262" y="1953702"/>
            <a:ext cx="1616845" cy="2603951"/>
            <a:chOff x="8112261" y="1953702"/>
            <a:chExt cx="1616845" cy="2603950"/>
          </a:xfrm>
        </p:grpSpPr>
        <p:sp>
          <p:nvSpPr>
            <p:cNvPr id="232" name="Shape 232"/>
            <p:cNvSpPr/>
            <p:nvPr/>
          </p:nvSpPr>
          <p:spPr>
            <a:xfrm>
              <a:off x="8384932" y="1953702"/>
              <a:ext cx="869950" cy="923581"/>
            </a:xfrm>
            <a:custGeom>
              <a:rect l="0" t="0" r="0" b="0"/>
              <a:pathLst>
                <a:path w="119999" h="119999"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33" name="Shape 233"/>
            <p:cNvSpPr/>
            <p:nvPr/>
          </p:nvSpPr>
          <p:spPr>
            <a:xfrm>
              <a:off x="8950082" y="1994632"/>
              <a:ext cx="779024" cy="1023235"/>
            </a:xfrm>
            <a:custGeom>
              <a:rect l="0" t="0" r="0" b="0"/>
              <a:pathLst>
                <a:path w="119999" h="119999"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34" name="Shape 234"/>
            <p:cNvSpPr/>
            <p:nvPr/>
          </p:nvSpPr>
          <p:spPr>
            <a:xfrm>
              <a:off x="8135695" y="2254982"/>
              <a:ext cx="757239" cy="768350"/>
            </a:xfrm>
            <a:custGeom>
              <a:rect l="0" t="0" r="0" b="0"/>
              <a:pathLst>
                <a:path w="119999" h="119999"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35" name="Shape 235"/>
            <p:cNvSpPr/>
            <p:nvPr/>
          </p:nvSpPr>
          <p:spPr>
            <a:xfrm>
              <a:off x="8112261" y="2806550"/>
              <a:ext cx="787021" cy="852667"/>
            </a:xfrm>
            <a:custGeom>
              <a:rect l="0" t="0" r="0" b="0"/>
              <a:pathLst>
                <a:path w="119999" h="119999"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36" name="Shape 236"/>
            <p:cNvSpPr/>
            <p:nvPr/>
          </p:nvSpPr>
          <p:spPr>
            <a:xfrm>
              <a:off x="8598436" y="2943958"/>
              <a:ext cx="888222" cy="1000126"/>
            </a:xfrm>
            <a:custGeom>
              <a:rect l="0" t="0" r="0" b="0"/>
              <a:pathLst>
                <a:path w="119999" h="119999"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37" name="Shape 237"/>
            <p:cNvSpPr/>
            <p:nvPr/>
          </p:nvSpPr>
          <p:spPr>
            <a:xfrm>
              <a:off x="8956432" y="2801083"/>
              <a:ext cx="752476" cy="771525"/>
            </a:xfrm>
            <a:custGeom>
              <a:rect l="0" t="0" r="0" b="0"/>
              <a:pathLst>
                <a:path w="119999" h="119999"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38" name="Shape 238"/>
            <p:cNvSpPr/>
            <p:nvPr/>
          </p:nvSpPr>
          <p:spPr>
            <a:xfrm>
              <a:off x="8765803" y="4086828"/>
              <a:ext cx="595100" cy="181898"/>
            </a:xfrm>
            <a:custGeom>
              <a:rect l="0" t="0" r="0" b="0"/>
              <a:pathLst>
                <a:path w="119999" h="119999"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39" name="Shape 239"/>
            <p:cNvSpPr/>
            <p:nvPr/>
          </p:nvSpPr>
          <p:spPr>
            <a:xfrm>
              <a:off x="8765803" y="4229703"/>
              <a:ext cx="595100" cy="181898"/>
            </a:xfrm>
            <a:custGeom>
              <a:rect l="0" t="0" r="0" b="0"/>
              <a:pathLst>
                <a:path w="119999" h="119999"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40" name="Shape 240"/>
            <p:cNvSpPr/>
            <p:nvPr/>
          </p:nvSpPr>
          <p:spPr>
            <a:xfrm>
              <a:off x="8765803" y="4374692"/>
              <a:ext cx="595100" cy="182960"/>
            </a:xfrm>
            <a:custGeom>
              <a:rect l="0" t="0" r="0" b="0"/>
              <a:pathLst>
                <a:path w="119999" h="119999"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sp>
        <p:nvSpPr>
          <p:cNvPr id="241" name="Shape 241"/>
          <p:cNvSpPr/>
          <p:nvPr/>
        </p:nvSpPr>
        <p:spPr>
          <a:xfrm>
            <a:off x="2793758" y="1481730"/>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2" name="Shape 242"/>
          <p:cNvSpPr/>
          <p:nvPr/>
        </p:nvSpPr>
        <p:spPr>
          <a:xfrm>
            <a:off x="8839593" y="1479434"/>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3" name="Shape 243"/>
          <p:cNvSpPr/>
          <p:nvPr/>
        </p:nvSpPr>
        <p:spPr>
          <a:xfrm>
            <a:off x="4827346" y="1463275"/>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4" name="Shape 244"/>
          <p:cNvSpPr/>
          <p:nvPr/>
        </p:nvSpPr>
        <p:spPr>
          <a:xfrm>
            <a:off x="6734330" y="1506113"/>
            <a:ext cx="279327" cy="253943"/>
          </a:xfrm>
          <a:custGeom>
            <a:rect l="0" t="0" r="0" b="0"/>
            <a:pathLst>
              <a:path w="119999" h="119999"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5" name="Shape 245"/>
          <p:cNvSpPr txBox="1">
            <a:spLocks noGrp="1"/>
          </p:cNvSpPr>
          <p:nvPr>
            <p:ph type="body" idx="2"/>
          </p:nvPr>
        </p:nvSpPr>
        <p:spPr>
          <a:xfrm>
            <a:off x="2120686"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46" name="Shape 246"/>
          <p:cNvSpPr txBox="1">
            <a:spLocks noGrp="1"/>
          </p:cNvSpPr>
          <p:nvPr>
            <p:ph type="body" idx="3"/>
          </p:nvPr>
        </p:nvSpPr>
        <p:spPr>
          <a:xfrm>
            <a:off x="2130742"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47" name="Shape 247"/>
          <p:cNvSpPr txBox="1">
            <a:spLocks noGrp="1"/>
          </p:cNvSpPr>
          <p:nvPr>
            <p:ph type="body" idx="4"/>
          </p:nvPr>
        </p:nvSpPr>
        <p:spPr>
          <a:xfrm>
            <a:off x="4230093"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48" name="Shape 248"/>
          <p:cNvSpPr txBox="1">
            <a:spLocks noGrp="1"/>
          </p:cNvSpPr>
          <p:nvPr>
            <p:ph type="body" idx="5"/>
          </p:nvPr>
        </p:nvSpPr>
        <p:spPr>
          <a:xfrm>
            <a:off x="4240150"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49" name="Shape 249"/>
          <p:cNvSpPr txBox="1">
            <a:spLocks noGrp="1"/>
          </p:cNvSpPr>
          <p:nvPr>
            <p:ph type="body" idx="6"/>
          </p:nvPr>
        </p:nvSpPr>
        <p:spPr>
          <a:xfrm>
            <a:off x="6329442"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50" name="Shape 250"/>
          <p:cNvSpPr txBox="1">
            <a:spLocks noGrp="1"/>
          </p:cNvSpPr>
          <p:nvPr>
            <p:ph type="body" idx="7"/>
          </p:nvPr>
        </p:nvSpPr>
        <p:spPr>
          <a:xfrm>
            <a:off x="6339499"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51" name="Shape 251"/>
          <p:cNvSpPr txBox="1">
            <a:spLocks noGrp="1"/>
          </p:cNvSpPr>
          <p:nvPr>
            <p:ph type="body" idx="8"/>
          </p:nvPr>
        </p:nvSpPr>
        <p:spPr>
          <a:xfrm>
            <a:off x="8374877"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52" name="Shape 252"/>
          <p:cNvSpPr txBox="1">
            <a:spLocks noGrp="1"/>
          </p:cNvSpPr>
          <p:nvPr>
            <p:ph type="body" idx="9"/>
          </p:nvPr>
        </p:nvSpPr>
        <p:spPr>
          <a:xfrm>
            <a:off x="8384934"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557933939"/>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Brained-Infographic">
  <p:cSld name="1_Brained-Infographic">
    <p:spTree>
      <p:nvGrpSpPr>
        <p:cNvPr id="1" name="Shape 253"/>
        <p:cNvGrpSpPr/>
        <p:nvPr/>
      </p:nvGrpSpPr>
      <p:grpSpPr>
        <a:xfrm>
          <a:off x="0" y="0"/>
          <a:ext cx="0" cy="0"/>
        </a:xfrm>
      </p:grpSpPr>
      <p:sp>
        <p:nvSpPr>
          <p:cNvPr id="254" name="Shape 254"/>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grpSp>
        <p:nvGrpSpPr>
          <p:cNvPr id="256" name="Shape 256"/>
          <p:cNvGrpSpPr/>
          <p:nvPr/>
        </p:nvGrpSpPr>
        <p:grpSpPr>
          <a:xfrm>
            <a:off x="1398771" y="1953702"/>
            <a:ext cx="1620995" cy="2603951"/>
            <a:chOff x="2011515" y="1953702"/>
            <a:chExt cx="1620994" cy="2603950"/>
          </a:xfrm>
        </p:grpSpPr>
        <p:sp>
          <p:nvSpPr>
            <p:cNvPr id="257" name="Shape 257"/>
            <p:cNvSpPr/>
            <p:nvPr/>
          </p:nvSpPr>
          <p:spPr>
            <a:xfrm>
              <a:off x="2285756" y="1953702"/>
              <a:ext cx="869950" cy="923581"/>
            </a:xfrm>
            <a:custGeom>
              <a:rect l="0" t="0" r="0" b="0"/>
              <a:pathLst>
                <a:path w="119999" h="119999"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58" name="Shape 258"/>
            <p:cNvSpPr/>
            <p:nvPr/>
          </p:nvSpPr>
          <p:spPr>
            <a:xfrm>
              <a:off x="2850906" y="1994632"/>
              <a:ext cx="781603" cy="1023235"/>
            </a:xfrm>
            <a:custGeom>
              <a:rect l="0" t="0" r="0" b="0"/>
              <a:pathLst>
                <a:path w="119999" h="119999"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59" name="Shape 259"/>
            <p:cNvSpPr/>
            <p:nvPr/>
          </p:nvSpPr>
          <p:spPr>
            <a:xfrm>
              <a:off x="2034932" y="2254982"/>
              <a:ext cx="758825" cy="768350"/>
            </a:xfrm>
            <a:custGeom>
              <a:rect l="0" t="0" r="0" b="0"/>
              <a:pathLst>
                <a:path w="119999" h="119999"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60" name="Shape 260"/>
            <p:cNvSpPr/>
            <p:nvPr/>
          </p:nvSpPr>
          <p:spPr>
            <a:xfrm>
              <a:off x="2011515" y="2806550"/>
              <a:ext cx="788592" cy="852667"/>
            </a:xfrm>
            <a:custGeom>
              <a:rect l="0" t="0" r="0" b="0"/>
              <a:pathLst>
                <a:path w="119999" h="119999"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61" name="Shape 261"/>
            <p:cNvSpPr/>
            <p:nvPr/>
          </p:nvSpPr>
          <p:spPr>
            <a:xfrm>
              <a:off x="2499260" y="2943958"/>
              <a:ext cx="888222" cy="1000126"/>
            </a:xfrm>
            <a:custGeom>
              <a:rect l="0" t="0" r="0" b="0"/>
              <a:pathLst>
                <a:path w="119999" h="119999"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62" name="Shape 262"/>
            <p:cNvSpPr/>
            <p:nvPr/>
          </p:nvSpPr>
          <p:spPr>
            <a:xfrm>
              <a:off x="2857257" y="2801083"/>
              <a:ext cx="752476" cy="771525"/>
            </a:xfrm>
            <a:custGeom>
              <a:rect l="0" t="0" r="0" b="0"/>
              <a:pathLst>
                <a:path w="119999" h="119999"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63" name="Shape 263"/>
            <p:cNvSpPr/>
            <p:nvPr/>
          </p:nvSpPr>
          <p:spPr>
            <a:xfrm>
              <a:off x="2668685" y="4086828"/>
              <a:ext cx="595100" cy="181898"/>
            </a:xfrm>
            <a:custGeom>
              <a:rect l="0" t="0" r="0" b="0"/>
              <a:pathLst>
                <a:path w="119999" h="119999"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64" name="Shape 264"/>
            <p:cNvSpPr/>
            <p:nvPr/>
          </p:nvSpPr>
          <p:spPr>
            <a:xfrm>
              <a:off x="2668685" y="4229703"/>
              <a:ext cx="595100" cy="181898"/>
            </a:xfrm>
            <a:custGeom>
              <a:rect l="0" t="0" r="0" b="0"/>
              <a:pathLst>
                <a:path w="119999" h="119999"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65" name="Shape 265"/>
            <p:cNvSpPr/>
            <p:nvPr/>
          </p:nvSpPr>
          <p:spPr>
            <a:xfrm>
              <a:off x="2668685" y="4374692"/>
              <a:ext cx="595100" cy="182960"/>
            </a:xfrm>
            <a:custGeom>
              <a:rect l="0" t="0" r="0" b="0"/>
              <a:pathLst>
                <a:path w="119999" h="119999"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nvGrpSpPr>
          <p:cNvPr id="266" name="Shape 266"/>
          <p:cNvGrpSpPr/>
          <p:nvPr/>
        </p:nvGrpSpPr>
        <p:grpSpPr>
          <a:xfrm>
            <a:off x="5202409" y="1953702"/>
            <a:ext cx="1620896" cy="2603951"/>
            <a:chOff x="6077203" y="1953702"/>
            <a:chExt cx="1620896" cy="2603950"/>
          </a:xfrm>
        </p:grpSpPr>
        <p:sp>
          <p:nvSpPr>
            <p:cNvPr id="267" name="Shape 267"/>
            <p:cNvSpPr/>
            <p:nvPr/>
          </p:nvSpPr>
          <p:spPr>
            <a:xfrm>
              <a:off x="6351344" y="1953702"/>
              <a:ext cx="873126" cy="923581"/>
            </a:xfrm>
            <a:custGeom>
              <a:rect l="0" t="0" r="0" b="0"/>
              <a:pathLst>
                <a:path w="119999" h="119999"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68" name="Shape 268"/>
            <p:cNvSpPr/>
            <p:nvPr/>
          </p:nvSpPr>
          <p:spPr>
            <a:xfrm>
              <a:off x="6916495" y="1994632"/>
              <a:ext cx="781604" cy="1023235"/>
            </a:xfrm>
            <a:custGeom>
              <a:rect l="0" t="0" r="0" b="0"/>
              <a:pathLst>
                <a:path w="119999" h="119999"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69" name="Shape 269"/>
            <p:cNvSpPr/>
            <p:nvPr/>
          </p:nvSpPr>
          <p:spPr>
            <a:xfrm>
              <a:off x="6100521" y="2254982"/>
              <a:ext cx="758825" cy="768350"/>
            </a:xfrm>
            <a:custGeom>
              <a:rect l="0" t="0" r="0" b="0"/>
              <a:pathLst>
                <a:path w="119999" h="119999"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70" name="Shape 270"/>
            <p:cNvSpPr/>
            <p:nvPr/>
          </p:nvSpPr>
          <p:spPr>
            <a:xfrm>
              <a:off x="6077203" y="2806550"/>
              <a:ext cx="788493" cy="852667"/>
            </a:xfrm>
            <a:custGeom>
              <a:rect l="0" t="0" r="0" b="0"/>
              <a:pathLst>
                <a:path w="119999" h="119999"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71" name="Shape 271"/>
            <p:cNvSpPr/>
            <p:nvPr/>
          </p:nvSpPr>
          <p:spPr>
            <a:xfrm>
              <a:off x="6565236" y="2943958"/>
              <a:ext cx="891009" cy="1000126"/>
            </a:xfrm>
            <a:custGeom>
              <a:rect l="0" t="0" r="0" b="0"/>
              <a:pathLst>
                <a:path w="119999" h="119999"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72" name="Shape 272"/>
            <p:cNvSpPr/>
            <p:nvPr/>
          </p:nvSpPr>
          <p:spPr>
            <a:xfrm>
              <a:off x="6922846" y="2801083"/>
              <a:ext cx="752476" cy="771525"/>
            </a:xfrm>
            <a:custGeom>
              <a:rect l="0" t="0" r="0" b="0"/>
              <a:pathLst>
                <a:path w="119999" h="119999"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73" name="Shape 273"/>
            <p:cNvSpPr/>
            <p:nvPr/>
          </p:nvSpPr>
          <p:spPr>
            <a:xfrm>
              <a:off x="6734329" y="4086828"/>
              <a:ext cx="595044" cy="181898"/>
            </a:xfrm>
            <a:custGeom>
              <a:rect l="0" t="0" r="0" b="0"/>
              <a:pathLst>
                <a:path w="119999" h="119999"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74" name="Shape 274"/>
            <p:cNvSpPr/>
            <p:nvPr/>
          </p:nvSpPr>
          <p:spPr>
            <a:xfrm>
              <a:off x="6734329" y="4229703"/>
              <a:ext cx="595044" cy="181898"/>
            </a:xfrm>
            <a:custGeom>
              <a:rect l="0" t="0" r="0" b="0"/>
              <a:pathLst>
                <a:path w="119999" h="119999"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75" name="Shape 275"/>
            <p:cNvSpPr/>
            <p:nvPr/>
          </p:nvSpPr>
          <p:spPr>
            <a:xfrm>
              <a:off x="6734329" y="4374692"/>
              <a:ext cx="595044" cy="182960"/>
            </a:xfrm>
            <a:custGeom>
              <a:rect l="0" t="0" r="0" b="0"/>
              <a:pathLst>
                <a:path w="119999" h="119999"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sp>
        <p:nvSpPr>
          <p:cNvPr id="276" name="Shape 276"/>
          <p:cNvSpPr/>
          <p:nvPr/>
        </p:nvSpPr>
        <p:spPr>
          <a:xfrm>
            <a:off x="2181014" y="1481730"/>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7" name="Shape 277"/>
          <p:cNvSpPr/>
          <p:nvPr/>
        </p:nvSpPr>
        <p:spPr>
          <a:xfrm>
            <a:off x="5952313" y="1471485"/>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8" name="Shape 278"/>
          <p:cNvSpPr/>
          <p:nvPr/>
        </p:nvSpPr>
        <p:spPr>
          <a:xfrm>
            <a:off x="9969813" y="1496869"/>
            <a:ext cx="279327" cy="253943"/>
          </a:xfrm>
          <a:custGeom>
            <a:rect l="0" t="0" r="0" b="0"/>
            <a:pathLst>
              <a:path w="119999" h="119999"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9" name="Shape 279"/>
          <p:cNvSpPr txBox="1">
            <a:spLocks noGrp="1"/>
          </p:cNvSpPr>
          <p:nvPr>
            <p:ph type="body" idx="2"/>
          </p:nvPr>
        </p:nvSpPr>
        <p:spPr>
          <a:xfrm>
            <a:off x="442710" y="5129363"/>
            <a:ext cx="3658029"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500"/>
              <a:buFont typeface="Arial" pitchFamily="34" charset="0"/>
              <a:buNone/>
              <a:defRPr sz="15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500"/>
              <a:buFont typeface="Arial" pitchFamily="34" charset="0"/>
              <a:buNone/>
              <a:defRPr sz="15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80" name="Shape 280"/>
          <p:cNvSpPr txBox="1">
            <a:spLocks noGrp="1"/>
          </p:cNvSpPr>
          <p:nvPr>
            <p:ph type="body" idx="3"/>
          </p:nvPr>
        </p:nvSpPr>
        <p:spPr>
          <a:xfrm>
            <a:off x="443343" y="4670027"/>
            <a:ext cx="3644936"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800"/>
              <a:buFont typeface="Arial" pitchFamily="34" charset="0"/>
              <a:buNone/>
              <a:defRPr sz="18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grpSp>
        <p:nvGrpSpPr>
          <p:cNvPr id="281" name="Shape 281"/>
          <p:cNvGrpSpPr/>
          <p:nvPr/>
        </p:nvGrpSpPr>
        <p:grpSpPr>
          <a:xfrm>
            <a:off x="9228128" y="1953702"/>
            <a:ext cx="1620995" cy="2603951"/>
            <a:chOff x="2011515" y="1953702"/>
            <a:chExt cx="1620994" cy="2603950"/>
          </a:xfrm>
        </p:grpSpPr>
        <p:sp>
          <p:nvSpPr>
            <p:cNvPr id="282" name="Shape 282"/>
            <p:cNvSpPr/>
            <p:nvPr/>
          </p:nvSpPr>
          <p:spPr>
            <a:xfrm>
              <a:off x="2285756" y="1953702"/>
              <a:ext cx="869950" cy="923581"/>
            </a:xfrm>
            <a:custGeom>
              <a:rect l="0" t="0" r="0" b="0"/>
              <a:pathLst>
                <a:path w="119999" h="119999"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83" name="Shape 283"/>
            <p:cNvSpPr/>
            <p:nvPr/>
          </p:nvSpPr>
          <p:spPr>
            <a:xfrm>
              <a:off x="2850906" y="1994632"/>
              <a:ext cx="781603" cy="1023235"/>
            </a:xfrm>
            <a:custGeom>
              <a:rect l="0" t="0" r="0" b="0"/>
              <a:pathLst>
                <a:path w="119999" h="119999"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84" name="Shape 284"/>
            <p:cNvSpPr/>
            <p:nvPr/>
          </p:nvSpPr>
          <p:spPr>
            <a:xfrm>
              <a:off x="2034932" y="2254982"/>
              <a:ext cx="758825" cy="768350"/>
            </a:xfrm>
            <a:custGeom>
              <a:rect l="0" t="0" r="0" b="0"/>
              <a:pathLst>
                <a:path w="119999" h="119999"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85" name="Shape 285"/>
            <p:cNvSpPr/>
            <p:nvPr/>
          </p:nvSpPr>
          <p:spPr>
            <a:xfrm>
              <a:off x="2011515" y="2806550"/>
              <a:ext cx="788592" cy="852667"/>
            </a:xfrm>
            <a:custGeom>
              <a:rect l="0" t="0" r="0" b="0"/>
              <a:pathLst>
                <a:path w="119999" h="119999"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86" name="Shape 286"/>
            <p:cNvSpPr/>
            <p:nvPr/>
          </p:nvSpPr>
          <p:spPr>
            <a:xfrm>
              <a:off x="2499260" y="2943958"/>
              <a:ext cx="888222" cy="1000126"/>
            </a:xfrm>
            <a:custGeom>
              <a:rect l="0" t="0" r="0" b="0"/>
              <a:pathLst>
                <a:path w="119999" h="119999"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87" name="Shape 287"/>
            <p:cNvSpPr/>
            <p:nvPr/>
          </p:nvSpPr>
          <p:spPr>
            <a:xfrm>
              <a:off x="2857257" y="2801083"/>
              <a:ext cx="752476" cy="771525"/>
            </a:xfrm>
            <a:custGeom>
              <a:rect l="0" t="0" r="0" b="0"/>
              <a:pathLst>
                <a:path w="119999" h="119999"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88" name="Shape 288"/>
            <p:cNvSpPr/>
            <p:nvPr/>
          </p:nvSpPr>
          <p:spPr>
            <a:xfrm>
              <a:off x="2668685" y="4086828"/>
              <a:ext cx="595100" cy="181898"/>
            </a:xfrm>
            <a:custGeom>
              <a:rect l="0" t="0" r="0" b="0"/>
              <a:pathLst>
                <a:path w="119999" h="119999"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89" name="Shape 289"/>
            <p:cNvSpPr/>
            <p:nvPr/>
          </p:nvSpPr>
          <p:spPr>
            <a:xfrm>
              <a:off x="2668685" y="4229703"/>
              <a:ext cx="595100" cy="181898"/>
            </a:xfrm>
            <a:custGeom>
              <a:rect l="0" t="0" r="0" b="0"/>
              <a:pathLst>
                <a:path w="119999" h="119999"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90" name="Shape 290"/>
            <p:cNvSpPr/>
            <p:nvPr/>
          </p:nvSpPr>
          <p:spPr>
            <a:xfrm>
              <a:off x="2668685" y="4374692"/>
              <a:ext cx="595100" cy="182960"/>
            </a:xfrm>
            <a:custGeom>
              <a:rect l="0" t="0" r="0" b="0"/>
              <a:pathLst>
                <a:path w="119999" h="119999"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sp>
        <p:nvSpPr>
          <p:cNvPr id="291" name="Shape 291"/>
          <p:cNvSpPr txBox="1">
            <a:spLocks noGrp="1"/>
          </p:cNvSpPr>
          <p:nvPr>
            <p:ph type="body" idx="4"/>
          </p:nvPr>
        </p:nvSpPr>
        <p:spPr>
          <a:xfrm>
            <a:off x="4364610" y="5129363"/>
            <a:ext cx="3726655"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500"/>
              <a:buFont typeface="Arial" pitchFamily="34" charset="0"/>
              <a:buNone/>
              <a:defRPr sz="15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500"/>
              <a:buFont typeface="Arial" pitchFamily="34" charset="0"/>
              <a:buNone/>
              <a:defRPr sz="15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92" name="Shape 292"/>
          <p:cNvSpPr txBox="1">
            <a:spLocks noGrp="1"/>
          </p:cNvSpPr>
          <p:nvPr>
            <p:ph type="body" idx="5"/>
          </p:nvPr>
        </p:nvSpPr>
        <p:spPr>
          <a:xfrm>
            <a:off x="4376388" y="4670027"/>
            <a:ext cx="3713315"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800"/>
              <a:buFont typeface="Arial" pitchFamily="34" charset="0"/>
              <a:buNone/>
              <a:defRPr sz="18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93" name="Shape 293"/>
          <p:cNvSpPr txBox="1">
            <a:spLocks noGrp="1"/>
          </p:cNvSpPr>
          <p:nvPr>
            <p:ph type="body" idx="6"/>
          </p:nvPr>
        </p:nvSpPr>
        <p:spPr>
          <a:xfrm>
            <a:off x="8267579" y="5129363"/>
            <a:ext cx="3610195"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500"/>
              <a:buFont typeface="Arial" pitchFamily="34" charset="0"/>
              <a:buNone/>
              <a:defRPr sz="15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500"/>
              <a:buFont typeface="Arial" pitchFamily="34" charset="0"/>
              <a:buNone/>
              <a:defRPr sz="15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94" name="Shape 294"/>
          <p:cNvSpPr txBox="1">
            <a:spLocks noGrp="1"/>
          </p:cNvSpPr>
          <p:nvPr>
            <p:ph type="body" idx="7"/>
          </p:nvPr>
        </p:nvSpPr>
        <p:spPr>
          <a:xfrm>
            <a:off x="8277636" y="4670027"/>
            <a:ext cx="3597273"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800"/>
              <a:buFont typeface="Arial" pitchFamily="34" charset="0"/>
              <a:buNone/>
              <a:defRPr sz="18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2804486582"/>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quared-Infographic">
  <p:cSld name="Squared-Infographic">
    <p:spTree>
      <p:nvGrpSpPr>
        <p:cNvPr id="1" name="Shape 295"/>
        <p:cNvGrpSpPr/>
        <p:nvPr/>
      </p:nvGrpSpPr>
      <p:grpSpPr>
        <a:xfrm>
          <a:off x="0" y="0"/>
          <a:ext cx="0" cy="0"/>
        </a:xfrm>
      </p:grpSpPr>
      <p:sp>
        <p:nvSpPr>
          <p:cNvPr id="296" name="Shape 296"/>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grpSp>
        <p:nvGrpSpPr>
          <p:cNvPr id="298" name="Shape 298"/>
          <p:cNvGrpSpPr/>
          <p:nvPr/>
        </p:nvGrpSpPr>
        <p:grpSpPr>
          <a:xfrm>
            <a:off x="1" y="5025803"/>
            <a:ext cx="12192001" cy="144981"/>
            <a:chOff x="1751419" y="4036682"/>
            <a:chExt cx="9944457" cy="58272"/>
          </a:xfrm>
        </p:grpSpPr>
        <p:sp>
          <p:nvSpPr>
            <p:cNvPr id="299" name="Shape 299"/>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sp>
          <p:nvSpPr>
            <p:cNvPr id="300" name="Shape 300"/>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sp>
          <p:nvSpPr>
            <p:cNvPr id="301" name="Shape 301"/>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sp>
          <p:nvSpPr>
            <p:cNvPr id="302" name="Shape 302"/>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sp>
          <p:nvSpPr>
            <p:cNvPr id="303" name="Shape 303"/>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sp>
          <p:nvSpPr>
            <p:cNvPr id="304" name="Shape 304"/>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grpSp>
      <p:grpSp>
        <p:nvGrpSpPr>
          <p:cNvPr id="305" name="Shape 305"/>
          <p:cNvGrpSpPr/>
          <p:nvPr/>
        </p:nvGrpSpPr>
        <p:grpSpPr>
          <a:xfrm>
            <a:off x="1217471" y="2920935"/>
            <a:ext cx="1304471" cy="2431269"/>
            <a:chOff x="1217471" y="1893408"/>
            <a:chExt cx="1304470" cy="2431269"/>
          </a:xfrm>
        </p:grpSpPr>
        <p:grpSp>
          <p:nvGrpSpPr>
            <p:cNvPr id="306" name="Shape 306"/>
            <p:cNvGrpSpPr/>
            <p:nvPr/>
          </p:nvGrpSpPr>
          <p:grpSpPr>
            <a:xfrm>
              <a:off x="1217471" y="2766893"/>
              <a:ext cx="1304470" cy="1557784"/>
              <a:chOff x="1217471" y="2766893"/>
              <a:chExt cx="1304470" cy="1557784"/>
            </a:xfrm>
          </p:grpSpPr>
          <p:grpSp>
            <p:nvGrpSpPr>
              <p:cNvPr id="307" name="Shape 307"/>
              <p:cNvGrpSpPr/>
              <p:nvPr/>
            </p:nvGrpSpPr>
            <p:grpSpPr>
              <a:xfrm>
                <a:off x="1217471" y="2766893"/>
                <a:ext cx="1304470" cy="1557784"/>
                <a:chOff x="1199541" y="3267114"/>
                <a:chExt cx="1304470" cy="1557784"/>
              </a:xfrm>
            </p:grpSpPr>
            <p:sp>
              <p:nvSpPr>
                <p:cNvPr id="308" name="Shape 308"/>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309" name="Shape 309"/>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310" name="Shape 310"/>
              <p:cNvSpPr/>
              <p:nvPr/>
            </p:nvSpPr>
            <p:spPr>
              <a:xfrm>
                <a:off x="1718423" y="3882698"/>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11" name="Shape 311"/>
            <p:cNvGrpSpPr/>
            <p:nvPr/>
          </p:nvGrpSpPr>
          <p:grpSpPr>
            <a:xfrm>
              <a:off x="1289951" y="1893408"/>
              <a:ext cx="1136271" cy="1246506"/>
              <a:chOff x="627304" y="1987183"/>
              <a:chExt cx="1594615" cy="1749317"/>
            </a:xfrm>
          </p:grpSpPr>
          <p:sp>
            <p:nvSpPr>
              <p:cNvPr id="312" name="Shape 312"/>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13" name="Shape 313"/>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14" name="Shape 314"/>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grpSp>
        <p:nvGrpSpPr>
          <p:cNvPr id="315" name="Shape 315"/>
          <p:cNvGrpSpPr/>
          <p:nvPr/>
        </p:nvGrpSpPr>
        <p:grpSpPr>
          <a:xfrm>
            <a:off x="3286749" y="2920935"/>
            <a:ext cx="1304471" cy="2483739"/>
            <a:chOff x="3326504" y="1893408"/>
            <a:chExt cx="1304470" cy="2483739"/>
          </a:xfrm>
        </p:grpSpPr>
        <p:grpSp>
          <p:nvGrpSpPr>
            <p:cNvPr id="316" name="Shape 316"/>
            <p:cNvGrpSpPr/>
            <p:nvPr/>
          </p:nvGrpSpPr>
          <p:grpSpPr>
            <a:xfrm>
              <a:off x="3326504" y="2772528"/>
              <a:ext cx="1304470" cy="1604619"/>
              <a:chOff x="3326504" y="2772528"/>
              <a:chExt cx="1304470" cy="1604619"/>
            </a:xfrm>
          </p:grpSpPr>
          <p:grpSp>
            <p:nvGrpSpPr>
              <p:cNvPr id="317" name="Shape 317"/>
              <p:cNvGrpSpPr/>
              <p:nvPr/>
            </p:nvGrpSpPr>
            <p:grpSpPr>
              <a:xfrm>
                <a:off x="3326504" y="2772528"/>
                <a:ext cx="1304470" cy="1604619"/>
                <a:chOff x="3269602" y="3277053"/>
                <a:chExt cx="1304470" cy="1593145"/>
              </a:xfrm>
            </p:grpSpPr>
            <p:sp>
              <p:nvSpPr>
                <p:cNvPr id="318" name="Shape 318"/>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319" name="Shape 319"/>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320" name="Shape 320"/>
              <p:cNvSpPr/>
              <p:nvPr/>
            </p:nvSpPr>
            <p:spPr>
              <a:xfrm>
                <a:off x="3839076" y="3922923"/>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21" name="Shape 321"/>
            <p:cNvGrpSpPr/>
            <p:nvPr/>
          </p:nvGrpSpPr>
          <p:grpSpPr>
            <a:xfrm>
              <a:off x="3410604" y="1893408"/>
              <a:ext cx="1136271" cy="1246506"/>
              <a:chOff x="627304" y="1987183"/>
              <a:chExt cx="1594615" cy="1749317"/>
            </a:xfrm>
          </p:grpSpPr>
          <p:sp>
            <p:nvSpPr>
              <p:cNvPr id="322" name="Shape 322"/>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23" name="Shape 323"/>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24" name="Shape 324"/>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grpSp>
        <p:nvGrpSpPr>
          <p:cNvPr id="325" name="Shape 325"/>
          <p:cNvGrpSpPr/>
          <p:nvPr/>
        </p:nvGrpSpPr>
        <p:grpSpPr>
          <a:xfrm>
            <a:off x="5362702" y="2917614"/>
            <a:ext cx="1304471" cy="2426375"/>
            <a:chOff x="5452152" y="1890087"/>
            <a:chExt cx="1304470" cy="2426375"/>
          </a:xfrm>
        </p:grpSpPr>
        <p:grpSp>
          <p:nvGrpSpPr>
            <p:cNvPr id="326" name="Shape 326"/>
            <p:cNvGrpSpPr/>
            <p:nvPr/>
          </p:nvGrpSpPr>
          <p:grpSpPr>
            <a:xfrm>
              <a:off x="5452152" y="2763572"/>
              <a:ext cx="1304470" cy="1552890"/>
              <a:chOff x="5452152" y="2763572"/>
              <a:chExt cx="1304470" cy="1552890"/>
            </a:xfrm>
          </p:grpSpPr>
          <p:grpSp>
            <p:nvGrpSpPr>
              <p:cNvPr id="327" name="Shape 327"/>
              <p:cNvGrpSpPr/>
              <p:nvPr/>
            </p:nvGrpSpPr>
            <p:grpSpPr>
              <a:xfrm>
                <a:off x="5452152" y="2763572"/>
                <a:ext cx="1304470" cy="1552890"/>
                <a:chOff x="5960996" y="3267114"/>
                <a:chExt cx="1304470" cy="1559509"/>
              </a:xfrm>
            </p:grpSpPr>
            <p:sp>
              <p:nvSpPr>
                <p:cNvPr id="328" name="Shape 328"/>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329" name="Shape 329"/>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330" name="Shape 330"/>
              <p:cNvSpPr/>
              <p:nvPr/>
            </p:nvSpPr>
            <p:spPr>
              <a:xfrm>
                <a:off x="5981437" y="3879214"/>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31" name="Shape 331"/>
            <p:cNvGrpSpPr/>
            <p:nvPr/>
          </p:nvGrpSpPr>
          <p:grpSpPr>
            <a:xfrm>
              <a:off x="5556109" y="1890087"/>
              <a:ext cx="1136271" cy="1246506"/>
              <a:chOff x="627304" y="1987183"/>
              <a:chExt cx="1594615" cy="1749317"/>
            </a:xfrm>
          </p:grpSpPr>
          <p:sp>
            <p:nvSpPr>
              <p:cNvPr id="332" name="Shape 332"/>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33" name="Shape 333"/>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34" name="Shape 334"/>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grpSp>
        <p:nvGrpSpPr>
          <p:cNvPr id="335" name="Shape 335"/>
          <p:cNvGrpSpPr/>
          <p:nvPr/>
        </p:nvGrpSpPr>
        <p:grpSpPr>
          <a:xfrm>
            <a:off x="7695802" y="2917614"/>
            <a:ext cx="1304471" cy="2434591"/>
            <a:chOff x="7521759" y="1890087"/>
            <a:chExt cx="1304470" cy="2434590"/>
          </a:xfrm>
        </p:grpSpPr>
        <p:grpSp>
          <p:nvGrpSpPr>
            <p:cNvPr id="336" name="Shape 336"/>
            <p:cNvGrpSpPr/>
            <p:nvPr/>
          </p:nvGrpSpPr>
          <p:grpSpPr>
            <a:xfrm>
              <a:off x="7521759" y="2766893"/>
              <a:ext cx="1304470" cy="1557784"/>
              <a:chOff x="7521759" y="2766893"/>
              <a:chExt cx="1304470" cy="1557784"/>
            </a:xfrm>
          </p:grpSpPr>
          <p:grpSp>
            <p:nvGrpSpPr>
              <p:cNvPr id="337" name="Shape 337"/>
              <p:cNvGrpSpPr/>
              <p:nvPr/>
            </p:nvGrpSpPr>
            <p:grpSpPr>
              <a:xfrm>
                <a:off x="7521759" y="2766893"/>
                <a:ext cx="1304470" cy="1557784"/>
                <a:chOff x="7980910" y="3267114"/>
                <a:chExt cx="1304470" cy="1557784"/>
              </a:xfrm>
            </p:grpSpPr>
            <p:sp>
              <p:nvSpPr>
                <p:cNvPr id="338" name="Shape 338"/>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339" name="Shape 339"/>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340" name="Shape 340"/>
              <p:cNvSpPr/>
              <p:nvPr/>
            </p:nvSpPr>
            <p:spPr>
              <a:xfrm>
                <a:off x="8050613" y="3892069"/>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41" name="Shape 341"/>
            <p:cNvGrpSpPr/>
            <p:nvPr/>
          </p:nvGrpSpPr>
          <p:grpSpPr>
            <a:xfrm>
              <a:off x="7622141" y="1890087"/>
              <a:ext cx="1136271" cy="1246506"/>
              <a:chOff x="627304" y="1987183"/>
              <a:chExt cx="1594615" cy="1749317"/>
            </a:xfrm>
          </p:grpSpPr>
          <p:sp>
            <p:nvSpPr>
              <p:cNvPr id="342" name="Shape 342"/>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43" name="Shape 343"/>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44" name="Shape 344"/>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grpSp>
        <p:nvGrpSpPr>
          <p:cNvPr id="345" name="Shape 345"/>
          <p:cNvGrpSpPr/>
          <p:nvPr/>
        </p:nvGrpSpPr>
        <p:grpSpPr>
          <a:xfrm>
            <a:off x="10039726" y="2881865"/>
            <a:ext cx="1304471" cy="2435707"/>
            <a:chOff x="9646841" y="1888970"/>
            <a:chExt cx="1304470" cy="2435707"/>
          </a:xfrm>
        </p:grpSpPr>
        <p:grpSp>
          <p:nvGrpSpPr>
            <p:cNvPr id="346" name="Shape 346"/>
            <p:cNvGrpSpPr/>
            <p:nvPr/>
          </p:nvGrpSpPr>
          <p:grpSpPr>
            <a:xfrm>
              <a:off x="9646841" y="2766893"/>
              <a:ext cx="1304470" cy="1557784"/>
              <a:chOff x="9646841" y="2766893"/>
              <a:chExt cx="1304470" cy="1557784"/>
            </a:xfrm>
          </p:grpSpPr>
          <p:grpSp>
            <p:nvGrpSpPr>
              <p:cNvPr id="347" name="Shape 347"/>
              <p:cNvGrpSpPr/>
              <p:nvPr/>
            </p:nvGrpSpPr>
            <p:grpSpPr>
              <a:xfrm>
                <a:off x="9646841" y="2766893"/>
                <a:ext cx="1304470" cy="1557784"/>
                <a:chOff x="9539460" y="3267114"/>
                <a:chExt cx="1304470" cy="1557784"/>
              </a:xfrm>
            </p:grpSpPr>
            <p:sp>
              <p:nvSpPr>
                <p:cNvPr id="348" name="Shape 348"/>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349" name="Shape 349"/>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350" name="Shape 350"/>
              <p:cNvSpPr/>
              <p:nvPr/>
            </p:nvSpPr>
            <p:spPr>
              <a:xfrm>
                <a:off x="10159411" y="3879214"/>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51" name="Shape 351"/>
            <p:cNvGrpSpPr/>
            <p:nvPr/>
          </p:nvGrpSpPr>
          <p:grpSpPr>
            <a:xfrm>
              <a:off x="9755990" y="1888970"/>
              <a:ext cx="1136271" cy="1246506"/>
              <a:chOff x="627304" y="1987183"/>
              <a:chExt cx="1594615" cy="1749317"/>
            </a:xfrm>
          </p:grpSpPr>
          <p:sp>
            <p:nvSpPr>
              <p:cNvPr id="352" name="Shape 352"/>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53" name="Shape 353"/>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54" name="Shape 354"/>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sp>
        <p:nvSpPr>
          <p:cNvPr id="355" name="Shape 355"/>
          <p:cNvSpPr txBox="1">
            <a:spLocks noGrp="1"/>
          </p:cNvSpPr>
          <p:nvPr>
            <p:ph type="body" idx="2"/>
          </p:nvPr>
        </p:nvSpPr>
        <p:spPr>
          <a:xfrm>
            <a:off x="868843"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356" name="Shape 356"/>
          <p:cNvSpPr txBox="1">
            <a:spLocks noGrp="1"/>
          </p:cNvSpPr>
          <p:nvPr>
            <p:ph type="body" idx="3"/>
          </p:nvPr>
        </p:nvSpPr>
        <p:spPr>
          <a:xfrm>
            <a:off x="3081062" y="5721633"/>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357" name="Shape 357"/>
          <p:cNvSpPr txBox="1">
            <a:spLocks noGrp="1"/>
          </p:cNvSpPr>
          <p:nvPr>
            <p:ph type="body" idx="4"/>
          </p:nvPr>
        </p:nvSpPr>
        <p:spPr>
          <a:xfrm>
            <a:off x="5293282"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358" name="Shape 358"/>
          <p:cNvSpPr txBox="1">
            <a:spLocks noGrp="1"/>
          </p:cNvSpPr>
          <p:nvPr>
            <p:ph type="body" idx="5"/>
          </p:nvPr>
        </p:nvSpPr>
        <p:spPr>
          <a:xfrm>
            <a:off x="7412701"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359" name="Shape 359"/>
          <p:cNvSpPr txBox="1">
            <a:spLocks noGrp="1"/>
          </p:cNvSpPr>
          <p:nvPr>
            <p:ph type="body" idx="6"/>
          </p:nvPr>
        </p:nvSpPr>
        <p:spPr>
          <a:xfrm>
            <a:off x="9532118" y="5707711"/>
            <a:ext cx="1899629"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360" name="Shape 360"/>
          <p:cNvSpPr txBox="1">
            <a:spLocks noGrp="1"/>
          </p:cNvSpPr>
          <p:nvPr>
            <p:ph type="body" idx="7"/>
          </p:nvPr>
        </p:nvSpPr>
        <p:spPr>
          <a:xfrm>
            <a:off x="514351" y="1304997"/>
            <a:ext cx="10273812" cy="145328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800"/>
              <a:buFont typeface="Arial" pitchFamily="34" charset="0"/>
              <a:buNone/>
              <a:defRPr sz="1800" b="0"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342891" algn="l" rtl="0">
              <a:lnSpc>
                <a:spcPct val="100000"/>
              </a:lnSpc>
              <a:spcBef>
                <a:spcPts val="839"/>
              </a:spcBef>
              <a:spcAft>
                <a:spcPct val="0"/>
              </a:spcAft>
              <a:buClr>
                <a:srgbClr val="000000"/>
              </a:buClr>
              <a:buSzPts val="1800"/>
              <a:buFont typeface="Noto Sans Symbols"/>
              <a:buChar char="⇥"/>
              <a:defRPr sz="18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330192" algn="l" rtl="0">
              <a:lnSpc>
                <a:spcPct val="100000"/>
              </a:lnSpc>
              <a:spcBef>
                <a:spcPts val="839"/>
              </a:spcBef>
              <a:spcAft>
                <a:spcPct val="0"/>
              </a:spcAft>
              <a:buClr>
                <a:srgbClr val="000000"/>
              </a:buClr>
              <a:buSzPts val="1600"/>
              <a:buFont typeface="Noto Sans Symbols"/>
              <a:buChar char="↳"/>
              <a:defRPr sz="16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323843" algn="l" rtl="0">
              <a:lnSpc>
                <a:spcPct val="100000"/>
              </a:lnSpc>
              <a:spcBef>
                <a:spcPts val="839"/>
              </a:spcBef>
              <a:spcAft>
                <a:spcPct val="0"/>
              </a:spcAft>
              <a:buClr>
                <a:srgbClr val="000000"/>
              </a:buClr>
              <a:buSzPts val="1500"/>
              <a:buFont typeface="Noto Sans Symbols"/>
              <a:buChar char="→"/>
              <a:defRPr sz="15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98443" algn="l" rtl="0">
              <a:lnSpc>
                <a:spcPct val="100000"/>
              </a:lnSpc>
              <a:spcBef>
                <a:spcPts val="839"/>
              </a:spcBef>
              <a:spcAft>
                <a:spcPct val="0"/>
              </a:spcAft>
              <a:buClr>
                <a:srgbClr val="000000"/>
              </a:buClr>
              <a:buSzPts val="1100"/>
              <a:buFont typeface="Noto Sans Symbols"/>
              <a:buChar char="→"/>
              <a:defRPr sz="11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ts val="839"/>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3131745900"/>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Squared-Infographic">
  <p:cSld name="1_Squared-Infographic">
    <p:spTree>
      <p:nvGrpSpPr>
        <p:cNvPr id="1" name="Shape 361"/>
        <p:cNvGrpSpPr/>
        <p:nvPr/>
      </p:nvGrpSpPr>
      <p:grpSpPr>
        <a:xfrm>
          <a:off x="0" y="0"/>
          <a:ext cx="0" cy="0"/>
        </a:xfrm>
      </p:grpSpPr>
      <p:sp>
        <p:nvSpPr>
          <p:cNvPr id="362" name="Shape 36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grpSp>
        <p:nvGrpSpPr>
          <p:cNvPr id="364" name="Shape 364"/>
          <p:cNvGrpSpPr/>
          <p:nvPr/>
        </p:nvGrpSpPr>
        <p:grpSpPr>
          <a:xfrm>
            <a:off x="1" y="3998262"/>
            <a:ext cx="12192001" cy="126791"/>
            <a:chOff x="1751419" y="4036682"/>
            <a:chExt cx="9944457" cy="50961"/>
          </a:xfrm>
        </p:grpSpPr>
        <p:sp>
          <p:nvSpPr>
            <p:cNvPr id="365" name="Shape 365"/>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sp>
          <p:nvSpPr>
            <p:cNvPr id="366" name="Shape 366"/>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sp>
          <p:nvSpPr>
            <p:cNvPr id="367" name="Shape 367"/>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sp>
          <p:nvSpPr>
            <p:cNvPr id="368" name="Shape 368"/>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sp>
          <p:nvSpPr>
            <p:cNvPr id="369" name="Shape 369"/>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sp>
          <p:nvSpPr>
            <p:cNvPr id="370" name="Shape 370"/>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200"/>
                <a:buFont typeface="Arial" pitchFamily="34" charset="0"/>
                <a:buNone/>
              </a:pPr>
              <a:endParaRPr sz="1200" b="0" i="0" u="none" strike="noStrike" cap="none">
                <a:solidFill>
                  <a:schemeClr val="lt1"/>
                </a:solidFill>
                <a:latin typeface="Roboto"/>
                <a:ea typeface="Roboto"/>
                <a:cs typeface="Roboto"/>
                <a:sym typeface="Roboto"/>
              </a:endParaRPr>
            </a:p>
          </p:txBody>
        </p:sp>
      </p:grpSp>
      <p:grpSp>
        <p:nvGrpSpPr>
          <p:cNvPr id="371" name="Shape 371"/>
          <p:cNvGrpSpPr/>
          <p:nvPr/>
        </p:nvGrpSpPr>
        <p:grpSpPr>
          <a:xfrm>
            <a:off x="1217471" y="1893408"/>
            <a:ext cx="1304471" cy="2431269"/>
            <a:chOff x="1217471" y="1893408"/>
            <a:chExt cx="1304470" cy="2431269"/>
          </a:xfrm>
        </p:grpSpPr>
        <p:grpSp>
          <p:nvGrpSpPr>
            <p:cNvPr id="372" name="Shape 372"/>
            <p:cNvGrpSpPr/>
            <p:nvPr/>
          </p:nvGrpSpPr>
          <p:grpSpPr>
            <a:xfrm>
              <a:off x="1217471" y="2766893"/>
              <a:ext cx="1304470" cy="1557784"/>
              <a:chOff x="1217471" y="2766893"/>
              <a:chExt cx="1304470" cy="1557784"/>
            </a:xfrm>
          </p:grpSpPr>
          <p:grpSp>
            <p:nvGrpSpPr>
              <p:cNvPr id="373" name="Shape 373"/>
              <p:cNvGrpSpPr/>
              <p:nvPr/>
            </p:nvGrpSpPr>
            <p:grpSpPr>
              <a:xfrm>
                <a:off x="1217471" y="2766893"/>
                <a:ext cx="1304470" cy="1557784"/>
                <a:chOff x="1199541" y="3267114"/>
                <a:chExt cx="1304470" cy="1557784"/>
              </a:xfrm>
            </p:grpSpPr>
            <p:sp>
              <p:nvSpPr>
                <p:cNvPr id="374" name="Shape 374"/>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375" name="Shape 375"/>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376" name="Shape 376"/>
              <p:cNvSpPr/>
              <p:nvPr/>
            </p:nvSpPr>
            <p:spPr>
              <a:xfrm>
                <a:off x="1718423" y="3882698"/>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77" name="Shape 377"/>
            <p:cNvGrpSpPr/>
            <p:nvPr/>
          </p:nvGrpSpPr>
          <p:grpSpPr>
            <a:xfrm>
              <a:off x="1289951" y="1893408"/>
              <a:ext cx="1136271" cy="1246506"/>
              <a:chOff x="627304" y="1987183"/>
              <a:chExt cx="1594615" cy="1749317"/>
            </a:xfrm>
          </p:grpSpPr>
          <p:sp>
            <p:nvSpPr>
              <p:cNvPr id="378" name="Shape 378"/>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79" name="Shape 379"/>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80" name="Shape 380"/>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grpSp>
        <p:nvGrpSpPr>
          <p:cNvPr id="381" name="Shape 381"/>
          <p:cNvGrpSpPr/>
          <p:nvPr/>
        </p:nvGrpSpPr>
        <p:grpSpPr>
          <a:xfrm>
            <a:off x="3286749" y="1893409"/>
            <a:ext cx="1304471" cy="2483739"/>
            <a:chOff x="3326504" y="1893408"/>
            <a:chExt cx="1304470" cy="2483739"/>
          </a:xfrm>
        </p:grpSpPr>
        <p:grpSp>
          <p:nvGrpSpPr>
            <p:cNvPr id="382" name="Shape 382"/>
            <p:cNvGrpSpPr/>
            <p:nvPr/>
          </p:nvGrpSpPr>
          <p:grpSpPr>
            <a:xfrm>
              <a:off x="3326504" y="2772528"/>
              <a:ext cx="1304470" cy="1604619"/>
              <a:chOff x="3326504" y="2772528"/>
              <a:chExt cx="1304470" cy="1604619"/>
            </a:xfrm>
          </p:grpSpPr>
          <p:grpSp>
            <p:nvGrpSpPr>
              <p:cNvPr id="383" name="Shape 383"/>
              <p:cNvGrpSpPr/>
              <p:nvPr/>
            </p:nvGrpSpPr>
            <p:grpSpPr>
              <a:xfrm>
                <a:off x="3326504" y="2772528"/>
                <a:ext cx="1304470" cy="1604619"/>
                <a:chOff x="3269602" y="3277053"/>
                <a:chExt cx="1304470" cy="1593145"/>
              </a:xfrm>
            </p:grpSpPr>
            <p:sp>
              <p:nvSpPr>
                <p:cNvPr id="384" name="Shape 384"/>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385" name="Shape 385"/>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386" name="Shape 386"/>
              <p:cNvSpPr/>
              <p:nvPr/>
            </p:nvSpPr>
            <p:spPr>
              <a:xfrm>
                <a:off x="3839076" y="3922923"/>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87" name="Shape 387"/>
            <p:cNvGrpSpPr/>
            <p:nvPr/>
          </p:nvGrpSpPr>
          <p:grpSpPr>
            <a:xfrm>
              <a:off x="3410604" y="1893408"/>
              <a:ext cx="1136271" cy="1246506"/>
              <a:chOff x="627304" y="1987183"/>
              <a:chExt cx="1594615" cy="1749317"/>
            </a:xfrm>
          </p:grpSpPr>
          <p:sp>
            <p:nvSpPr>
              <p:cNvPr id="388" name="Shape 388"/>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89" name="Shape 389"/>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90" name="Shape 390"/>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grpSp>
        <p:nvGrpSpPr>
          <p:cNvPr id="391" name="Shape 391"/>
          <p:cNvGrpSpPr/>
          <p:nvPr/>
        </p:nvGrpSpPr>
        <p:grpSpPr>
          <a:xfrm>
            <a:off x="5362702" y="1890089"/>
            <a:ext cx="1304471" cy="2426375"/>
            <a:chOff x="5452152" y="1890087"/>
            <a:chExt cx="1304470" cy="2426375"/>
          </a:xfrm>
        </p:grpSpPr>
        <p:grpSp>
          <p:nvGrpSpPr>
            <p:cNvPr id="392" name="Shape 392"/>
            <p:cNvGrpSpPr/>
            <p:nvPr/>
          </p:nvGrpSpPr>
          <p:grpSpPr>
            <a:xfrm>
              <a:off x="5452152" y="2763572"/>
              <a:ext cx="1304470" cy="1552890"/>
              <a:chOff x="5452152" y="2763572"/>
              <a:chExt cx="1304470" cy="1552890"/>
            </a:xfrm>
          </p:grpSpPr>
          <p:grpSp>
            <p:nvGrpSpPr>
              <p:cNvPr id="393" name="Shape 393"/>
              <p:cNvGrpSpPr/>
              <p:nvPr/>
            </p:nvGrpSpPr>
            <p:grpSpPr>
              <a:xfrm>
                <a:off x="5452152" y="2763572"/>
                <a:ext cx="1304470" cy="1552890"/>
                <a:chOff x="5960996" y="3267114"/>
                <a:chExt cx="1304470" cy="1559509"/>
              </a:xfrm>
            </p:grpSpPr>
            <p:sp>
              <p:nvSpPr>
                <p:cNvPr id="394" name="Shape 394"/>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395" name="Shape 395"/>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396" name="Shape 396"/>
              <p:cNvSpPr/>
              <p:nvPr/>
            </p:nvSpPr>
            <p:spPr>
              <a:xfrm>
                <a:off x="5981437" y="3879214"/>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97" name="Shape 397"/>
            <p:cNvGrpSpPr/>
            <p:nvPr/>
          </p:nvGrpSpPr>
          <p:grpSpPr>
            <a:xfrm>
              <a:off x="5556109" y="1890087"/>
              <a:ext cx="1136271" cy="1246506"/>
              <a:chOff x="627304" y="1987183"/>
              <a:chExt cx="1594615" cy="1749317"/>
            </a:xfrm>
          </p:grpSpPr>
          <p:sp>
            <p:nvSpPr>
              <p:cNvPr id="398" name="Shape 398"/>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99" name="Shape 399"/>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00" name="Shape 400"/>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grpSp>
        <p:nvGrpSpPr>
          <p:cNvPr id="401" name="Shape 401"/>
          <p:cNvGrpSpPr/>
          <p:nvPr/>
        </p:nvGrpSpPr>
        <p:grpSpPr>
          <a:xfrm>
            <a:off x="7392553" y="1890087"/>
            <a:ext cx="1304471" cy="2434591"/>
            <a:chOff x="7521759" y="1890087"/>
            <a:chExt cx="1304470" cy="2434590"/>
          </a:xfrm>
        </p:grpSpPr>
        <p:grpSp>
          <p:nvGrpSpPr>
            <p:cNvPr id="402" name="Shape 402"/>
            <p:cNvGrpSpPr/>
            <p:nvPr/>
          </p:nvGrpSpPr>
          <p:grpSpPr>
            <a:xfrm>
              <a:off x="7521759" y="2766893"/>
              <a:ext cx="1304470" cy="1557784"/>
              <a:chOff x="7521759" y="2766893"/>
              <a:chExt cx="1304470" cy="1557784"/>
            </a:xfrm>
          </p:grpSpPr>
          <p:grpSp>
            <p:nvGrpSpPr>
              <p:cNvPr id="403" name="Shape 403"/>
              <p:cNvGrpSpPr/>
              <p:nvPr/>
            </p:nvGrpSpPr>
            <p:grpSpPr>
              <a:xfrm>
                <a:off x="7521759" y="2766893"/>
                <a:ext cx="1304470" cy="1557784"/>
                <a:chOff x="7980910" y="3267114"/>
                <a:chExt cx="1304470" cy="1557784"/>
              </a:xfrm>
            </p:grpSpPr>
            <p:sp>
              <p:nvSpPr>
                <p:cNvPr id="404" name="Shape 404"/>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05" name="Shape 405"/>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406" name="Shape 406"/>
              <p:cNvSpPr/>
              <p:nvPr/>
            </p:nvSpPr>
            <p:spPr>
              <a:xfrm>
                <a:off x="8050613" y="3892069"/>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407" name="Shape 407"/>
            <p:cNvGrpSpPr/>
            <p:nvPr/>
          </p:nvGrpSpPr>
          <p:grpSpPr>
            <a:xfrm>
              <a:off x="7622141" y="1890087"/>
              <a:ext cx="1136271" cy="1246506"/>
              <a:chOff x="627304" y="1987183"/>
              <a:chExt cx="1594615" cy="1749317"/>
            </a:xfrm>
          </p:grpSpPr>
          <p:sp>
            <p:nvSpPr>
              <p:cNvPr id="408" name="Shape 408"/>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09" name="Shape 409"/>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10" name="Shape 410"/>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grpSp>
        <p:nvGrpSpPr>
          <p:cNvPr id="411" name="Shape 411"/>
          <p:cNvGrpSpPr/>
          <p:nvPr/>
        </p:nvGrpSpPr>
        <p:grpSpPr>
          <a:xfrm>
            <a:off x="9507695" y="1888971"/>
            <a:ext cx="1304471" cy="2435707"/>
            <a:chOff x="9646841" y="1888970"/>
            <a:chExt cx="1304470" cy="2435707"/>
          </a:xfrm>
        </p:grpSpPr>
        <p:grpSp>
          <p:nvGrpSpPr>
            <p:cNvPr id="412" name="Shape 412"/>
            <p:cNvGrpSpPr/>
            <p:nvPr/>
          </p:nvGrpSpPr>
          <p:grpSpPr>
            <a:xfrm>
              <a:off x="9646841" y="2766893"/>
              <a:ext cx="1304470" cy="1557784"/>
              <a:chOff x="9646841" y="2766893"/>
              <a:chExt cx="1304470" cy="1557784"/>
            </a:xfrm>
          </p:grpSpPr>
          <p:grpSp>
            <p:nvGrpSpPr>
              <p:cNvPr id="413" name="Shape 413"/>
              <p:cNvGrpSpPr/>
              <p:nvPr/>
            </p:nvGrpSpPr>
            <p:grpSpPr>
              <a:xfrm>
                <a:off x="9646841" y="2766893"/>
                <a:ext cx="1304470" cy="1557784"/>
                <a:chOff x="9539460" y="3267114"/>
                <a:chExt cx="1304470" cy="1557784"/>
              </a:xfrm>
            </p:grpSpPr>
            <p:sp>
              <p:nvSpPr>
                <p:cNvPr id="414" name="Shape 414"/>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15" name="Shape 415"/>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416" name="Shape 416"/>
              <p:cNvSpPr/>
              <p:nvPr/>
            </p:nvSpPr>
            <p:spPr>
              <a:xfrm>
                <a:off x="10159411" y="3879214"/>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417" name="Shape 417"/>
            <p:cNvGrpSpPr/>
            <p:nvPr/>
          </p:nvGrpSpPr>
          <p:grpSpPr>
            <a:xfrm>
              <a:off x="9755990" y="1888970"/>
              <a:ext cx="1136271" cy="1246506"/>
              <a:chOff x="627304" y="1987183"/>
              <a:chExt cx="1594615" cy="1749317"/>
            </a:xfrm>
          </p:grpSpPr>
          <p:sp>
            <p:nvSpPr>
              <p:cNvPr id="418" name="Shape 418"/>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19" name="Shape 419"/>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20" name="Shape 420"/>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sp>
        <p:nvSpPr>
          <p:cNvPr id="421" name="Shape 421"/>
          <p:cNvSpPr txBox="1">
            <a:spLocks noGrp="1"/>
          </p:cNvSpPr>
          <p:nvPr>
            <p:ph type="body" idx="2"/>
          </p:nvPr>
        </p:nvSpPr>
        <p:spPr>
          <a:xfrm>
            <a:off x="858786"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22" name="Shape 422"/>
          <p:cNvSpPr txBox="1">
            <a:spLocks noGrp="1"/>
          </p:cNvSpPr>
          <p:nvPr>
            <p:ph type="body" idx="3"/>
          </p:nvPr>
        </p:nvSpPr>
        <p:spPr>
          <a:xfrm>
            <a:off x="868843"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23" name="Shape 423"/>
          <p:cNvSpPr txBox="1">
            <a:spLocks noGrp="1"/>
          </p:cNvSpPr>
          <p:nvPr>
            <p:ph type="body" idx="4"/>
          </p:nvPr>
        </p:nvSpPr>
        <p:spPr>
          <a:xfrm>
            <a:off x="3213621"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24" name="Shape 424"/>
          <p:cNvSpPr txBox="1">
            <a:spLocks noGrp="1"/>
          </p:cNvSpPr>
          <p:nvPr>
            <p:ph type="body" idx="5"/>
          </p:nvPr>
        </p:nvSpPr>
        <p:spPr>
          <a:xfrm>
            <a:off x="3223678"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25" name="Shape 425"/>
          <p:cNvSpPr txBox="1">
            <a:spLocks noGrp="1"/>
          </p:cNvSpPr>
          <p:nvPr>
            <p:ph type="body" idx="6"/>
          </p:nvPr>
        </p:nvSpPr>
        <p:spPr>
          <a:xfrm>
            <a:off x="5283226"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26" name="Shape 426"/>
          <p:cNvSpPr txBox="1">
            <a:spLocks noGrp="1"/>
          </p:cNvSpPr>
          <p:nvPr>
            <p:ph type="body" idx="7"/>
          </p:nvPr>
        </p:nvSpPr>
        <p:spPr>
          <a:xfrm>
            <a:off x="5293282"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27" name="Shape 427"/>
          <p:cNvSpPr txBox="1">
            <a:spLocks noGrp="1"/>
          </p:cNvSpPr>
          <p:nvPr>
            <p:ph type="body" idx="8"/>
          </p:nvPr>
        </p:nvSpPr>
        <p:spPr>
          <a:xfrm>
            <a:off x="7402643"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28" name="Shape 428"/>
          <p:cNvSpPr txBox="1">
            <a:spLocks noGrp="1"/>
          </p:cNvSpPr>
          <p:nvPr>
            <p:ph type="body" idx="9"/>
          </p:nvPr>
        </p:nvSpPr>
        <p:spPr>
          <a:xfrm>
            <a:off x="7412701"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29" name="Shape 429"/>
          <p:cNvSpPr txBox="1">
            <a:spLocks noGrp="1"/>
          </p:cNvSpPr>
          <p:nvPr>
            <p:ph type="body" idx="13"/>
          </p:nvPr>
        </p:nvSpPr>
        <p:spPr>
          <a:xfrm>
            <a:off x="9688643"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30" name="Shape 430"/>
          <p:cNvSpPr txBox="1">
            <a:spLocks noGrp="1"/>
          </p:cNvSpPr>
          <p:nvPr>
            <p:ph type="body" idx="14"/>
          </p:nvPr>
        </p:nvSpPr>
        <p:spPr>
          <a:xfrm>
            <a:off x="9698701"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1011875965"/>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rocess-Infographic">
  <p:cSld name="Process-Infographic">
    <p:spTree>
      <p:nvGrpSpPr>
        <p:cNvPr id="1" name="Shape 431"/>
        <p:cNvGrpSpPr/>
        <p:nvPr/>
      </p:nvGrpSpPr>
      <p:grpSpPr>
        <a:xfrm>
          <a:off x="0" y="0"/>
          <a:ext cx="0" cy="0"/>
        </a:xfrm>
      </p:grpSpPr>
      <p:sp>
        <p:nvSpPr>
          <p:cNvPr id="432" name="Shape 43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434" name="Shape 434"/>
          <p:cNvSpPr/>
          <p:nvPr/>
        </p:nvSpPr>
        <p:spPr>
          <a:xfrm>
            <a:off x="635765" y="3114235"/>
            <a:ext cx="2437587"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35" name="Shape 435"/>
          <p:cNvSpPr/>
          <p:nvPr/>
        </p:nvSpPr>
        <p:spPr>
          <a:xfrm>
            <a:off x="4880760" y="3114235"/>
            <a:ext cx="2437587"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36" name="Shape 436"/>
          <p:cNvSpPr/>
          <p:nvPr/>
        </p:nvSpPr>
        <p:spPr>
          <a:xfrm rot="10800000" flipH="1">
            <a:off x="2754593" y="1925515"/>
            <a:ext cx="2437587"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37" name="Shape 437"/>
          <p:cNvSpPr/>
          <p:nvPr/>
        </p:nvSpPr>
        <p:spPr>
          <a:xfrm>
            <a:off x="9133089" y="3114235"/>
            <a:ext cx="2437587"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38" name="Shape 438"/>
          <p:cNvSpPr/>
          <p:nvPr/>
        </p:nvSpPr>
        <p:spPr>
          <a:xfrm rot="10800000" flipH="1">
            <a:off x="7006925" y="1925515"/>
            <a:ext cx="2437587"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39" name="Shape 439"/>
          <p:cNvSpPr/>
          <p:nvPr/>
        </p:nvSpPr>
        <p:spPr>
          <a:xfrm>
            <a:off x="2754593" y="3114235"/>
            <a:ext cx="2437587"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40" name="Shape 440"/>
          <p:cNvSpPr/>
          <p:nvPr/>
        </p:nvSpPr>
        <p:spPr>
          <a:xfrm rot="10800000" flipH="1">
            <a:off x="628427" y="1925515"/>
            <a:ext cx="2437587"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41" name="Shape 441"/>
          <p:cNvSpPr/>
          <p:nvPr/>
        </p:nvSpPr>
        <p:spPr>
          <a:xfrm>
            <a:off x="7006925" y="3114235"/>
            <a:ext cx="2437587"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42" name="Shape 442"/>
          <p:cNvSpPr/>
          <p:nvPr/>
        </p:nvSpPr>
        <p:spPr>
          <a:xfrm rot="10800000" flipH="1">
            <a:off x="4880760" y="1925515"/>
            <a:ext cx="2437587"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43" name="Shape 443"/>
          <p:cNvSpPr/>
          <p:nvPr/>
        </p:nvSpPr>
        <p:spPr>
          <a:xfrm rot="10800000" flipH="1">
            <a:off x="9133089" y="1925515"/>
            <a:ext cx="2437587"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44" name="Shape 444"/>
          <p:cNvSpPr/>
          <p:nvPr/>
        </p:nvSpPr>
        <p:spPr>
          <a:xfrm>
            <a:off x="662133" y="4762330"/>
            <a:ext cx="179999" cy="179999"/>
          </a:xfrm>
          <a:prstGeom prst="ellipse">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656D78"/>
              </a:solidFill>
              <a:latin typeface="Calibri"/>
              <a:ea typeface="Calibri"/>
              <a:cs typeface="Calibri"/>
              <a:sym typeface="Calibri"/>
            </a:endParaRPr>
          </a:p>
        </p:txBody>
      </p:sp>
      <p:sp>
        <p:nvSpPr>
          <p:cNvPr id="445" name="Shape 445"/>
          <p:cNvSpPr/>
          <p:nvPr/>
        </p:nvSpPr>
        <p:spPr>
          <a:xfrm>
            <a:off x="2947442" y="4756137"/>
            <a:ext cx="179999" cy="179999"/>
          </a:xfrm>
          <a:prstGeom prst="ellipse">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656D78"/>
              </a:solidFill>
              <a:latin typeface="Calibri"/>
              <a:ea typeface="Calibri"/>
              <a:cs typeface="Calibri"/>
              <a:sym typeface="Calibri"/>
            </a:endParaRPr>
          </a:p>
        </p:txBody>
      </p:sp>
      <p:sp>
        <p:nvSpPr>
          <p:cNvPr id="446" name="Shape 446"/>
          <p:cNvSpPr/>
          <p:nvPr/>
        </p:nvSpPr>
        <p:spPr>
          <a:xfrm>
            <a:off x="7158062" y="4749374"/>
            <a:ext cx="179999" cy="179999"/>
          </a:xfrm>
          <a:prstGeom prst="ellipse">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656D78"/>
              </a:solidFill>
              <a:latin typeface="Calibri"/>
              <a:ea typeface="Calibri"/>
              <a:cs typeface="Calibri"/>
              <a:sym typeface="Calibri"/>
            </a:endParaRPr>
          </a:p>
        </p:txBody>
      </p:sp>
      <p:sp>
        <p:nvSpPr>
          <p:cNvPr id="447" name="Shape 447"/>
          <p:cNvSpPr/>
          <p:nvPr/>
        </p:nvSpPr>
        <p:spPr>
          <a:xfrm>
            <a:off x="9436043" y="4749946"/>
            <a:ext cx="179999" cy="179999"/>
          </a:xfrm>
          <a:prstGeom prst="ellipse">
            <a:avLst/>
          </a:prstGeom>
          <a:solidFill>
            <a:schemeClr val="accent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656D78"/>
              </a:solidFill>
              <a:latin typeface="Calibri"/>
              <a:ea typeface="Calibri"/>
              <a:cs typeface="Calibri"/>
              <a:sym typeface="Calibri"/>
            </a:endParaRPr>
          </a:p>
        </p:txBody>
      </p:sp>
      <p:sp>
        <p:nvSpPr>
          <p:cNvPr id="448" name="Shape 448"/>
          <p:cNvSpPr/>
          <p:nvPr/>
        </p:nvSpPr>
        <p:spPr>
          <a:xfrm>
            <a:off x="5052753" y="4749946"/>
            <a:ext cx="179999" cy="179999"/>
          </a:xfrm>
          <a:prstGeom prst="ellipse">
            <a:avLst/>
          </a:pr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656D78"/>
              </a:solidFill>
              <a:latin typeface="Calibri"/>
              <a:ea typeface="Calibri"/>
              <a:cs typeface="Calibri"/>
              <a:sym typeface="Calibri"/>
            </a:endParaRPr>
          </a:p>
        </p:txBody>
      </p:sp>
      <p:sp>
        <p:nvSpPr>
          <p:cNvPr id="449" name="Shape 449"/>
          <p:cNvSpPr txBox="1">
            <a:spLocks noGrp="1"/>
          </p:cNvSpPr>
          <p:nvPr>
            <p:ph type="body" idx="2"/>
          </p:nvPr>
        </p:nvSpPr>
        <p:spPr>
          <a:xfrm>
            <a:off x="858786"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50" name="Shape 450"/>
          <p:cNvSpPr txBox="1">
            <a:spLocks noGrp="1"/>
          </p:cNvSpPr>
          <p:nvPr>
            <p:ph type="body" idx="3"/>
          </p:nvPr>
        </p:nvSpPr>
        <p:spPr>
          <a:xfrm>
            <a:off x="989702"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51" name="Shape 451"/>
          <p:cNvSpPr txBox="1">
            <a:spLocks noGrp="1"/>
          </p:cNvSpPr>
          <p:nvPr>
            <p:ph type="body" idx="4"/>
          </p:nvPr>
        </p:nvSpPr>
        <p:spPr>
          <a:xfrm>
            <a:off x="3080694"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52" name="Shape 452"/>
          <p:cNvSpPr txBox="1">
            <a:spLocks noGrp="1"/>
          </p:cNvSpPr>
          <p:nvPr>
            <p:ph type="body" idx="5"/>
          </p:nvPr>
        </p:nvSpPr>
        <p:spPr>
          <a:xfrm>
            <a:off x="5220010"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53" name="Shape 453"/>
          <p:cNvSpPr txBox="1">
            <a:spLocks noGrp="1"/>
          </p:cNvSpPr>
          <p:nvPr>
            <p:ph type="body" idx="6"/>
          </p:nvPr>
        </p:nvSpPr>
        <p:spPr>
          <a:xfrm>
            <a:off x="7366814"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54" name="Shape 454"/>
          <p:cNvSpPr txBox="1">
            <a:spLocks noGrp="1"/>
          </p:cNvSpPr>
          <p:nvPr>
            <p:ph type="body" idx="7"/>
          </p:nvPr>
        </p:nvSpPr>
        <p:spPr>
          <a:xfrm>
            <a:off x="9485361"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55" name="Shape 455"/>
          <p:cNvSpPr txBox="1">
            <a:spLocks noGrp="1"/>
          </p:cNvSpPr>
          <p:nvPr>
            <p:ph type="body" idx="8"/>
          </p:nvPr>
        </p:nvSpPr>
        <p:spPr>
          <a:xfrm>
            <a:off x="868843"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56" name="Shape 456"/>
          <p:cNvSpPr txBox="1">
            <a:spLocks noGrp="1"/>
          </p:cNvSpPr>
          <p:nvPr>
            <p:ph type="body" idx="9"/>
          </p:nvPr>
        </p:nvSpPr>
        <p:spPr>
          <a:xfrm>
            <a:off x="3213621"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57" name="Shape 457"/>
          <p:cNvSpPr txBox="1">
            <a:spLocks noGrp="1"/>
          </p:cNvSpPr>
          <p:nvPr>
            <p:ph type="body" idx="13"/>
          </p:nvPr>
        </p:nvSpPr>
        <p:spPr>
          <a:xfrm>
            <a:off x="3223678"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58" name="Shape 458"/>
          <p:cNvSpPr txBox="1">
            <a:spLocks noGrp="1"/>
          </p:cNvSpPr>
          <p:nvPr>
            <p:ph type="body" idx="14"/>
          </p:nvPr>
        </p:nvSpPr>
        <p:spPr>
          <a:xfrm>
            <a:off x="5283226"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59" name="Shape 459"/>
          <p:cNvSpPr txBox="1">
            <a:spLocks noGrp="1"/>
          </p:cNvSpPr>
          <p:nvPr>
            <p:ph type="body" idx="15"/>
          </p:nvPr>
        </p:nvSpPr>
        <p:spPr>
          <a:xfrm>
            <a:off x="5293282"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60" name="Shape 460"/>
          <p:cNvSpPr txBox="1">
            <a:spLocks noGrp="1"/>
          </p:cNvSpPr>
          <p:nvPr>
            <p:ph type="body" idx="16"/>
          </p:nvPr>
        </p:nvSpPr>
        <p:spPr>
          <a:xfrm>
            <a:off x="7402643"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61" name="Shape 461"/>
          <p:cNvSpPr txBox="1">
            <a:spLocks noGrp="1"/>
          </p:cNvSpPr>
          <p:nvPr>
            <p:ph type="body" idx="17"/>
          </p:nvPr>
        </p:nvSpPr>
        <p:spPr>
          <a:xfrm>
            <a:off x="7412701"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62" name="Shape 462"/>
          <p:cNvSpPr txBox="1">
            <a:spLocks noGrp="1"/>
          </p:cNvSpPr>
          <p:nvPr>
            <p:ph type="body" idx="18"/>
          </p:nvPr>
        </p:nvSpPr>
        <p:spPr>
          <a:xfrm>
            <a:off x="9688643"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463" name="Shape 463"/>
          <p:cNvSpPr txBox="1">
            <a:spLocks noGrp="1"/>
          </p:cNvSpPr>
          <p:nvPr>
            <p:ph type="body" idx="19"/>
          </p:nvPr>
        </p:nvSpPr>
        <p:spPr>
          <a:xfrm>
            <a:off x="9698701"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3784574461"/>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AllinedArrows-Infographic">
  <p:cSld name="AllinedArrows-Infographic">
    <p:spTree>
      <p:nvGrpSpPr>
        <p:cNvPr id="1" name="Shape 464"/>
        <p:cNvGrpSpPr/>
        <p:nvPr/>
      </p:nvGrpSpPr>
      <p:grpSpPr>
        <a:xfrm>
          <a:off x="0" y="0"/>
          <a:ext cx="0" cy="0"/>
        </a:xfrm>
      </p:grpSpPr>
      <p:sp>
        <p:nvSpPr>
          <p:cNvPr id="465" name="Shape 465"/>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467" name="Shape 467"/>
          <p:cNvSpPr/>
          <p:nvPr/>
        </p:nvSpPr>
        <p:spPr>
          <a:xfrm>
            <a:off x="9198866" y="1193285"/>
            <a:ext cx="85724" cy="392112"/>
          </a:xfrm>
          <a:custGeom>
            <a:rect l="0" t="0" r="0" b="0"/>
            <a:pathLst>
              <a:path w="119999" h="119999"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68" name="Shape 468"/>
          <p:cNvSpPr/>
          <p:nvPr/>
        </p:nvSpPr>
        <p:spPr>
          <a:xfrm>
            <a:off x="9198866" y="1193285"/>
            <a:ext cx="85724" cy="392112"/>
          </a:xfrm>
          <a:custGeom>
            <a:rect l="0" t="0" r="0" b="0"/>
            <a:pathLst>
              <a:path w="119999" h="119999"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69" name="Shape 469"/>
          <p:cNvSpPr/>
          <p:nvPr/>
        </p:nvSpPr>
        <p:spPr>
          <a:xfrm>
            <a:off x="8370189" y="1123437"/>
            <a:ext cx="269875" cy="265113"/>
          </a:xfrm>
          <a:custGeom>
            <a:rect l="0" t="0" r="0" b="0"/>
            <a:pathLst>
              <a:path w="119999" h="119999"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70" name="Shape 470"/>
          <p:cNvSpPr/>
          <p:nvPr/>
        </p:nvSpPr>
        <p:spPr>
          <a:xfrm>
            <a:off x="8370189" y="1123437"/>
            <a:ext cx="269875" cy="265113"/>
          </a:xfrm>
          <a:custGeom>
            <a:rect l="0" t="0" r="0" b="0"/>
            <a:pathLst>
              <a:path w="119999" h="119999"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71" name="Shape 471"/>
          <p:cNvSpPr/>
          <p:nvPr/>
        </p:nvSpPr>
        <p:spPr>
          <a:xfrm>
            <a:off x="8640066" y="1177412"/>
            <a:ext cx="212724" cy="211137"/>
          </a:xfrm>
          <a:custGeom>
            <a:rect l="0" t="0" r="0" b="0"/>
            <a:pathLst>
              <a:path w="119999" h="119999"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72" name="Shape 472"/>
          <p:cNvSpPr/>
          <p:nvPr/>
        </p:nvSpPr>
        <p:spPr>
          <a:xfrm>
            <a:off x="8370189" y="1388549"/>
            <a:ext cx="269875" cy="266699"/>
          </a:xfrm>
          <a:custGeom>
            <a:rect l="0" t="0" r="0" b="0"/>
            <a:pathLst>
              <a:path w="119999" h="119999"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73" name="Shape 473"/>
          <p:cNvSpPr/>
          <p:nvPr/>
        </p:nvSpPr>
        <p:spPr>
          <a:xfrm>
            <a:off x="8370189" y="1388549"/>
            <a:ext cx="269875" cy="266699"/>
          </a:xfrm>
          <a:custGeom>
            <a:rect l="0" t="0" r="0" b="0"/>
            <a:pathLst>
              <a:path w="119999" h="119999"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74" name="Shape 474"/>
          <p:cNvSpPr/>
          <p:nvPr/>
        </p:nvSpPr>
        <p:spPr>
          <a:xfrm>
            <a:off x="8736903" y="1483800"/>
            <a:ext cx="280987" cy="171449"/>
          </a:xfrm>
          <a:custGeom>
            <a:rect l="0" t="0" r="0" b="0"/>
            <a:pathLst>
              <a:path w="119999" h="119999"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75" name="Shape 475"/>
          <p:cNvSpPr/>
          <p:nvPr/>
        </p:nvSpPr>
        <p:spPr>
          <a:xfrm>
            <a:off x="9198866" y="3193537"/>
            <a:ext cx="85724" cy="393700"/>
          </a:xfrm>
          <a:custGeom>
            <a:rect l="0" t="0" r="0" b="0"/>
            <a:pathLst>
              <a:path w="119999" h="119999"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76" name="Shape 476"/>
          <p:cNvSpPr/>
          <p:nvPr/>
        </p:nvSpPr>
        <p:spPr>
          <a:xfrm>
            <a:off x="9198866" y="3193537"/>
            <a:ext cx="85724" cy="390524"/>
          </a:xfrm>
          <a:custGeom>
            <a:rect l="0" t="0" r="0" b="0"/>
            <a:pathLst>
              <a:path w="119999" h="119999"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77" name="Shape 477"/>
          <p:cNvSpPr/>
          <p:nvPr/>
        </p:nvSpPr>
        <p:spPr>
          <a:xfrm>
            <a:off x="8370189" y="3122097"/>
            <a:ext cx="269875" cy="266699"/>
          </a:xfrm>
          <a:custGeom>
            <a:rect l="0" t="0" r="0" b="0"/>
            <a:pathLst>
              <a:path w="119999" h="119999"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78" name="Shape 478"/>
          <p:cNvSpPr/>
          <p:nvPr/>
        </p:nvSpPr>
        <p:spPr>
          <a:xfrm>
            <a:off x="8370189" y="3122097"/>
            <a:ext cx="269875" cy="266699"/>
          </a:xfrm>
          <a:custGeom>
            <a:rect l="0" t="0" r="0" b="0"/>
            <a:pathLst>
              <a:path w="119999" h="119999"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79" name="Shape 479"/>
          <p:cNvSpPr/>
          <p:nvPr/>
        </p:nvSpPr>
        <p:spPr>
          <a:xfrm>
            <a:off x="8640066" y="3179248"/>
            <a:ext cx="212724" cy="209549"/>
          </a:xfrm>
          <a:custGeom>
            <a:rect l="0" t="0" r="0" b="0"/>
            <a:pathLst>
              <a:path w="119999" h="119999"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80" name="Shape 480"/>
          <p:cNvSpPr/>
          <p:nvPr/>
        </p:nvSpPr>
        <p:spPr>
          <a:xfrm>
            <a:off x="8370189" y="3388797"/>
            <a:ext cx="269875" cy="269875"/>
          </a:xfrm>
          <a:custGeom>
            <a:rect l="0" t="0" r="0" b="0"/>
            <a:pathLst>
              <a:path w="119999" h="119999"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81" name="Shape 481"/>
          <p:cNvSpPr/>
          <p:nvPr/>
        </p:nvSpPr>
        <p:spPr>
          <a:xfrm>
            <a:off x="8370189" y="3388797"/>
            <a:ext cx="269875" cy="269875"/>
          </a:xfrm>
          <a:custGeom>
            <a:rect l="0" t="0" r="0" b="0"/>
            <a:pathLst>
              <a:path w="119999" h="119999"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82" name="Shape 482"/>
          <p:cNvSpPr/>
          <p:nvPr/>
        </p:nvSpPr>
        <p:spPr>
          <a:xfrm>
            <a:off x="8736903" y="3488813"/>
            <a:ext cx="280987" cy="169863"/>
          </a:xfrm>
          <a:custGeom>
            <a:rect l="0" t="0" r="0" b="0"/>
            <a:pathLst>
              <a:path w="119999" h="119999"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83" name="Shape 483"/>
          <p:cNvSpPr/>
          <p:nvPr/>
        </p:nvSpPr>
        <p:spPr>
          <a:xfrm>
            <a:off x="8979791" y="2194999"/>
            <a:ext cx="85724" cy="195263"/>
          </a:xfrm>
          <a:custGeom>
            <a:rect l="0" t="0" r="0" b="0"/>
            <a:pathLst>
              <a:path w="119999" h="119999"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84" name="Shape 484"/>
          <p:cNvSpPr/>
          <p:nvPr/>
        </p:nvSpPr>
        <p:spPr>
          <a:xfrm>
            <a:off x="8979791" y="2194999"/>
            <a:ext cx="85724" cy="195263"/>
          </a:xfrm>
          <a:custGeom>
            <a:rect l="0" t="0" r="0" b="0"/>
            <a:pathLst>
              <a:path w="119999" h="119999"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85" name="Shape 485"/>
          <p:cNvSpPr/>
          <p:nvPr/>
        </p:nvSpPr>
        <p:spPr>
          <a:xfrm>
            <a:off x="9006777" y="2507737"/>
            <a:ext cx="58739" cy="77788"/>
          </a:xfrm>
          <a:custGeom>
            <a:rect l="0" t="0" r="0" b="0"/>
            <a:pathLst>
              <a:path w="119999" h="119999"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86" name="Shape 486"/>
          <p:cNvSpPr/>
          <p:nvPr/>
        </p:nvSpPr>
        <p:spPr>
          <a:xfrm>
            <a:off x="8997254" y="2485512"/>
            <a:ext cx="68263" cy="100013"/>
          </a:xfrm>
          <a:custGeom>
            <a:rect l="0" t="0" r="0" b="0"/>
            <a:pathLst>
              <a:path w="119999" h="119999"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87" name="Shape 487"/>
          <p:cNvSpPr/>
          <p:nvPr/>
        </p:nvSpPr>
        <p:spPr>
          <a:xfrm>
            <a:off x="9624315" y="2120385"/>
            <a:ext cx="269875" cy="269875"/>
          </a:xfrm>
          <a:custGeom>
            <a:rect l="0" t="0" r="0" b="0"/>
            <a:pathLst>
              <a:path w="119999" h="119999"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88" name="Shape 488"/>
          <p:cNvSpPr/>
          <p:nvPr/>
        </p:nvSpPr>
        <p:spPr>
          <a:xfrm>
            <a:off x="9624315" y="2120385"/>
            <a:ext cx="269875" cy="269875"/>
          </a:xfrm>
          <a:custGeom>
            <a:rect l="0" t="0" r="0" b="0"/>
            <a:pathLst>
              <a:path w="119999" h="119999"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89" name="Shape 489"/>
          <p:cNvSpPr/>
          <p:nvPr/>
        </p:nvSpPr>
        <p:spPr>
          <a:xfrm>
            <a:off x="9411591" y="2177535"/>
            <a:ext cx="212724" cy="212724"/>
          </a:xfrm>
          <a:custGeom>
            <a:rect l="0" t="0" r="0" b="0"/>
            <a:pathLst>
              <a:path w="119999" h="119999"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90" name="Shape 490"/>
          <p:cNvSpPr/>
          <p:nvPr/>
        </p:nvSpPr>
        <p:spPr>
          <a:xfrm>
            <a:off x="9624315" y="2390261"/>
            <a:ext cx="269875" cy="266699"/>
          </a:xfrm>
          <a:custGeom>
            <a:rect l="0" t="0" r="0" b="0"/>
            <a:pathLst>
              <a:path w="119999" h="119999"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91" name="Shape 491"/>
          <p:cNvSpPr/>
          <p:nvPr/>
        </p:nvSpPr>
        <p:spPr>
          <a:xfrm>
            <a:off x="9624315" y="2390261"/>
            <a:ext cx="269875" cy="266699"/>
          </a:xfrm>
          <a:custGeom>
            <a:rect l="0" t="0" r="0" b="0"/>
            <a:pathLst>
              <a:path w="119999" h="119999"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92" name="Shape 492"/>
          <p:cNvSpPr/>
          <p:nvPr/>
        </p:nvSpPr>
        <p:spPr>
          <a:xfrm>
            <a:off x="9246489" y="2485513"/>
            <a:ext cx="284163" cy="171449"/>
          </a:xfrm>
          <a:custGeom>
            <a:rect l="0" t="0" r="0" b="0"/>
            <a:pathLst>
              <a:path w="119999" h="119999"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93" name="Shape 493"/>
          <p:cNvSpPr/>
          <p:nvPr/>
        </p:nvSpPr>
        <p:spPr>
          <a:xfrm>
            <a:off x="8979791" y="4193661"/>
            <a:ext cx="85724" cy="392112"/>
          </a:xfrm>
          <a:custGeom>
            <a:rect l="0" t="0" r="0" b="0"/>
            <a:pathLst>
              <a:path w="119999" h="119999"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94" name="Shape 494"/>
          <p:cNvSpPr/>
          <p:nvPr/>
        </p:nvSpPr>
        <p:spPr>
          <a:xfrm>
            <a:off x="8979791" y="4193661"/>
            <a:ext cx="85724" cy="392112"/>
          </a:xfrm>
          <a:custGeom>
            <a:rect l="0" t="0" r="0" b="0"/>
            <a:pathLst>
              <a:path w="119999" h="119999"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95" name="Shape 495"/>
          <p:cNvSpPr/>
          <p:nvPr/>
        </p:nvSpPr>
        <p:spPr>
          <a:xfrm>
            <a:off x="9624315" y="4123812"/>
            <a:ext cx="269875" cy="266699"/>
          </a:xfrm>
          <a:custGeom>
            <a:rect l="0" t="0" r="0" b="0"/>
            <a:pathLst>
              <a:path w="119999" h="119999"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96" name="Shape 496"/>
          <p:cNvSpPr/>
          <p:nvPr/>
        </p:nvSpPr>
        <p:spPr>
          <a:xfrm>
            <a:off x="9624315" y="4123812"/>
            <a:ext cx="269875" cy="266699"/>
          </a:xfrm>
          <a:custGeom>
            <a:rect l="0" t="0" r="0" b="0"/>
            <a:pathLst>
              <a:path w="119999" h="119999"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97" name="Shape 497"/>
          <p:cNvSpPr/>
          <p:nvPr/>
        </p:nvSpPr>
        <p:spPr>
          <a:xfrm>
            <a:off x="9411591" y="4177787"/>
            <a:ext cx="212724" cy="212724"/>
          </a:xfrm>
          <a:custGeom>
            <a:rect l="0" t="0" r="0" b="0"/>
            <a:pathLst>
              <a:path w="119999" h="119999"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98" name="Shape 498"/>
          <p:cNvSpPr/>
          <p:nvPr/>
        </p:nvSpPr>
        <p:spPr>
          <a:xfrm>
            <a:off x="9624315" y="4390511"/>
            <a:ext cx="269875" cy="268288"/>
          </a:xfrm>
          <a:custGeom>
            <a:rect l="0" t="0" r="0" b="0"/>
            <a:pathLst>
              <a:path w="119999" h="119999"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99" name="Shape 499"/>
          <p:cNvSpPr/>
          <p:nvPr/>
        </p:nvSpPr>
        <p:spPr>
          <a:xfrm>
            <a:off x="9624315" y="4390511"/>
            <a:ext cx="269875" cy="268288"/>
          </a:xfrm>
          <a:custGeom>
            <a:rect l="0" t="0" r="0" b="0"/>
            <a:pathLst>
              <a:path w="119999" h="119999"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00" name="Shape 500"/>
          <p:cNvSpPr/>
          <p:nvPr/>
        </p:nvSpPr>
        <p:spPr>
          <a:xfrm>
            <a:off x="9246489" y="4484173"/>
            <a:ext cx="284163" cy="174625"/>
          </a:xfrm>
          <a:custGeom>
            <a:rect l="0" t="0" r="0" b="0"/>
            <a:pathLst>
              <a:path w="119999" h="119999"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01" name="Shape 501"/>
          <p:cNvSpPr/>
          <p:nvPr/>
        </p:nvSpPr>
        <p:spPr>
          <a:xfrm>
            <a:off x="507147" y="1306071"/>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2" name="Shape 502"/>
          <p:cNvSpPr/>
          <p:nvPr/>
        </p:nvSpPr>
        <p:spPr>
          <a:xfrm>
            <a:off x="507147" y="2534267"/>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3" name="Shape 503"/>
          <p:cNvSpPr/>
          <p:nvPr/>
        </p:nvSpPr>
        <p:spPr>
          <a:xfrm>
            <a:off x="506450" y="5115597"/>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4" name="Shape 504"/>
          <p:cNvSpPr/>
          <p:nvPr/>
        </p:nvSpPr>
        <p:spPr>
          <a:xfrm>
            <a:off x="506450" y="3848180"/>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nvGrpSpPr>
          <p:cNvPr id="505" name="Shape 505"/>
          <p:cNvGrpSpPr/>
          <p:nvPr/>
        </p:nvGrpSpPr>
        <p:grpSpPr>
          <a:xfrm>
            <a:off x="8852789" y="1619529"/>
            <a:ext cx="2105024" cy="1658939"/>
            <a:chOff x="5946775" y="4468571"/>
            <a:chExt cx="2105024" cy="1658938"/>
          </a:xfrm>
        </p:grpSpPr>
        <p:sp>
          <p:nvSpPr>
            <p:cNvPr id="506" name="Shape 506"/>
            <p:cNvSpPr/>
            <p:nvPr/>
          </p:nvSpPr>
          <p:spPr>
            <a:xfrm>
              <a:off x="5946775" y="5032135"/>
              <a:ext cx="2105024" cy="534988"/>
            </a:xfrm>
            <a:custGeom>
              <a:rect l="0" t="0" r="0" b="0"/>
              <a:pathLst>
                <a:path w="119999" h="119999"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07" name="Shape 507"/>
            <p:cNvSpPr/>
            <p:nvPr/>
          </p:nvSpPr>
          <p:spPr>
            <a:xfrm>
              <a:off x="5946775" y="4468571"/>
              <a:ext cx="1096962" cy="1658938"/>
            </a:xfrm>
            <a:custGeom>
              <a:rect l="0" t="0" r="0" b="0"/>
              <a:pathLst>
                <a:path w="119999" h="119999"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08" name="Shape 508"/>
            <p:cNvSpPr/>
            <p:nvPr/>
          </p:nvSpPr>
          <p:spPr>
            <a:xfrm>
              <a:off x="5946775" y="5032135"/>
              <a:ext cx="644524" cy="534988"/>
            </a:xfrm>
            <a:custGeom>
              <a:rect l="0" t="0" r="0" b="0"/>
              <a:pathLst>
                <a:path w="119999" h="119999"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09" name="Shape 509"/>
            <p:cNvSpPr/>
            <p:nvPr/>
          </p:nvSpPr>
          <p:spPr>
            <a:xfrm>
              <a:off x="6213475" y="5032135"/>
              <a:ext cx="647700" cy="266699"/>
            </a:xfrm>
            <a:custGeom>
              <a:rect l="0" t="0" r="0" b="0"/>
              <a:pathLst>
                <a:path w="119999" h="119999"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10" name="Shape 510"/>
            <p:cNvSpPr/>
            <p:nvPr/>
          </p:nvSpPr>
          <p:spPr>
            <a:xfrm>
              <a:off x="6213475" y="5298835"/>
              <a:ext cx="647700" cy="268288"/>
            </a:xfrm>
            <a:custGeom>
              <a:rect l="0" t="0" r="0" b="0"/>
              <a:pathLst>
                <a:path w="119999" h="119999"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nvGrpSpPr>
          <p:cNvPr id="511" name="Shape 511"/>
          <p:cNvGrpSpPr/>
          <p:nvPr/>
        </p:nvGrpSpPr>
        <p:grpSpPr>
          <a:xfrm>
            <a:off x="7179565" y="559872"/>
            <a:ext cx="2105024" cy="1658939"/>
            <a:chOff x="4146550" y="1468196"/>
            <a:chExt cx="2105024" cy="1658938"/>
          </a:xfrm>
        </p:grpSpPr>
        <p:sp>
          <p:nvSpPr>
            <p:cNvPr id="512" name="Shape 512"/>
            <p:cNvSpPr/>
            <p:nvPr/>
          </p:nvSpPr>
          <p:spPr>
            <a:xfrm>
              <a:off x="4146550" y="2031759"/>
              <a:ext cx="2105024" cy="531812"/>
            </a:xfrm>
            <a:custGeom>
              <a:rect l="0" t="0" r="0" b="0"/>
              <a:pathLst>
                <a:path w="119999" h="119999"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13" name="Shape 513"/>
            <p:cNvSpPr/>
            <p:nvPr/>
          </p:nvSpPr>
          <p:spPr>
            <a:xfrm>
              <a:off x="5154612" y="1468196"/>
              <a:ext cx="1096962" cy="1658938"/>
            </a:xfrm>
            <a:custGeom>
              <a:rect l="0" t="0" r="0" b="0"/>
              <a:pathLst>
                <a:path w="119999" h="119999"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14" name="Shape 514"/>
            <p:cNvSpPr/>
            <p:nvPr/>
          </p:nvSpPr>
          <p:spPr>
            <a:xfrm>
              <a:off x="5607050" y="2031759"/>
              <a:ext cx="644524" cy="531812"/>
            </a:xfrm>
            <a:custGeom>
              <a:rect l="0" t="0" r="0" b="0"/>
              <a:pathLst>
                <a:path w="119999" h="119999"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15" name="Shape 515"/>
            <p:cNvSpPr/>
            <p:nvPr/>
          </p:nvSpPr>
          <p:spPr>
            <a:xfrm>
              <a:off x="5337175" y="2031759"/>
              <a:ext cx="647700" cy="265113"/>
            </a:xfrm>
            <a:custGeom>
              <a:rect l="0" t="0" r="0" b="0"/>
              <a:pathLst>
                <a:path w="119999" h="119999"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16" name="Shape 516"/>
            <p:cNvSpPr/>
            <p:nvPr/>
          </p:nvSpPr>
          <p:spPr>
            <a:xfrm>
              <a:off x="5337175" y="2296872"/>
              <a:ext cx="647700" cy="266699"/>
            </a:xfrm>
            <a:custGeom>
              <a:rect l="0" t="0" r="0" b="0"/>
              <a:pathLst>
                <a:path w="119999" h="119999"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sp>
        <p:nvSpPr>
          <p:cNvPr id="517" name="Shape 517"/>
          <p:cNvSpPr txBox="1">
            <a:spLocks noGrp="1"/>
          </p:cNvSpPr>
          <p:nvPr>
            <p:ph type="body" idx="2"/>
          </p:nvPr>
        </p:nvSpPr>
        <p:spPr>
          <a:xfrm>
            <a:off x="905610" y="1249053"/>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18" name="Shape 518"/>
          <p:cNvSpPr txBox="1">
            <a:spLocks noGrp="1"/>
          </p:cNvSpPr>
          <p:nvPr>
            <p:ph type="body" idx="3"/>
          </p:nvPr>
        </p:nvSpPr>
        <p:spPr>
          <a:xfrm>
            <a:off x="905610" y="1660600"/>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19" name="Shape 519"/>
          <p:cNvSpPr txBox="1">
            <a:spLocks noGrp="1"/>
          </p:cNvSpPr>
          <p:nvPr>
            <p:ph type="body" idx="4"/>
          </p:nvPr>
        </p:nvSpPr>
        <p:spPr>
          <a:xfrm>
            <a:off x="905610" y="2518553"/>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20" name="Shape 520"/>
          <p:cNvSpPr txBox="1">
            <a:spLocks noGrp="1"/>
          </p:cNvSpPr>
          <p:nvPr>
            <p:ph type="body" idx="5"/>
          </p:nvPr>
        </p:nvSpPr>
        <p:spPr>
          <a:xfrm>
            <a:off x="905610" y="2930100"/>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21" name="Shape 521"/>
          <p:cNvSpPr txBox="1">
            <a:spLocks noGrp="1"/>
          </p:cNvSpPr>
          <p:nvPr>
            <p:ph type="body" idx="6"/>
          </p:nvPr>
        </p:nvSpPr>
        <p:spPr>
          <a:xfrm>
            <a:off x="905610" y="3774421"/>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22" name="Shape 522"/>
          <p:cNvSpPr txBox="1">
            <a:spLocks noGrp="1"/>
          </p:cNvSpPr>
          <p:nvPr>
            <p:ph type="body" idx="7"/>
          </p:nvPr>
        </p:nvSpPr>
        <p:spPr>
          <a:xfrm>
            <a:off x="905610" y="4185968"/>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23" name="Shape 523"/>
          <p:cNvSpPr txBox="1">
            <a:spLocks noGrp="1"/>
          </p:cNvSpPr>
          <p:nvPr>
            <p:ph type="body" idx="8"/>
          </p:nvPr>
        </p:nvSpPr>
        <p:spPr>
          <a:xfrm>
            <a:off x="905610" y="5041624"/>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24" name="Shape 524"/>
          <p:cNvSpPr txBox="1">
            <a:spLocks noGrp="1"/>
          </p:cNvSpPr>
          <p:nvPr>
            <p:ph type="body" idx="9"/>
          </p:nvPr>
        </p:nvSpPr>
        <p:spPr>
          <a:xfrm>
            <a:off x="905610" y="5453169"/>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grpSp>
        <p:nvGrpSpPr>
          <p:cNvPr id="525" name="Shape 525"/>
          <p:cNvGrpSpPr/>
          <p:nvPr/>
        </p:nvGrpSpPr>
        <p:grpSpPr>
          <a:xfrm>
            <a:off x="7179565" y="2719085"/>
            <a:ext cx="2105024" cy="1658939"/>
            <a:chOff x="4146550" y="1468196"/>
            <a:chExt cx="2105024" cy="1658938"/>
          </a:xfrm>
        </p:grpSpPr>
        <p:sp>
          <p:nvSpPr>
            <p:cNvPr id="526" name="Shape 526"/>
            <p:cNvSpPr/>
            <p:nvPr/>
          </p:nvSpPr>
          <p:spPr>
            <a:xfrm>
              <a:off x="4146550" y="2031759"/>
              <a:ext cx="2105024" cy="531812"/>
            </a:xfrm>
            <a:custGeom>
              <a:rect l="0" t="0" r="0" b="0"/>
              <a:pathLst>
                <a:path w="119999" h="119999"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27" name="Shape 527"/>
            <p:cNvSpPr/>
            <p:nvPr/>
          </p:nvSpPr>
          <p:spPr>
            <a:xfrm>
              <a:off x="5154612" y="1468196"/>
              <a:ext cx="1096962" cy="1658938"/>
            </a:xfrm>
            <a:custGeom>
              <a:rect l="0" t="0" r="0" b="0"/>
              <a:pathLst>
                <a:path w="119999" h="119999"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28" name="Shape 528"/>
            <p:cNvSpPr/>
            <p:nvPr/>
          </p:nvSpPr>
          <p:spPr>
            <a:xfrm>
              <a:off x="5607050" y="2031759"/>
              <a:ext cx="644524" cy="531812"/>
            </a:xfrm>
            <a:custGeom>
              <a:rect l="0" t="0" r="0" b="0"/>
              <a:pathLst>
                <a:path w="119999" h="119999"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29" name="Shape 529"/>
            <p:cNvSpPr/>
            <p:nvPr/>
          </p:nvSpPr>
          <p:spPr>
            <a:xfrm>
              <a:off x="5337175" y="2031759"/>
              <a:ext cx="647700" cy="265113"/>
            </a:xfrm>
            <a:custGeom>
              <a:rect l="0" t="0" r="0" b="0"/>
              <a:pathLst>
                <a:path w="119999" h="119999"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30" name="Shape 530"/>
            <p:cNvSpPr/>
            <p:nvPr/>
          </p:nvSpPr>
          <p:spPr>
            <a:xfrm>
              <a:off x="5337175" y="2296872"/>
              <a:ext cx="647700" cy="266699"/>
            </a:xfrm>
            <a:custGeom>
              <a:rect l="0" t="0" r="0" b="0"/>
              <a:pathLst>
                <a:path w="119999" h="119999"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nvGrpSpPr>
          <p:cNvPr id="531" name="Shape 531"/>
          <p:cNvGrpSpPr/>
          <p:nvPr/>
        </p:nvGrpSpPr>
        <p:grpSpPr>
          <a:xfrm>
            <a:off x="8852789" y="3752912"/>
            <a:ext cx="2105024" cy="1658939"/>
            <a:chOff x="5946775" y="4468571"/>
            <a:chExt cx="2105024" cy="1658938"/>
          </a:xfrm>
        </p:grpSpPr>
        <p:sp>
          <p:nvSpPr>
            <p:cNvPr id="532" name="Shape 532"/>
            <p:cNvSpPr/>
            <p:nvPr/>
          </p:nvSpPr>
          <p:spPr>
            <a:xfrm>
              <a:off x="5946775" y="5032135"/>
              <a:ext cx="2105024" cy="534988"/>
            </a:xfrm>
            <a:custGeom>
              <a:rect l="0" t="0" r="0" b="0"/>
              <a:pathLst>
                <a:path w="119999" h="119999"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33" name="Shape 533"/>
            <p:cNvSpPr/>
            <p:nvPr/>
          </p:nvSpPr>
          <p:spPr>
            <a:xfrm>
              <a:off x="5946775" y="4468571"/>
              <a:ext cx="1096962" cy="1658938"/>
            </a:xfrm>
            <a:custGeom>
              <a:rect l="0" t="0" r="0" b="0"/>
              <a:pathLst>
                <a:path w="119999" h="119999"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34" name="Shape 534"/>
            <p:cNvSpPr/>
            <p:nvPr/>
          </p:nvSpPr>
          <p:spPr>
            <a:xfrm>
              <a:off x="5946775" y="5032135"/>
              <a:ext cx="644524" cy="534988"/>
            </a:xfrm>
            <a:custGeom>
              <a:rect l="0" t="0" r="0" b="0"/>
              <a:pathLst>
                <a:path w="119999" h="119999"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35" name="Shape 535"/>
            <p:cNvSpPr/>
            <p:nvPr/>
          </p:nvSpPr>
          <p:spPr>
            <a:xfrm>
              <a:off x="6213475" y="5032135"/>
              <a:ext cx="647700" cy="266699"/>
            </a:xfrm>
            <a:custGeom>
              <a:rect l="0" t="0" r="0" b="0"/>
              <a:pathLst>
                <a:path w="119999" h="119999"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36" name="Shape 536"/>
            <p:cNvSpPr/>
            <p:nvPr/>
          </p:nvSpPr>
          <p:spPr>
            <a:xfrm>
              <a:off x="6213475" y="5298835"/>
              <a:ext cx="647700" cy="268288"/>
            </a:xfrm>
            <a:custGeom>
              <a:rect l="0" t="0" r="0" b="0"/>
              <a:pathLst>
                <a:path w="119999" h="119999"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nvGrpSpPr>
          <p:cNvPr id="537" name="Shape 537"/>
          <p:cNvGrpSpPr/>
          <p:nvPr/>
        </p:nvGrpSpPr>
        <p:grpSpPr>
          <a:xfrm>
            <a:off x="7179565" y="4794313"/>
            <a:ext cx="2105024" cy="1658939"/>
            <a:chOff x="4146550" y="1468196"/>
            <a:chExt cx="2105024" cy="1658938"/>
          </a:xfrm>
        </p:grpSpPr>
        <p:sp>
          <p:nvSpPr>
            <p:cNvPr id="538" name="Shape 538"/>
            <p:cNvSpPr/>
            <p:nvPr/>
          </p:nvSpPr>
          <p:spPr>
            <a:xfrm>
              <a:off x="4146550" y="2031759"/>
              <a:ext cx="2105024" cy="531812"/>
            </a:xfrm>
            <a:custGeom>
              <a:rect l="0" t="0" r="0" b="0"/>
              <a:pathLst>
                <a:path w="119999" h="119999"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39" name="Shape 539"/>
            <p:cNvSpPr/>
            <p:nvPr/>
          </p:nvSpPr>
          <p:spPr>
            <a:xfrm>
              <a:off x="5154612" y="1468196"/>
              <a:ext cx="1096962" cy="1658938"/>
            </a:xfrm>
            <a:custGeom>
              <a:rect l="0" t="0" r="0" b="0"/>
              <a:pathLst>
                <a:path w="119999" h="119999"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40" name="Shape 540"/>
            <p:cNvSpPr/>
            <p:nvPr/>
          </p:nvSpPr>
          <p:spPr>
            <a:xfrm>
              <a:off x="5607050" y="2031759"/>
              <a:ext cx="644524" cy="531812"/>
            </a:xfrm>
            <a:custGeom>
              <a:rect l="0" t="0" r="0" b="0"/>
              <a:pathLst>
                <a:path w="119999" h="119999"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41" name="Shape 541"/>
            <p:cNvSpPr/>
            <p:nvPr/>
          </p:nvSpPr>
          <p:spPr>
            <a:xfrm>
              <a:off x="5337175" y="2031759"/>
              <a:ext cx="647700" cy="265113"/>
            </a:xfrm>
            <a:custGeom>
              <a:rect l="0" t="0" r="0" b="0"/>
              <a:pathLst>
                <a:path w="119999" h="119999"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542" name="Shape 542"/>
            <p:cNvSpPr/>
            <p:nvPr/>
          </p:nvSpPr>
          <p:spPr>
            <a:xfrm>
              <a:off x="5337175" y="2296872"/>
              <a:ext cx="647700" cy="266699"/>
            </a:xfrm>
            <a:custGeom>
              <a:rect l="0" t="0" r="0" b="0"/>
              <a:pathLst>
                <a:path w="119999" h="119999"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367681008"/>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p>
            <a:fld id="{BB7EAFE1-8D05-4384-9A48-BCFC5B5CBDDA}"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Aero-Infographic">
  <p:cSld name="Aero-Infographic">
    <p:spTree>
      <p:nvGrpSpPr>
        <p:cNvPr id="1" name="Shape 543"/>
        <p:cNvGrpSpPr/>
        <p:nvPr/>
      </p:nvGrpSpPr>
      <p:grpSpPr>
        <a:xfrm>
          <a:off x="0" y="0"/>
          <a:ext cx="0" cy="0"/>
        </a:xfrm>
      </p:grpSpPr>
      <p:sp>
        <p:nvSpPr>
          <p:cNvPr id="544" name="Shape 544"/>
          <p:cNvSpPr txBox="1">
            <a:spLocks noGrp="1"/>
          </p:cNvSpPr>
          <p:nvPr>
            <p:ph type="title"/>
          </p:nvPr>
        </p:nvSpPr>
        <p:spPr>
          <a:xfrm>
            <a:off x="208636" y="633246"/>
            <a:ext cx="956908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546" name="Shape 546"/>
          <p:cNvSpPr/>
          <p:nvPr/>
        </p:nvSpPr>
        <p:spPr>
          <a:xfrm>
            <a:off x="-84570" y="2350436"/>
            <a:ext cx="9794527" cy="3583613"/>
          </a:xfrm>
          <a:custGeom>
            <a:rect l="0" t="0" r="0" b="0"/>
            <a:pathLst>
              <a:path w="119999" h="119999"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nvGrpSpPr>
          <p:cNvPr id="547" name="Shape 547"/>
          <p:cNvGrpSpPr/>
          <p:nvPr/>
        </p:nvGrpSpPr>
        <p:grpSpPr>
          <a:xfrm>
            <a:off x="1760307" y="3744765"/>
            <a:ext cx="995965" cy="993236"/>
            <a:chOff x="1760306" y="3744764"/>
            <a:chExt cx="995965" cy="993236"/>
          </a:xfrm>
        </p:grpSpPr>
        <p:sp>
          <p:nvSpPr>
            <p:cNvPr id="548" name="Shape 548"/>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549" name="Shape 549"/>
            <p:cNvSpPr/>
            <p:nvPr/>
          </p:nvSpPr>
          <p:spPr>
            <a:xfrm>
              <a:off x="2118625" y="4101719"/>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0" name="Shape 550"/>
          <p:cNvGrpSpPr/>
          <p:nvPr/>
        </p:nvGrpSpPr>
        <p:grpSpPr>
          <a:xfrm>
            <a:off x="3658379" y="4366074"/>
            <a:ext cx="995965" cy="993236"/>
            <a:chOff x="3658378" y="4366073"/>
            <a:chExt cx="995965" cy="993236"/>
          </a:xfrm>
        </p:grpSpPr>
        <p:sp>
          <p:nvSpPr>
            <p:cNvPr id="551" name="Shape 551"/>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Calibri"/>
                <a:ea typeface="Calibri"/>
                <a:cs typeface="Calibri"/>
                <a:sym typeface="Calibri"/>
              </a:endParaRPr>
            </a:p>
          </p:txBody>
        </p:sp>
        <p:sp>
          <p:nvSpPr>
            <p:cNvPr id="552" name="Shape 552"/>
            <p:cNvSpPr/>
            <p:nvPr/>
          </p:nvSpPr>
          <p:spPr>
            <a:xfrm>
              <a:off x="4030553" y="4724983"/>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3" name="Shape 553"/>
          <p:cNvGrpSpPr/>
          <p:nvPr/>
        </p:nvGrpSpPr>
        <p:grpSpPr>
          <a:xfrm>
            <a:off x="5556452" y="3010475"/>
            <a:ext cx="995965" cy="993236"/>
            <a:chOff x="5556451" y="3010474"/>
            <a:chExt cx="995965" cy="993236"/>
          </a:xfrm>
        </p:grpSpPr>
        <p:sp>
          <p:nvSpPr>
            <p:cNvPr id="554" name="Shape 554"/>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555" name="Shape 555"/>
            <p:cNvSpPr/>
            <p:nvPr/>
          </p:nvSpPr>
          <p:spPr>
            <a:xfrm>
              <a:off x="5922678" y="3342621"/>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6" name="Shape 556"/>
          <p:cNvGrpSpPr/>
          <p:nvPr/>
        </p:nvGrpSpPr>
        <p:grpSpPr>
          <a:xfrm>
            <a:off x="7454526" y="3536691"/>
            <a:ext cx="995965" cy="993236"/>
            <a:chOff x="7454525" y="3536691"/>
            <a:chExt cx="995965" cy="993236"/>
          </a:xfrm>
        </p:grpSpPr>
        <p:sp>
          <p:nvSpPr>
            <p:cNvPr id="557" name="Shape 557"/>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558" name="Shape 558"/>
            <p:cNvSpPr/>
            <p:nvPr/>
          </p:nvSpPr>
          <p:spPr>
            <a:xfrm>
              <a:off x="7812842" y="3893644"/>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sp>
        <p:nvSpPr>
          <p:cNvPr id="559" name="Shape 559"/>
          <p:cNvSpPr/>
          <p:nvPr/>
        </p:nvSpPr>
        <p:spPr>
          <a:xfrm>
            <a:off x="9656653" y="830142"/>
            <a:ext cx="1589340" cy="1589340"/>
          </a:xfrm>
          <a:custGeom>
            <a:rect l="0" t="0" r="0" b="0"/>
            <a:pathLst>
              <a:path w="119999" h="119999"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1"/>
              </a:solidFill>
              <a:latin typeface="Source Sans Pro Light"/>
              <a:ea typeface="Source Sans Pro Light"/>
              <a:cs typeface="Source Sans Pro Light"/>
              <a:sym typeface="Source Sans Pro Light"/>
            </a:endParaRPr>
          </a:p>
        </p:txBody>
      </p:sp>
      <p:sp>
        <p:nvSpPr>
          <p:cNvPr id="560" name="Shape 560"/>
          <p:cNvSpPr/>
          <p:nvPr/>
        </p:nvSpPr>
        <p:spPr>
          <a:xfrm>
            <a:off x="3061374" y="3925278"/>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1" name="Shape 561"/>
          <p:cNvSpPr/>
          <p:nvPr/>
        </p:nvSpPr>
        <p:spPr>
          <a:xfrm>
            <a:off x="2820295" y="4872158"/>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2" name="Shape 562"/>
          <p:cNvSpPr/>
          <p:nvPr/>
        </p:nvSpPr>
        <p:spPr>
          <a:xfrm>
            <a:off x="5352765" y="4390343"/>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3" name="Shape 563"/>
          <p:cNvSpPr/>
          <p:nvPr/>
        </p:nvSpPr>
        <p:spPr>
          <a:xfrm>
            <a:off x="7165006" y="2888866"/>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4" name="Shape 564"/>
          <p:cNvSpPr txBox="1">
            <a:spLocks noGrp="1"/>
          </p:cNvSpPr>
          <p:nvPr>
            <p:ph type="body" idx="2"/>
          </p:nvPr>
        </p:nvSpPr>
        <p:spPr>
          <a:xfrm>
            <a:off x="1180758" y="2775427"/>
            <a:ext cx="2247780" cy="873651"/>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65" name="Shape 565"/>
          <p:cNvSpPr txBox="1">
            <a:spLocks noGrp="1"/>
          </p:cNvSpPr>
          <p:nvPr>
            <p:ph type="body" idx="3"/>
          </p:nvPr>
        </p:nvSpPr>
        <p:spPr>
          <a:xfrm>
            <a:off x="3025297" y="5390259"/>
            <a:ext cx="2327467" cy="78964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66" name="Shape 566"/>
          <p:cNvSpPr txBox="1">
            <a:spLocks noGrp="1"/>
          </p:cNvSpPr>
          <p:nvPr>
            <p:ph type="body" idx="4"/>
          </p:nvPr>
        </p:nvSpPr>
        <p:spPr>
          <a:xfrm>
            <a:off x="4721151" y="2149851"/>
            <a:ext cx="2327467" cy="86275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67" name="Shape 567"/>
          <p:cNvSpPr txBox="1">
            <a:spLocks noGrp="1"/>
          </p:cNvSpPr>
          <p:nvPr>
            <p:ph type="body" idx="5"/>
          </p:nvPr>
        </p:nvSpPr>
        <p:spPr>
          <a:xfrm>
            <a:off x="6986775" y="4708150"/>
            <a:ext cx="2327467" cy="78964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68" name="Shape 568"/>
          <p:cNvSpPr txBox="1">
            <a:spLocks noGrp="1"/>
          </p:cNvSpPr>
          <p:nvPr>
            <p:ph type="body" idx="6"/>
          </p:nvPr>
        </p:nvSpPr>
        <p:spPr>
          <a:xfrm>
            <a:off x="10694146" y="1955612"/>
            <a:ext cx="1318631" cy="1860251"/>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1"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1"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69" name="Shape 569"/>
          <p:cNvSpPr txBox="1">
            <a:spLocks noGrp="1"/>
          </p:cNvSpPr>
          <p:nvPr>
            <p:ph type="body" idx="7"/>
          </p:nvPr>
        </p:nvSpPr>
        <p:spPr>
          <a:xfrm>
            <a:off x="1180759" y="2222957"/>
            <a:ext cx="2247780"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70" name="Shape 570"/>
          <p:cNvSpPr txBox="1">
            <a:spLocks noGrp="1"/>
          </p:cNvSpPr>
          <p:nvPr>
            <p:ph type="body" idx="8"/>
          </p:nvPr>
        </p:nvSpPr>
        <p:spPr>
          <a:xfrm>
            <a:off x="4721151" y="1607631"/>
            <a:ext cx="232746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71" name="Shape 571"/>
          <p:cNvSpPr txBox="1">
            <a:spLocks noGrp="1"/>
          </p:cNvSpPr>
          <p:nvPr>
            <p:ph type="body" idx="9"/>
          </p:nvPr>
        </p:nvSpPr>
        <p:spPr>
          <a:xfrm>
            <a:off x="3025297" y="6180789"/>
            <a:ext cx="2327467" cy="36417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572" name="Shape 572"/>
          <p:cNvSpPr txBox="1">
            <a:spLocks noGrp="1"/>
          </p:cNvSpPr>
          <p:nvPr>
            <p:ph type="body" idx="13"/>
          </p:nvPr>
        </p:nvSpPr>
        <p:spPr>
          <a:xfrm>
            <a:off x="6986775" y="5537051"/>
            <a:ext cx="232746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2929837943"/>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5_Custom Layout">
  <p:cSld name="5_Custom Layout">
    <p:spTree>
      <p:nvGrpSpPr>
        <p:cNvPr id="1" name="Shape 573"/>
        <p:cNvGrpSpPr/>
        <p:nvPr/>
      </p:nvGrpSpPr>
      <p:grpSpPr>
        <a:xfrm>
          <a:off x="0" y="0"/>
          <a:ext cx="0" cy="0"/>
        </a:xfrm>
      </p:grpSpPr>
      <p:sp>
        <p:nvSpPr>
          <p:cNvPr id="574" name="Shape 574"/>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grpSp>
        <p:nvGrpSpPr>
          <p:cNvPr id="576" name="Shape 576"/>
          <p:cNvGrpSpPr/>
          <p:nvPr/>
        </p:nvGrpSpPr>
        <p:grpSpPr>
          <a:xfrm>
            <a:off x="8705339" y="1607951"/>
            <a:ext cx="2504672" cy="2336331"/>
            <a:chOff x="8705339" y="1607951"/>
            <a:chExt cx="2504672" cy="2336330"/>
          </a:xfrm>
        </p:grpSpPr>
        <p:grpSp>
          <p:nvGrpSpPr>
            <p:cNvPr id="577" name="Shape 577"/>
            <p:cNvGrpSpPr/>
            <p:nvPr/>
          </p:nvGrpSpPr>
          <p:grpSpPr>
            <a:xfrm>
              <a:off x="8705339" y="1607951"/>
              <a:ext cx="2358104" cy="2097263"/>
              <a:chOff x="8705339" y="1607951"/>
              <a:chExt cx="2358104" cy="2097263"/>
            </a:xfrm>
          </p:grpSpPr>
          <p:sp>
            <p:nvSpPr>
              <p:cNvPr id="578" name="Shape 578"/>
              <p:cNvSpPr/>
              <p:nvPr/>
            </p:nvSpPr>
            <p:spPr>
              <a:xfrm rot="-5400000">
                <a:off x="8706847" y="1606446"/>
                <a:ext cx="1180703"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79" name="Shape 579"/>
              <p:cNvSpPr/>
              <p:nvPr/>
            </p:nvSpPr>
            <p:spPr>
              <a:xfrm>
                <a:off x="9882742" y="1607951"/>
                <a:ext cx="1180701"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80" name="Shape 580"/>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81" name="Shape 581"/>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582" name="Shape 582"/>
            <p:cNvSpPr/>
            <p:nvPr/>
          </p:nvSpPr>
          <p:spPr>
            <a:xfrm rot="2700000">
              <a:off x="10575857" y="3310127"/>
              <a:ext cx="525350" cy="525350"/>
            </a:xfrm>
            <a:custGeom>
              <a:rect l="0" t="0" r="0" b="0"/>
              <a:pathLst>
                <a:path w="119999" h="119999"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grpSp>
        <p:nvGrpSpPr>
          <p:cNvPr id="583" name="Shape 583"/>
          <p:cNvGrpSpPr/>
          <p:nvPr/>
        </p:nvGrpSpPr>
        <p:grpSpPr>
          <a:xfrm>
            <a:off x="6794671" y="3441707"/>
            <a:ext cx="2503757" cy="2336328"/>
            <a:chOff x="3371475" y="3591818"/>
            <a:chExt cx="2074748" cy="1936007"/>
          </a:xfrm>
        </p:grpSpPr>
        <p:sp>
          <p:nvSpPr>
            <p:cNvPr id="584" name="Shape 584"/>
            <p:cNvSpPr/>
            <p:nvPr/>
          </p:nvSpPr>
          <p:spPr>
            <a:xfrm rot="-5400000" flipH="1">
              <a:off x="3372725" y="4548183"/>
              <a:ext cx="978394" cy="980890"/>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85" name="Shape 585"/>
            <p:cNvSpPr/>
            <p:nvPr/>
          </p:nvSpPr>
          <p:spPr>
            <a:xfrm rot="10800000" flipH="1">
              <a:off x="4346378" y="4546935"/>
              <a:ext cx="978394" cy="980890"/>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86" name="Shape 586"/>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87" name="Shape 587"/>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88" name="Shape 588"/>
            <p:cNvSpPr/>
            <p:nvPr/>
          </p:nvSpPr>
          <p:spPr>
            <a:xfrm rot="8100000" flipH="1">
              <a:off x="4920731" y="3681978"/>
              <a:ext cx="435332" cy="435332"/>
            </a:xfrm>
            <a:custGeom>
              <a:rect l="0" t="0" r="0" b="0"/>
              <a:pathLst>
                <a:path w="119999" h="119999"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grpSp>
        <p:nvGrpSpPr>
          <p:cNvPr id="589" name="Shape 589"/>
          <p:cNvGrpSpPr/>
          <p:nvPr/>
        </p:nvGrpSpPr>
        <p:grpSpPr>
          <a:xfrm>
            <a:off x="4892567" y="1607951"/>
            <a:ext cx="2504672" cy="2336331"/>
            <a:chOff x="4892567" y="1607951"/>
            <a:chExt cx="2504672" cy="2336330"/>
          </a:xfrm>
        </p:grpSpPr>
        <p:sp>
          <p:nvSpPr>
            <p:cNvPr id="590" name="Shape 590"/>
            <p:cNvSpPr/>
            <p:nvPr/>
          </p:nvSpPr>
          <p:spPr>
            <a:xfrm rot="-5400000">
              <a:off x="4894075" y="1606446"/>
              <a:ext cx="1180703"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91" name="Shape 591"/>
            <p:cNvSpPr/>
            <p:nvPr/>
          </p:nvSpPr>
          <p:spPr>
            <a:xfrm>
              <a:off x="6069971" y="1607951"/>
              <a:ext cx="1180701"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92" name="Shape 592"/>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93" name="Shape 593"/>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94" name="Shape 594"/>
            <p:cNvSpPr/>
            <p:nvPr/>
          </p:nvSpPr>
          <p:spPr>
            <a:xfrm rot="2700000">
              <a:off x="6763085" y="3310127"/>
              <a:ext cx="525350" cy="525350"/>
            </a:xfrm>
            <a:custGeom>
              <a:rect l="0" t="0" r="0" b="0"/>
              <a:pathLst>
                <a:path w="119999" h="119999"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grpSp>
        <p:nvGrpSpPr>
          <p:cNvPr id="595" name="Shape 595"/>
          <p:cNvGrpSpPr/>
          <p:nvPr/>
        </p:nvGrpSpPr>
        <p:grpSpPr>
          <a:xfrm>
            <a:off x="2992895" y="3441707"/>
            <a:ext cx="2503757" cy="2336328"/>
            <a:chOff x="3371475" y="3591818"/>
            <a:chExt cx="2074748" cy="1936007"/>
          </a:xfrm>
        </p:grpSpPr>
        <p:sp>
          <p:nvSpPr>
            <p:cNvPr id="596" name="Shape 596"/>
            <p:cNvSpPr/>
            <p:nvPr/>
          </p:nvSpPr>
          <p:spPr>
            <a:xfrm rot="-5400000" flipH="1">
              <a:off x="3372725" y="4548183"/>
              <a:ext cx="978394" cy="980890"/>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97" name="Shape 597"/>
            <p:cNvSpPr/>
            <p:nvPr/>
          </p:nvSpPr>
          <p:spPr>
            <a:xfrm rot="10800000" flipH="1">
              <a:off x="4346378" y="4546935"/>
              <a:ext cx="978394" cy="980890"/>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98" name="Shape 598"/>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599" name="Shape 599"/>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600" name="Shape 600"/>
            <p:cNvSpPr/>
            <p:nvPr/>
          </p:nvSpPr>
          <p:spPr>
            <a:xfrm rot="8100000" flipH="1">
              <a:off x="4920731" y="3681978"/>
              <a:ext cx="435332" cy="435332"/>
            </a:xfrm>
            <a:custGeom>
              <a:rect l="0" t="0" r="0" b="0"/>
              <a:pathLst>
                <a:path w="119999" h="119999"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grpSp>
        <p:nvGrpSpPr>
          <p:cNvPr id="601" name="Shape 601"/>
          <p:cNvGrpSpPr/>
          <p:nvPr/>
        </p:nvGrpSpPr>
        <p:grpSpPr>
          <a:xfrm>
            <a:off x="1090792" y="1607951"/>
            <a:ext cx="2504672" cy="2336331"/>
            <a:chOff x="1090792" y="1607950"/>
            <a:chExt cx="2504672" cy="2336331"/>
          </a:xfrm>
        </p:grpSpPr>
        <p:sp>
          <p:nvSpPr>
            <p:cNvPr id="602" name="Shape 602"/>
            <p:cNvSpPr/>
            <p:nvPr/>
          </p:nvSpPr>
          <p:spPr>
            <a:xfrm rot="-5400000">
              <a:off x="1092300" y="1606446"/>
              <a:ext cx="1180703"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603" name="Shape 603"/>
            <p:cNvSpPr/>
            <p:nvPr/>
          </p:nvSpPr>
          <p:spPr>
            <a:xfrm>
              <a:off x="2268196" y="1607950"/>
              <a:ext cx="1180701"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604" name="Shape 604"/>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605" name="Shape 605"/>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606" name="Shape 606"/>
            <p:cNvSpPr/>
            <p:nvPr/>
          </p:nvSpPr>
          <p:spPr>
            <a:xfrm rot="2700000">
              <a:off x="2961311" y="3310127"/>
              <a:ext cx="525350" cy="525350"/>
            </a:xfrm>
            <a:custGeom>
              <a:rect l="0" t="0" r="0" b="0"/>
              <a:pathLst>
                <a:path w="119999" h="119999"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grpSp>
      <p:sp>
        <p:nvSpPr>
          <p:cNvPr id="607" name="Shape 607"/>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608" name="Shape 608"/>
          <p:cNvSpPr/>
          <p:nvPr/>
        </p:nvSpPr>
        <p:spPr>
          <a:xfrm>
            <a:off x="2153234" y="2615965"/>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609" name="Shape 609"/>
          <p:cNvSpPr/>
          <p:nvPr/>
        </p:nvSpPr>
        <p:spPr>
          <a:xfrm>
            <a:off x="3864633"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610" name="Shape 610"/>
          <p:cNvSpPr/>
          <p:nvPr/>
        </p:nvSpPr>
        <p:spPr>
          <a:xfrm>
            <a:off x="4047094" y="4515838"/>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nvGrpSpPr>
          <p:cNvPr id="611" name="Shape 611"/>
          <p:cNvGrpSpPr/>
          <p:nvPr/>
        </p:nvGrpSpPr>
        <p:grpSpPr>
          <a:xfrm>
            <a:off x="5759497" y="2448663"/>
            <a:ext cx="611596" cy="611596"/>
            <a:chOff x="5759496" y="2448663"/>
            <a:chExt cx="611596" cy="611596"/>
          </a:xfrm>
        </p:grpSpPr>
        <p:sp>
          <p:nvSpPr>
            <p:cNvPr id="612" name="Shape 612"/>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613" name="Shape 613"/>
            <p:cNvSpPr/>
            <p:nvPr/>
          </p:nvSpPr>
          <p:spPr>
            <a:xfrm>
              <a:off x="5936021" y="2614727"/>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614" name="Shape 614"/>
          <p:cNvGrpSpPr/>
          <p:nvPr/>
        </p:nvGrpSpPr>
        <p:grpSpPr>
          <a:xfrm>
            <a:off x="7681647" y="4349703"/>
            <a:ext cx="611596" cy="611596"/>
            <a:chOff x="7681647" y="4349703"/>
            <a:chExt cx="611596" cy="611596"/>
          </a:xfrm>
        </p:grpSpPr>
        <p:sp>
          <p:nvSpPr>
            <p:cNvPr id="615" name="Shape 615"/>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616" name="Shape 616"/>
            <p:cNvSpPr/>
            <p:nvPr/>
          </p:nvSpPr>
          <p:spPr>
            <a:xfrm>
              <a:off x="7846559" y="4515837"/>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617" name="Shape 617"/>
          <p:cNvGrpSpPr/>
          <p:nvPr/>
        </p:nvGrpSpPr>
        <p:grpSpPr>
          <a:xfrm>
            <a:off x="9576939" y="2448663"/>
            <a:ext cx="611596" cy="611596"/>
            <a:chOff x="9576939" y="2448663"/>
            <a:chExt cx="611596" cy="611596"/>
          </a:xfrm>
        </p:grpSpPr>
        <p:sp>
          <p:nvSpPr>
            <p:cNvPr id="618" name="Shape 618"/>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619" name="Shape 619"/>
            <p:cNvSpPr/>
            <p:nvPr/>
          </p:nvSpPr>
          <p:spPr>
            <a:xfrm>
              <a:off x="9749393" y="2614727"/>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sp>
        <p:nvSpPr>
          <p:cNvPr id="620" name="Shape 620"/>
          <p:cNvSpPr txBox="1">
            <a:spLocks noGrp="1"/>
          </p:cNvSpPr>
          <p:nvPr>
            <p:ph type="body" idx="2"/>
          </p:nvPr>
        </p:nvSpPr>
        <p:spPr>
          <a:xfrm>
            <a:off x="1584929"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21" name="Shape 621"/>
          <p:cNvSpPr txBox="1">
            <a:spLocks noGrp="1"/>
          </p:cNvSpPr>
          <p:nvPr>
            <p:ph type="body" idx="3"/>
          </p:nvPr>
        </p:nvSpPr>
        <p:spPr>
          <a:xfrm>
            <a:off x="1575449"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22" name="Shape 622"/>
          <p:cNvSpPr txBox="1">
            <a:spLocks noGrp="1"/>
          </p:cNvSpPr>
          <p:nvPr>
            <p:ph type="body" idx="4"/>
          </p:nvPr>
        </p:nvSpPr>
        <p:spPr>
          <a:xfrm>
            <a:off x="3519529" y="3908412"/>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23" name="Shape 623"/>
          <p:cNvSpPr txBox="1">
            <a:spLocks noGrp="1"/>
          </p:cNvSpPr>
          <p:nvPr>
            <p:ph type="body" idx="5"/>
          </p:nvPr>
        </p:nvSpPr>
        <p:spPr>
          <a:xfrm>
            <a:off x="3518381" y="2588974"/>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24" name="Shape 624"/>
          <p:cNvSpPr txBox="1">
            <a:spLocks noGrp="1"/>
          </p:cNvSpPr>
          <p:nvPr>
            <p:ph type="body" idx="6"/>
          </p:nvPr>
        </p:nvSpPr>
        <p:spPr>
          <a:xfrm>
            <a:off x="5400163"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25" name="Shape 625"/>
          <p:cNvSpPr txBox="1">
            <a:spLocks noGrp="1"/>
          </p:cNvSpPr>
          <p:nvPr>
            <p:ph type="body" idx="7"/>
          </p:nvPr>
        </p:nvSpPr>
        <p:spPr>
          <a:xfrm>
            <a:off x="5390683"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26" name="Shape 626"/>
          <p:cNvSpPr txBox="1">
            <a:spLocks noGrp="1"/>
          </p:cNvSpPr>
          <p:nvPr>
            <p:ph type="body" idx="8"/>
          </p:nvPr>
        </p:nvSpPr>
        <p:spPr>
          <a:xfrm>
            <a:off x="7308391" y="3908412"/>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27" name="Shape 627"/>
          <p:cNvSpPr txBox="1">
            <a:spLocks noGrp="1"/>
          </p:cNvSpPr>
          <p:nvPr>
            <p:ph type="body" idx="9"/>
          </p:nvPr>
        </p:nvSpPr>
        <p:spPr>
          <a:xfrm>
            <a:off x="7307244" y="2588974"/>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28" name="Shape 628"/>
          <p:cNvSpPr txBox="1">
            <a:spLocks noGrp="1"/>
          </p:cNvSpPr>
          <p:nvPr>
            <p:ph type="body" idx="13"/>
          </p:nvPr>
        </p:nvSpPr>
        <p:spPr>
          <a:xfrm>
            <a:off x="9250777"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000000"/>
              </a:buClr>
              <a:buSzPts val="1400"/>
              <a:buFont typeface="Arial" pitchFamily="34" charset="0"/>
              <a:buNone/>
              <a:defRPr sz="14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29" name="Shape 629"/>
          <p:cNvSpPr txBox="1">
            <a:spLocks noGrp="1"/>
          </p:cNvSpPr>
          <p:nvPr>
            <p:ph type="body" idx="14"/>
          </p:nvPr>
        </p:nvSpPr>
        <p:spPr>
          <a:xfrm>
            <a:off x="9241297"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chemeClr val="dk1"/>
              </a:buClr>
              <a:buSzPts val="1100"/>
              <a:buFont typeface="Arial" pitchFamily="34" charset="0"/>
              <a:buNone/>
              <a:defRPr sz="11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1046983155"/>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ree-Infographic">
  <p:cSld name="Tree-Infographic">
    <p:spTree>
      <p:nvGrpSpPr>
        <p:cNvPr id="1" name="Shape 630"/>
        <p:cNvGrpSpPr/>
        <p:nvPr/>
      </p:nvGrpSpPr>
      <p:grpSpPr>
        <a:xfrm>
          <a:off x="0" y="0"/>
          <a:ext cx="0" cy="0"/>
        </a:xfrm>
      </p:grpSpPr>
      <p:sp>
        <p:nvSpPr>
          <p:cNvPr id="631" name="Shape 631"/>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grpSp>
        <p:nvGrpSpPr>
          <p:cNvPr id="633" name="Shape 633"/>
          <p:cNvGrpSpPr/>
          <p:nvPr/>
        </p:nvGrpSpPr>
        <p:grpSpPr>
          <a:xfrm>
            <a:off x="6992717" y="1169666"/>
            <a:ext cx="4573641" cy="5344829"/>
            <a:chOff x="2813" y="961"/>
            <a:chExt cx="2052" cy="2397"/>
          </a:xfrm>
        </p:grpSpPr>
        <p:sp>
          <p:nvSpPr>
            <p:cNvPr id="634" name="Shape 634"/>
            <p:cNvSpPr/>
            <p:nvPr/>
          </p:nvSpPr>
          <p:spPr>
            <a:xfrm>
              <a:off x="4415" y="1626"/>
              <a:ext cx="127" cy="168"/>
            </a:xfrm>
            <a:custGeom>
              <a:rect l="0" t="0" r="0" b="0"/>
              <a:pathLst>
                <a:path w="119999" h="119999"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635" name="Shape 635"/>
            <p:cNvSpPr/>
            <p:nvPr/>
          </p:nvSpPr>
          <p:spPr>
            <a:xfrm>
              <a:off x="4261" y="1218"/>
              <a:ext cx="130" cy="166"/>
            </a:xfrm>
            <a:custGeom>
              <a:rect l="0" t="0" r="0" b="0"/>
              <a:pathLst>
                <a:path w="119999" h="119999"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636" name="Shape 636"/>
            <p:cNvSpPr/>
            <p:nvPr/>
          </p:nvSpPr>
          <p:spPr>
            <a:xfrm>
              <a:off x="3452" y="1219"/>
              <a:ext cx="120" cy="177"/>
            </a:xfrm>
            <a:custGeom>
              <a:rect l="0" t="0" r="0" b="0"/>
              <a:pathLst>
                <a:path w="119999" h="119999"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637" name="Shape 637"/>
            <p:cNvSpPr/>
            <p:nvPr/>
          </p:nvSpPr>
          <p:spPr>
            <a:xfrm>
              <a:off x="2912" y="1464"/>
              <a:ext cx="186" cy="112"/>
            </a:xfrm>
            <a:custGeom>
              <a:rect l="0" t="0" r="0" b="0"/>
              <a:pathLst>
                <a:path w="119999" h="119999"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638" name="Shape 638"/>
            <p:cNvSpPr/>
            <p:nvPr/>
          </p:nvSpPr>
          <p:spPr>
            <a:xfrm>
              <a:off x="3659" y="1071"/>
              <a:ext cx="173" cy="122"/>
            </a:xfrm>
            <a:custGeom>
              <a:rect l="0" t="0" r="0" b="0"/>
              <a:pathLst>
                <a:path w="119999" h="119999"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639" name="Shape 639"/>
            <p:cNvSpPr/>
            <p:nvPr/>
          </p:nvSpPr>
          <p:spPr>
            <a:xfrm>
              <a:off x="4702" y="1626"/>
              <a:ext cx="130" cy="168"/>
            </a:xfrm>
            <a:custGeom>
              <a:rect l="0" t="0" r="0" b="0"/>
              <a:pathLst>
                <a:path w="119999" h="119999"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640" name="Shape 640"/>
            <p:cNvSpPr/>
            <p:nvPr/>
          </p:nvSpPr>
          <p:spPr>
            <a:xfrm>
              <a:off x="3194" y="1907"/>
              <a:ext cx="153" cy="150"/>
            </a:xfrm>
            <a:custGeom>
              <a:rect l="0" t="0" r="0" b="0"/>
              <a:pathLst>
                <a:path w="119999" h="119999"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641" name="Shape 641"/>
            <p:cNvSpPr/>
            <p:nvPr/>
          </p:nvSpPr>
          <p:spPr>
            <a:xfrm>
              <a:off x="2886" y="2504"/>
              <a:ext cx="1837" cy="854"/>
            </a:xfrm>
            <a:custGeom>
              <a:rect l="0" t="0" r="0" b="0"/>
              <a:pathLst>
                <a:path w="119999" h="119999"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642" name="Shape 642"/>
            <p:cNvSpPr/>
            <p:nvPr/>
          </p:nvSpPr>
          <p:spPr>
            <a:xfrm>
              <a:off x="3081" y="2504"/>
              <a:ext cx="1446" cy="674"/>
            </a:xfrm>
            <a:custGeom>
              <a:rect l="0" t="0" r="0" b="0"/>
              <a:pathLst>
                <a:path w="119999" h="119999"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643" name="Shape 643"/>
            <p:cNvSpPr/>
            <p:nvPr/>
          </p:nvSpPr>
          <p:spPr>
            <a:xfrm>
              <a:off x="3266" y="2504"/>
              <a:ext cx="1076" cy="501"/>
            </a:xfrm>
            <a:custGeom>
              <a:rect l="0" t="0" r="0" b="0"/>
              <a:pathLst>
                <a:path w="119999" h="119999"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644" name="Shape 644"/>
            <p:cNvSpPr/>
            <p:nvPr/>
          </p:nvSpPr>
          <p:spPr>
            <a:xfrm>
              <a:off x="2813" y="961"/>
              <a:ext cx="2052" cy="1860"/>
            </a:xfrm>
            <a:custGeom>
              <a:rect l="0" t="0" r="0" b="0"/>
              <a:pathLst>
                <a:path w="119999" h="119999"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grpSp>
        <p:nvGrpSpPr>
          <p:cNvPr id="645" name="Shape 645"/>
          <p:cNvGrpSpPr/>
          <p:nvPr/>
        </p:nvGrpSpPr>
        <p:grpSpPr>
          <a:xfrm>
            <a:off x="1044400" y="1419553"/>
            <a:ext cx="699075" cy="699075"/>
            <a:chOff x="1044399" y="1577809"/>
            <a:chExt cx="699075" cy="699074"/>
          </a:xfrm>
        </p:grpSpPr>
        <p:sp>
          <p:nvSpPr>
            <p:cNvPr id="646" name="Shape 646"/>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647" name="Shape 647"/>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48" name="Shape 648"/>
          <p:cNvSpPr txBox="1">
            <a:spLocks noGrp="1"/>
          </p:cNvSpPr>
          <p:nvPr>
            <p:ph type="body" idx="2"/>
          </p:nvPr>
        </p:nvSpPr>
        <p:spPr>
          <a:xfrm>
            <a:off x="1890221" y="1569375"/>
            <a:ext cx="4030291" cy="364504"/>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800"/>
              <a:buFont typeface="Arial" pitchFamily="34" charset="0"/>
              <a:buNone/>
              <a:defRPr sz="18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cxnSp>
        <p:nvCxnSpPr>
          <p:cNvPr id="649" name="Shape 649"/>
          <p:cNvCxnSpPr/>
          <p:nvPr/>
        </p:nvCxnSpPr>
        <p:spPr>
          <a:xfrm>
            <a:off x="1186962" y="2464027"/>
            <a:ext cx="4909039" cy="0"/>
          </a:xfrm>
          <a:prstGeom prst="straightConnector1">
            <a:avLst/>
          </a:prstGeom>
          <a:noFill/>
          <a:ln w="9525" cap="flat" cmpd="sng">
            <a:solidFill>
              <a:srgbClr val="16BF7F"/>
            </a:solidFill>
            <a:prstDash val="solid"/>
            <a:round/>
            <a:headEnd type="none" w="sm" len="sm"/>
            <a:tailEnd type="none" w="sm" len="sm"/>
          </a:ln>
        </p:spPr>
      </p:cxnSp>
      <p:grpSp>
        <p:nvGrpSpPr>
          <p:cNvPr id="650" name="Shape 650"/>
          <p:cNvGrpSpPr/>
          <p:nvPr/>
        </p:nvGrpSpPr>
        <p:grpSpPr>
          <a:xfrm>
            <a:off x="1044400" y="2791669"/>
            <a:ext cx="699075" cy="699075"/>
            <a:chOff x="1044399" y="1577809"/>
            <a:chExt cx="699075" cy="699074"/>
          </a:xfrm>
        </p:grpSpPr>
        <p:sp>
          <p:nvSpPr>
            <p:cNvPr id="651" name="Shape 651"/>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652" name="Shape 652"/>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53" name="Shape 653"/>
          <p:cNvSpPr txBox="1">
            <a:spLocks noGrp="1"/>
          </p:cNvSpPr>
          <p:nvPr>
            <p:ph type="body" idx="3"/>
          </p:nvPr>
        </p:nvSpPr>
        <p:spPr>
          <a:xfrm>
            <a:off x="1890221" y="2929171"/>
            <a:ext cx="4045444" cy="335239"/>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800"/>
              <a:buFont typeface="Arial" pitchFamily="34" charset="0"/>
              <a:buNone/>
              <a:defRPr sz="18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cxnSp>
        <p:nvCxnSpPr>
          <p:cNvPr id="654" name="Shape 654"/>
          <p:cNvCxnSpPr/>
          <p:nvPr/>
        </p:nvCxnSpPr>
        <p:spPr>
          <a:xfrm>
            <a:off x="1186962" y="3836143"/>
            <a:ext cx="4909039" cy="0"/>
          </a:xfrm>
          <a:prstGeom prst="straightConnector1">
            <a:avLst/>
          </a:prstGeom>
          <a:noFill/>
          <a:ln w="9525" cap="flat" cmpd="sng">
            <a:solidFill>
              <a:srgbClr val="16BF7F"/>
            </a:solidFill>
            <a:prstDash val="solid"/>
            <a:round/>
            <a:headEnd type="none" w="sm" len="sm"/>
            <a:tailEnd type="none" w="sm" len="sm"/>
          </a:ln>
        </p:spPr>
      </p:cxnSp>
      <p:grpSp>
        <p:nvGrpSpPr>
          <p:cNvPr id="655" name="Shape 655"/>
          <p:cNvGrpSpPr/>
          <p:nvPr/>
        </p:nvGrpSpPr>
        <p:grpSpPr>
          <a:xfrm>
            <a:off x="1044400" y="4089831"/>
            <a:ext cx="699075" cy="699075"/>
            <a:chOff x="1044399" y="1577809"/>
            <a:chExt cx="699075" cy="699074"/>
          </a:xfrm>
        </p:grpSpPr>
        <p:sp>
          <p:nvSpPr>
            <p:cNvPr id="656" name="Shape 656"/>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657" name="Shape 657"/>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58" name="Shape 658"/>
          <p:cNvSpPr txBox="1">
            <a:spLocks noGrp="1"/>
          </p:cNvSpPr>
          <p:nvPr>
            <p:ph type="body" idx="4"/>
          </p:nvPr>
        </p:nvSpPr>
        <p:spPr>
          <a:xfrm>
            <a:off x="1906183" y="4366292"/>
            <a:ext cx="3967163"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800"/>
              <a:buFont typeface="Arial" pitchFamily="34" charset="0"/>
              <a:buNone/>
              <a:defRPr sz="18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cxnSp>
        <p:nvCxnSpPr>
          <p:cNvPr id="659" name="Shape 659"/>
          <p:cNvCxnSpPr/>
          <p:nvPr/>
        </p:nvCxnSpPr>
        <p:spPr>
          <a:xfrm>
            <a:off x="1186962" y="5134304"/>
            <a:ext cx="4909039" cy="0"/>
          </a:xfrm>
          <a:prstGeom prst="straightConnector1">
            <a:avLst/>
          </a:prstGeom>
          <a:noFill/>
          <a:ln w="9525" cap="flat" cmpd="sng">
            <a:solidFill>
              <a:srgbClr val="16BF7F"/>
            </a:solidFill>
            <a:prstDash val="solid"/>
            <a:round/>
            <a:headEnd type="none" w="sm" len="sm"/>
            <a:tailEnd type="none" w="sm" len="sm"/>
          </a:ln>
        </p:spPr>
      </p:cxnSp>
      <p:grpSp>
        <p:nvGrpSpPr>
          <p:cNvPr id="660" name="Shape 660"/>
          <p:cNvGrpSpPr/>
          <p:nvPr/>
        </p:nvGrpSpPr>
        <p:grpSpPr>
          <a:xfrm>
            <a:off x="1044400" y="5328616"/>
            <a:ext cx="699075" cy="699075"/>
            <a:chOff x="1044399" y="1577809"/>
            <a:chExt cx="699075" cy="699074"/>
          </a:xfrm>
        </p:grpSpPr>
        <p:sp>
          <p:nvSpPr>
            <p:cNvPr id="661" name="Shape 661"/>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662" name="Shape 662"/>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500"/>
                <a:buFont typeface="Arial" pitchFamily="34" charset="0"/>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63" name="Shape 663"/>
          <p:cNvSpPr txBox="1">
            <a:spLocks noGrp="1"/>
          </p:cNvSpPr>
          <p:nvPr>
            <p:ph type="body" idx="5"/>
          </p:nvPr>
        </p:nvSpPr>
        <p:spPr>
          <a:xfrm>
            <a:off x="1906183" y="5522108"/>
            <a:ext cx="3967163"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ct val="0"/>
              </a:spcBef>
              <a:spcAft>
                <a:spcPct val="0"/>
              </a:spcAft>
              <a:buClr>
                <a:srgbClr val="000000"/>
              </a:buClr>
              <a:buSzPts val="1800"/>
              <a:buFont typeface="Arial" pitchFamily="34" charset="0"/>
              <a:buNone/>
              <a:defRPr sz="18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2441453320"/>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teps-Infographic">
  <p:cSld name="Steps-Infographic">
    <p:spTree>
      <p:nvGrpSpPr>
        <p:cNvPr id="1" name="Shape 664"/>
        <p:cNvGrpSpPr/>
        <p:nvPr/>
      </p:nvGrpSpPr>
      <p:grpSpPr>
        <a:xfrm>
          <a:off x="0" y="0"/>
          <a:ext cx="0" cy="0"/>
        </a:xfrm>
      </p:grpSpPr>
      <p:sp>
        <p:nvSpPr>
          <p:cNvPr id="665" name="Shape 665"/>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667" name="Shape 667"/>
          <p:cNvSpPr/>
          <p:nvPr/>
        </p:nvSpPr>
        <p:spPr>
          <a:xfrm>
            <a:off x="610295"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Source Sans Pro"/>
              <a:ea typeface="Source Sans Pro"/>
              <a:cs typeface="Source Sans Pro"/>
              <a:sym typeface="Source Sans Pro"/>
            </a:endParaRPr>
          </a:p>
        </p:txBody>
      </p:sp>
      <p:sp>
        <p:nvSpPr>
          <p:cNvPr id="668" name="Shape 668"/>
          <p:cNvSpPr/>
          <p:nvPr/>
        </p:nvSpPr>
        <p:spPr>
          <a:xfrm>
            <a:off x="2087816" y="3266610"/>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Source Sans Pro"/>
              <a:ea typeface="Source Sans Pro"/>
              <a:cs typeface="Source Sans Pro"/>
              <a:sym typeface="Source Sans Pro"/>
            </a:endParaRPr>
          </a:p>
        </p:txBody>
      </p:sp>
      <p:sp>
        <p:nvSpPr>
          <p:cNvPr id="669" name="Shape 669"/>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Open Sans"/>
              <a:ea typeface="Open Sans"/>
              <a:cs typeface="Open Sans"/>
              <a:sym typeface="Open Sans"/>
            </a:endParaRPr>
          </a:p>
        </p:txBody>
      </p:sp>
      <p:sp>
        <p:nvSpPr>
          <p:cNvPr id="670" name="Shape 670"/>
          <p:cNvSpPr/>
          <p:nvPr/>
        </p:nvSpPr>
        <p:spPr>
          <a:xfrm rot="10800000" flipH="1">
            <a:off x="4620557" y="4054131"/>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Open Sans"/>
              <a:ea typeface="Open Sans"/>
              <a:cs typeface="Open Sans"/>
              <a:sym typeface="Open Sans"/>
            </a:endParaRPr>
          </a:p>
        </p:txBody>
      </p:sp>
      <p:sp>
        <p:nvSpPr>
          <p:cNvPr id="671" name="Shape 671"/>
          <p:cNvSpPr txBox="1"/>
          <p:nvPr/>
        </p:nvSpPr>
        <p:spPr>
          <a:xfrm>
            <a:off x="1359530" y="4186519"/>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accent2"/>
              </a:buClr>
              <a:buSzPts val="1800"/>
              <a:buFont typeface="Source Sans Pro"/>
              <a:buNone/>
            </a:pPr>
            <a:r>
              <a:rPr lang="en-US" sz="7200" b="1" i="0" u="none" strike="noStrike" cap="none">
                <a:solidFill>
                  <a:schemeClr val="accent2"/>
                </a:solidFill>
                <a:latin typeface="Arial" pitchFamily="34" charset="0"/>
                <a:ea typeface="Arial" pitchFamily="34" charset="0"/>
                <a:cs typeface="Arial" pitchFamily="34" charset="0"/>
                <a:sym typeface="Arial" pitchFamily="34" charset="0"/>
              </a:rPr>
              <a:t>01</a:t>
            </a:r>
            <a:endParaRPr sz="1400"/>
          </a:p>
        </p:txBody>
      </p:sp>
      <p:sp>
        <p:nvSpPr>
          <p:cNvPr id="672" name="Shape 672"/>
          <p:cNvSpPr txBox="1"/>
          <p:nvPr/>
        </p:nvSpPr>
        <p:spPr>
          <a:xfrm>
            <a:off x="6445473" y="4186519"/>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accent4"/>
              </a:buClr>
              <a:buSzPts val="1800"/>
              <a:buFont typeface="Source Sans Pro"/>
              <a:buNone/>
            </a:pPr>
            <a:r>
              <a:rPr lang="en-US" sz="7200" b="1" i="0" u="none" strike="noStrike" cap="none">
                <a:solidFill>
                  <a:schemeClr val="accent4"/>
                </a:solidFill>
                <a:latin typeface="Arial" pitchFamily="34" charset="0"/>
                <a:ea typeface="Arial" pitchFamily="34" charset="0"/>
                <a:cs typeface="Arial" pitchFamily="34" charset="0"/>
                <a:sym typeface="Arial" pitchFamily="34" charset="0"/>
              </a:rPr>
              <a:t>03</a:t>
            </a:r>
            <a:endParaRPr sz="1400"/>
          </a:p>
        </p:txBody>
      </p:sp>
      <p:sp>
        <p:nvSpPr>
          <p:cNvPr id="673" name="Shape 673"/>
          <p:cNvSpPr txBox="1"/>
          <p:nvPr/>
        </p:nvSpPr>
        <p:spPr>
          <a:xfrm>
            <a:off x="3857018" y="1962293"/>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accent3"/>
              </a:buClr>
              <a:buSzPts val="1800"/>
              <a:buFont typeface="Source Sans Pro"/>
              <a:buNone/>
            </a:pPr>
            <a:r>
              <a:rPr lang="en-US" sz="7200" b="1" i="0" u="none" strike="noStrike" cap="none">
                <a:solidFill>
                  <a:schemeClr val="accent3"/>
                </a:solidFill>
                <a:latin typeface="Arial" pitchFamily="34" charset="0"/>
                <a:ea typeface="Arial" pitchFamily="34" charset="0"/>
                <a:cs typeface="Arial" pitchFamily="34" charset="0"/>
                <a:sym typeface="Arial" pitchFamily="34" charset="0"/>
              </a:rPr>
              <a:t>02</a:t>
            </a:r>
            <a:endParaRPr sz="1400"/>
          </a:p>
        </p:txBody>
      </p:sp>
      <p:sp>
        <p:nvSpPr>
          <p:cNvPr id="674" name="Shape 674"/>
          <p:cNvSpPr txBox="1"/>
          <p:nvPr/>
        </p:nvSpPr>
        <p:spPr>
          <a:xfrm>
            <a:off x="9140955" y="1947916"/>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accent5"/>
              </a:buClr>
              <a:buSzPts val="1800"/>
              <a:buFont typeface="Source Sans Pro"/>
              <a:buNone/>
            </a:pPr>
            <a:r>
              <a:rPr lang="en-US" sz="7200" b="1" i="0" u="none" strike="noStrike" cap="none">
                <a:solidFill>
                  <a:schemeClr val="accent5"/>
                </a:solidFill>
                <a:latin typeface="Arial" pitchFamily="34" charset="0"/>
                <a:ea typeface="Arial" pitchFamily="34" charset="0"/>
                <a:cs typeface="Arial" pitchFamily="34" charset="0"/>
                <a:sym typeface="Arial" pitchFamily="34" charset="0"/>
              </a:rPr>
              <a:t>04</a:t>
            </a:r>
            <a:endParaRPr sz="1400"/>
          </a:p>
        </p:txBody>
      </p:sp>
      <p:sp>
        <p:nvSpPr>
          <p:cNvPr id="675" name="Shape 675"/>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Source Sans Pro"/>
              <a:ea typeface="Source Sans Pro"/>
              <a:cs typeface="Source Sans Pro"/>
              <a:sym typeface="Source Sans Pro"/>
            </a:endParaRPr>
          </a:p>
        </p:txBody>
      </p:sp>
      <p:sp>
        <p:nvSpPr>
          <p:cNvPr id="676" name="Shape 676"/>
          <p:cNvSpPr/>
          <p:nvPr/>
        </p:nvSpPr>
        <p:spPr>
          <a:xfrm>
            <a:off x="7166549" y="3266610"/>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Source Sans Pro"/>
              <a:ea typeface="Source Sans Pro"/>
              <a:cs typeface="Source Sans Pro"/>
              <a:sym typeface="Source Sans Pro"/>
            </a:endParaRPr>
          </a:p>
        </p:txBody>
      </p:sp>
      <p:sp>
        <p:nvSpPr>
          <p:cNvPr id="677" name="Shape 677"/>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Source Sans Pro"/>
              <a:ea typeface="Source Sans Pro"/>
              <a:cs typeface="Source Sans Pro"/>
              <a:sym typeface="Source Sans Pro"/>
            </a:endParaRPr>
          </a:p>
        </p:txBody>
      </p:sp>
      <p:sp>
        <p:nvSpPr>
          <p:cNvPr id="678" name="Shape 678"/>
          <p:cNvSpPr/>
          <p:nvPr/>
        </p:nvSpPr>
        <p:spPr>
          <a:xfrm rot="10800000" flipH="1">
            <a:off x="9869245" y="4054131"/>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400"/>
              <a:buFont typeface="Arial" pitchFamily="34" charset="0"/>
              <a:buNone/>
            </a:pPr>
            <a:endParaRPr sz="2400" b="0" i="0" u="none" strike="noStrike" cap="none">
              <a:solidFill>
                <a:schemeClr val="lt1"/>
              </a:solidFill>
              <a:latin typeface="Source Sans Pro"/>
              <a:ea typeface="Source Sans Pro"/>
              <a:cs typeface="Source Sans Pro"/>
              <a:sym typeface="Source Sans Pro"/>
            </a:endParaRPr>
          </a:p>
        </p:txBody>
      </p:sp>
      <p:sp>
        <p:nvSpPr>
          <p:cNvPr id="679" name="Shape 679"/>
          <p:cNvSpPr txBox="1">
            <a:spLocks noGrp="1"/>
          </p:cNvSpPr>
          <p:nvPr>
            <p:ph type="body" idx="2"/>
          </p:nvPr>
        </p:nvSpPr>
        <p:spPr>
          <a:xfrm>
            <a:off x="861882" y="3551959"/>
            <a:ext cx="2269863" cy="396875"/>
          </a:xfrm>
          <a:prstGeom prst="rect">
            <a:avLst/>
          </a:prstGeom>
          <a:solidFill>
            <a:schemeClr val="accent2"/>
          </a:solidFill>
          <a:ln>
            <a:noFill/>
          </a:ln>
        </p:spPr>
        <p:txBody>
          <a:bodyPr spcFirstLastPara="1" wrap="square" lIns="121900" tIns="60950" rIns="121900" bIns="60950" anchor="t" anchorCtr="0"/>
          <a:lstStyle>
            <a:lvl1pPr marL="457189" marR="0" lvl="0" indent="-228594" algn="l" rtl="0">
              <a:lnSpc>
                <a:spcPct val="100000"/>
              </a:lnSpc>
              <a:spcBef>
                <a:spcPct val="0"/>
              </a:spcBef>
              <a:spcAft>
                <a:spcPct val="0"/>
              </a:spcAft>
              <a:buClr>
                <a:schemeClr val="lt1"/>
              </a:buClr>
              <a:buSzPts val="1467"/>
              <a:buFont typeface="Arial" pitchFamily="34" charset="0"/>
              <a:buNone/>
              <a:defRPr sz="1467" b="1" i="0" u="none" strike="noStrike" cap="none">
                <a:solidFill>
                  <a:schemeClr val="lt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80" name="Shape 680"/>
          <p:cNvSpPr txBox="1">
            <a:spLocks noGrp="1"/>
          </p:cNvSpPr>
          <p:nvPr>
            <p:ph type="body" idx="3"/>
          </p:nvPr>
        </p:nvSpPr>
        <p:spPr>
          <a:xfrm>
            <a:off x="3434370" y="3551959"/>
            <a:ext cx="2269863" cy="396875"/>
          </a:xfrm>
          <a:prstGeom prst="rect">
            <a:avLst/>
          </a:prstGeom>
          <a:solidFill>
            <a:schemeClr val="accent3"/>
          </a:solidFill>
          <a:ln>
            <a:noFill/>
          </a:ln>
        </p:spPr>
        <p:txBody>
          <a:bodyPr spcFirstLastPara="1" wrap="square" lIns="121900" tIns="60950" rIns="121900" bIns="60950" anchor="t" anchorCtr="0"/>
          <a:lstStyle>
            <a:lvl1pPr marL="457189" marR="0" lvl="0" indent="-228594" algn="l" rtl="0">
              <a:lnSpc>
                <a:spcPct val="100000"/>
              </a:lnSpc>
              <a:spcBef>
                <a:spcPct val="0"/>
              </a:spcBef>
              <a:spcAft>
                <a:spcPct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81" name="Shape 681"/>
          <p:cNvSpPr txBox="1">
            <a:spLocks noGrp="1"/>
          </p:cNvSpPr>
          <p:nvPr>
            <p:ph type="body" idx="4"/>
          </p:nvPr>
        </p:nvSpPr>
        <p:spPr>
          <a:xfrm>
            <a:off x="5932985" y="3551959"/>
            <a:ext cx="2384252" cy="396875"/>
          </a:xfrm>
          <a:prstGeom prst="rect">
            <a:avLst/>
          </a:prstGeom>
          <a:solidFill>
            <a:schemeClr val="accent3"/>
          </a:solidFill>
          <a:ln>
            <a:noFill/>
          </a:ln>
        </p:spPr>
        <p:txBody>
          <a:bodyPr spcFirstLastPara="1" wrap="square" lIns="121900" tIns="60950" rIns="121900" bIns="60950" anchor="t" anchorCtr="0"/>
          <a:lstStyle>
            <a:lvl1pPr marL="457189" marR="0" lvl="0" indent="-228594" algn="l" rtl="0">
              <a:lnSpc>
                <a:spcPct val="100000"/>
              </a:lnSpc>
              <a:spcBef>
                <a:spcPct val="0"/>
              </a:spcBef>
              <a:spcAft>
                <a:spcPct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82" name="Shape 682"/>
          <p:cNvSpPr txBox="1">
            <a:spLocks noGrp="1"/>
          </p:cNvSpPr>
          <p:nvPr>
            <p:ph type="body" idx="5"/>
          </p:nvPr>
        </p:nvSpPr>
        <p:spPr>
          <a:xfrm>
            <a:off x="8789087" y="3551959"/>
            <a:ext cx="2384252" cy="396875"/>
          </a:xfrm>
          <a:prstGeom prst="rect">
            <a:avLst/>
          </a:prstGeom>
          <a:solidFill>
            <a:schemeClr val="accent5"/>
          </a:solidFill>
          <a:ln>
            <a:noFill/>
          </a:ln>
        </p:spPr>
        <p:txBody>
          <a:bodyPr spcFirstLastPara="1" wrap="square" lIns="121900" tIns="60950" rIns="121900" bIns="60950" anchor="t" anchorCtr="0"/>
          <a:lstStyle>
            <a:lvl1pPr marL="457189" marR="0" lvl="0" indent="-228594" algn="l" rtl="0">
              <a:lnSpc>
                <a:spcPct val="100000"/>
              </a:lnSpc>
              <a:spcBef>
                <a:spcPct val="0"/>
              </a:spcBef>
              <a:spcAft>
                <a:spcPct val="0"/>
              </a:spcAft>
              <a:buClr>
                <a:schemeClr val="lt1"/>
              </a:buClr>
              <a:buSzPts val="1467"/>
              <a:buFont typeface="Source Sans Pro"/>
              <a:buNone/>
              <a:defRPr sz="1467" b="1" i="0" u="none" strike="noStrike" cap="none">
                <a:solidFill>
                  <a:schemeClr val="lt1"/>
                </a:solidFill>
                <a:latin typeface="Source Sans Pro"/>
                <a:ea typeface="Source Sans Pro"/>
                <a:cs typeface="Source Sans Pro"/>
                <a:sym typeface="Source Sans Pro"/>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83" name="Shape 683"/>
          <p:cNvSpPr txBox="1">
            <a:spLocks noGrp="1"/>
          </p:cNvSpPr>
          <p:nvPr>
            <p:ph type="body" idx="6"/>
          </p:nvPr>
        </p:nvSpPr>
        <p:spPr>
          <a:xfrm>
            <a:off x="861881" y="2095807"/>
            <a:ext cx="2282224"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595959"/>
              </a:buClr>
              <a:buSzPts val="1100"/>
              <a:buFont typeface="Arial" pitchFamily="34" charset="0"/>
              <a:buNone/>
              <a:defRPr sz="1100" b="0" i="0" u="none" strike="noStrike" cap="none">
                <a:solidFill>
                  <a:srgbClr val="595959"/>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rgbClr val="595959"/>
              </a:buClr>
              <a:buSzPts val="1100"/>
              <a:buFont typeface="Arial" pitchFamily="34" charset="0"/>
              <a:buNone/>
              <a:defRPr sz="1100" b="0" i="0" u="none" strike="noStrike" cap="none">
                <a:solidFill>
                  <a:srgbClr val="595959"/>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84" name="Shape 684"/>
          <p:cNvSpPr txBox="1">
            <a:spLocks noGrp="1"/>
          </p:cNvSpPr>
          <p:nvPr>
            <p:ph type="body" idx="7"/>
          </p:nvPr>
        </p:nvSpPr>
        <p:spPr>
          <a:xfrm>
            <a:off x="5932985" y="2095807"/>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595959"/>
              </a:buClr>
              <a:buSzPts val="1100"/>
              <a:buFont typeface="Arial" pitchFamily="34" charset="0"/>
              <a:buNone/>
              <a:defRPr sz="1100" b="0" i="0" u="none" strike="noStrike" cap="none">
                <a:solidFill>
                  <a:srgbClr val="595959"/>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rgbClr val="595959"/>
              </a:buClr>
              <a:buSzPts val="1100"/>
              <a:buFont typeface="Arial" pitchFamily="34" charset="0"/>
              <a:buNone/>
              <a:defRPr sz="1100" b="0" i="0" u="none" strike="noStrike" cap="none">
                <a:solidFill>
                  <a:srgbClr val="595959"/>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85" name="Shape 685"/>
          <p:cNvSpPr txBox="1">
            <a:spLocks noGrp="1"/>
          </p:cNvSpPr>
          <p:nvPr>
            <p:ph type="body" idx="8"/>
          </p:nvPr>
        </p:nvSpPr>
        <p:spPr>
          <a:xfrm>
            <a:off x="3428430" y="4469248"/>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595959"/>
              </a:buClr>
              <a:buSzPts val="1100"/>
              <a:buFont typeface="Arial" pitchFamily="34" charset="0"/>
              <a:buNone/>
              <a:defRPr sz="1100" b="0" i="0" u="none" strike="noStrike" cap="none">
                <a:solidFill>
                  <a:srgbClr val="595959"/>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rgbClr val="595959"/>
              </a:buClr>
              <a:buSzPts val="1100"/>
              <a:buFont typeface="Arial" pitchFamily="34" charset="0"/>
              <a:buNone/>
              <a:defRPr sz="1100" b="0" i="0" u="none" strike="noStrike" cap="none">
                <a:solidFill>
                  <a:srgbClr val="595959"/>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686" name="Shape 686"/>
          <p:cNvSpPr txBox="1">
            <a:spLocks noGrp="1"/>
          </p:cNvSpPr>
          <p:nvPr>
            <p:ph type="body" idx="9"/>
          </p:nvPr>
        </p:nvSpPr>
        <p:spPr>
          <a:xfrm>
            <a:off x="8789087" y="4469248"/>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ct val="0"/>
              </a:spcBef>
              <a:spcAft>
                <a:spcPct val="0"/>
              </a:spcAft>
              <a:buClr>
                <a:srgbClr val="595959"/>
              </a:buClr>
              <a:buSzPts val="1100"/>
              <a:buFont typeface="Arial" pitchFamily="34" charset="0"/>
              <a:buNone/>
              <a:defRPr sz="1100" b="0" i="0" u="none" strike="noStrike" cap="none">
                <a:solidFill>
                  <a:srgbClr val="595959"/>
                </a:solidFill>
                <a:latin typeface="Arial" pitchFamily="34" charset="0"/>
                <a:ea typeface="Arial" pitchFamily="34" charset="0"/>
                <a:cs typeface="Arial" pitchFamily="34" charset="0"/>
                <a:sym typeface="Arial" pitchFamily="34" charset="0"/>
              </a:defRPr>
            </a:lvl1pPr>
            <a:lvl2pPr marL="914377" marR="0" lvl="1" indent="-228594" algn="ctr" rtl="0">
              <a:lnSpc>
                <a:spcPct val="100000"/>
              </a:lnSpc>
              <a:spcBef>
                <a:spcPct val="0"/>
              </a:spcBef>
              <a:spcAft>
                <a:spcPct val="0"/>
              </a:spcAft>
              <a:buClr>
                <a:srgbClr val="595959"/>
              </a:buClr>
              <a:buSzPts val="1100"/>
              <a:buFont typeface="Arial" pitchFamily="34" charset="0"/>
              <a:buNone/>
              <a:defRPr sz="1100" b="0" i="0" u="none" strike="noStrike" cap="none">
                <a:solidFill>
                  <a:srgbClr val="595959"/>
                </a:solidFill>
                <a:latin typeface="Arial" pitchFamily="34" charset="0"/>
                <a:ea typeface="Arial" pitchFamily="34" charset="0"/>
                <a:cs typeface="Arial" pitchFamily="34" charset="0"/>
                <a:sym typeface="Arial" pitchFamily="34" charset="0"/>
              </a:defRPr>
            </a:lvl2pPr>
            <a:lvl3pPr marL="1371566" marR="0" lvl="2"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228594" algn="ctr" rtl="0">
              <a:lnSpc>
                <a:spcPct val="100000"/>
              </a:lnSpc>
              <a:spcBef>
                <a:spcPct val="0"/>
              </a:spcBef>
              <a:spcAft>
                <a:spcPct val="0"/>
              </a:spcAft>
              <a:buClr>
                <a:schemeClr val="dk1"/>
              </a:buClr>
              <a:buSzPts val="1050"/>
              <a:buFont typeface="Arial" pitchFamily="34" charset="0"/>
              <a:buNone/>
              <a:defRPr sz="1051"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1075259913"/>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slide">
    <p:spTree>
      <p:nvGrpSpPr>
        <p:cNvPr id="1" name="Shape 9"/>
        <p:cNvGrpSpPr/>
        <p:nvPr/>
      </p:nvGrpSpPr>
      <p:grpSpPr>
        <a:xfrm>
          <a:off x="0" y="0"/>
          <a: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ct val="0"/>
              </a:spcBef>
              <a:spcAft>
                <a:spcPct val="0"/>
              </a:spcAft>
              <a:buSzPts val="5200"/>
              <a:buNone/>
              <a:defRPr sz="6933"/>
            </a:lvl1pPr>
            <a:lvl2pPr lvl="1" algn="ctr">
              <a:spcBef>
                <a:spcPct val="0"/>
              </a:spcBef>
              <a:spcAft>
                <a:spcPct val="0"/>
              </a:spcAft>
              <a:buSzPts val="5200"/>
              <a:buNone/>
              <a:defRPr sz="6933"/>
            </a:lvl2pPr>
            <a:lvl3pPr lvl="2" algn="ctr">
              <a:spcBef>
                <a:spcPct val="0"/>
              </a:spcBef>
              <a:spcAft>
                <a:spcPct val="0"/>
              </a:spcAft>
              <a:buSzPts val="5200"/>
              <a:buNone/>
              <a:defRPr sz="6933"/>
            </a:lvl3pPr>
            <a:lvl4pPr lvl="3" algn="ctr">
              <a:spcBef>
                <a:spcPct val="0"/>
              </a:spcBef>
              <a:spcAft>
                <a:spcPct val="0"/>
              </a:spcAft>
              <a:buSzPts val="5200"/>
              <a:buNone/>
              <a:defRPr sz="6933"/>
            </a:lvl4pPr>
            <a:lvl5pPr lvl="4" algn="ctr">
              <a:spcBef>
                <a:spcPct val="0"/>
              </a:spcBef>
              <a:spcAft>
                <a:spcPct val="0"/>
              </a:spcAft>
              <a:buSzPts val="5200"/>
              <a:buNone/>
              <a:defRPr sz="6933"/>
            </a:lvl5pPr>
            <a:lvl6pPr lvl="5" algn="ctr">
              <a:spcBef>
                <a:spcPct val="0"/>
              </a:spcBef>
              <a:spcAft>
                <a:spcPct val="0"/>
              </a:spcAft>
              <a:buSzPts val="5200"/>
              <a:buNone/>
              <a:defRPr sz="6933"/>
            </a:lvl6pPr>
            <a:lvl7pPr lvl="6" algn="ctr">
              <a:spcBef>
                <a:spcPct val="0"/>
              </a:spcBef>
              <a:spcAft>
                <a:spcPct val="0"/>
              </a:spcAft>
              <a:buSzPts val="5200"/>
              <a:buNone/>
              <a:defRPr sz="6933"/>
            </a:lvl7pPr>
            <a:lvl8pPr lvl="7" algn="ctr">
              <a:spcBef>
                <a:spcPct val="0"/>
              </a:spcBef>
              <a:spcAft>
                <a:spcPct val="0"/>
              </a:spcAft>
              <a:buSzPts val="5200"/>
              <a:buNone/>
              <a:defRPr sz="6933"/>
            </a:lvl8pPr>
            <a:lvl9pPr lvl="8" algn="ctr">
              <a:spcBef>
                <a:spcPct val="0"/>
              </a:spcBef>
              <a:spcAft>
                <a:spcPct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ct val="0"/>
              </a:spcBef>
              <a:spcAft>
                <a:spcPct val="0"/>
              </a:spcAft>
              <a:buSzPts val="2800"/>
              <a:buNone/>
              <a:defRPr sz="3733"/>
            </a:lvl1pPr>
            <a:lvl2pPr lvl="1" algn="ctr">
              <a:lnSpc>
                <a:spcPct val="100000"/>
              </a:lnSpc>
              <a:spcBef>
                <a:spcPct val="0"/>
              </a:spcBef>
              <a:spcAft>
                <a:spcPct val="0"/>
              </a:spcAft>
              <a:buSzPts val="2800"/>
              <a:buNone/>
              <a:defRPr sz="3733"/>
            </a:lvl2pPr>
            <a:lvl3pPr lvl="2" algn="ctr">
              <a:lnSpc>
                <a:spcPct val="100000"/>
              </a:lnSpc>
              <a:spcBef>
                <a:spcPct val="0"/>
              </a:spcBef>
              <a:spcAft>
                <a:spcPct val="0"/>
              </a:spcAft>
              <a:buSzPts val="2800"/>
              <a:buNone/>
              <a:defRPr sz="3733"/>
            </a:lvl3pPr>
            <a:lvl4pPr lvl="3" algn="ctr">
              <a:lnSpc>
                <a:spcPct val="100000"/>
              </a:lnSpc>
              <a:spcBef>
                <a:spcPct val="0"/>
              </a:spcBef>
              <a:spcAft>
                <a:spcPct val="0"/>
              </a:spcAft>
              <a:buSzPts val="2800"/>
              <a:buNone/>
              <a:defRPr sz="3733"/>
            </a:lvl4pPr>
            <a:lvl5pPr lvl="4" algn="ctr">
              <a:lnSpc>
                <a:spcPct val="100000"/>
              </a:lnSpc>
              <a:spcBef>
                <a:spcPct val="0"/>
              </a:spcBef>
              <a:spcAft>
                <a:spcPct val="0"/>
              </a:spcAft>
              <a:buSzPts val="2800"/>
              <a:buNone/>
              <a:defRPr sz="3733"/>
            </a:lvl5pPr>
            <a:lvl6pPr lvl="5" algn="ctr">
              <a:lnSpc>
                <a:spcPct val="100000"/>
              </a:lnSpc>
              <a:spcBef>
                <a:spcPct val="0"/>
              </a:spcBef>
              <a:spcAft>
                <a:spcPct val="0"/>
              </a:spcAft>
              <a:buSzPts val="2800"/>
              <a:buNone/>
              <a:defRPr sz="3733"/>
            </a:lvl6pPr>
            <a:lvl7pPr lvl="6" algn="ctr">
              <a:lnSpc>
                <a:spcPct val="100000"/>
              </a:lnSpc>
              <a:spcBef>
                <a:spcPct val="0"/>
              </a:spcBef>
              <a:spcAft>
                <a:spcPct val="0"/>
              </a:spcAft>
              <a:buSzPts val="2800"/>
              <a:buNone/>
              <a:defRPr sz="3733"/>
            </a:lvl7pPr>
            <a:lvl8pPr lvl="7" algn="ctr">
              <a:lnSpc>
                <a:spcPct val="100000"/>
              </a:lnSpc>
              <a:spcBef>
                <a:spcPct val="0"/>
              </a:spcBef>
              <a:spcAft>
                <a:spcPct val="0"/>
              </a:spcAft>
              <a:buSzPts val="2800"/>
              <a:buNone/>
              <a:defRPr sz="3733"/>
            </a:lvl8pPr>
            <a:lvl9pPr lvl="8" algn="ctr">
              <a:lnSpc>
                <a:spcPct val="100000"/>
              </a:lnSpc>
              <a:spcBef>
                <a:spcPct val="0"/>
              </a:spcBef>
              <a:spcAft>
                <a:spcPct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t>‹#›</a:t>
            </a:fld>
            <a:endParaRPr lang="en-US"/>
          </a:p>
        </p:txBody>
      </p:sp>
    </p:spTree>
    <p:extLst>
      <p:ext uri="{BB962C8B-B14F-4D97-AF65-F5344CB8AC3E}">
        <p14:creationId xmlns:p14="http://schemas.microsoft.com/office/powerpoint/2010/main" val="2574157761"/>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body" type="tx">
  <p:cSld name="Title and body">
    <p:spTree>
      <p:nvGrpSpPr>
        <p:cNvPr id="1" name="Shape 16"/>
        <p:cNvGrpSpPr/>
        <p:nvPr/>
      </p:nvGrpSpPr>
      <p:grpSpPr>
        <a:xfrm>
          <a:off x="0" y="0"/>
          <a: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70" lvl="0" indent="-457178">
              <a:spcBef>
                <a:spcPct val="0"/>
              </a:spcBef>
              <a:spcAft>
                <a:spcPct val="0"/>
              </a:spcAft>
              <a:buSzPts val="1800"/>
              <a:buChar char="●"/>
              <a:defRPr/>
            </a:lvl1pPr>
            <a:lvl2pPr marL="1219140" lvl="1" indent="-423312">
              <a:spcBef>
                <a:spcPts val="2133"/>
              </a:spcBef>
              <a:spcAft>
                <a:spcPct val="0"/>
              </a:spcAft>
              <a:buSzPts val="1400"/>
              <a:buChar char="○"/>
              <a:defRPr/>
            </a:lvl2pPr>
            <a:lvl3pPr marL="1828709" lvl="2" indent="-423312">
              <a:spcBef>
                <a:spcPts val="2133"/>
              </a:spcBef>
              <a:spcAft>
                <a:spcPct val="0"/>
              </a:spcAft>
              <a:buSzPts val="1400"/>
              <a:buChar char="■"/>
              <a:defRPr/>
            </a:lvl3pPr>
            <a:lvl4pPr marL="2438278" lvl="3" indent="-423312">
              <a:spcBef>
                <a:spcPts val="2133"/>
              </a:spcBef>
              <a:spcAft>
                <a:spcPct val="0"/>
              </a:spcAft>
              <a:buSzPts val="1400"/>
              <a:buChar char="●"/>
              <a:defRPr/>
            </a:lvl4pPr>
            <a:lvl5pPr marL="3047848" lvl="4" indent="-423312">
              <a:spcBef>
                <a:spcPts val="2133"/>
              </a:spcBef>
              <a:spcAft>
                <a:spcPct val="0"/>
              </a:spcAft>
              <a:buSzPts val="1400"/>
              <a:buChar char="○"/>
              <a:defRPr/>
            </a:lvl5pPr>
            <a:lvl6pPr marL="3657418" lvl="5" indent="-423312">
              <a:spcBef>
                <a:spcPts val="2133"/>
              </a:spcBef>
              <a:spcAft>
                <a:spcPct val="0"/>
              </a:spcAft>
              <a:buSzPts val="1400"/>
              <a:buChar char="■"/>
              <a:defRPr/>
            </a:lvl6pPr>
            <a:lvl7pPr marL="4266987" lvl="6" indent="-423312">
              <a:spcBef>
                <a:spcPts val="2133"/>
              </a:spcBef>
              <a:spcAft>
                <a:spcPct val="0"/>
              </a:spcAft>
              <a:buSzPts val="1400"/>
              <a:buChar char="●"/>
              <a:defRPr/>
            </a:lvl7pPr>
            <a:lvl8pPr marL="4876557" lvl="7" indent="-423312">
              <a:spcBef>
                <a:spcPts val="2133"/>
              </a:spcBef>
              <a:spcAft>
                <a:spcPct val="0"/>
              </a:spcAft>
              <a:buSzPts val="1400"/>
              <a:buChar char="○"/>
              <a:defRPr/>
            </a:lvl8pPr>
            <a:lvl9pPr marL="5486126" lvl="8" indent="-423312">
              <a:spcBef>
                <a:spcPts val="2133"/>
              </a:spcBef>
              <a:spcAft>
                <a:spcPts val="2133"/>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t>‹#›</a:t>
            </a:fld>
            <a:endParaRPr lang="en-US"/>
          </a:p>
        </p:txBody>
      </p:sp>
    </p:spTree>
    <p:extLst>
      <p:ext uri="{BB962C8B-B14F-4D97-AF65-F5344CB8AC3E}">
        <p14:creationId xmlns:p14="http://schemas.microsoft.com/office/powerpoint/2010/main" val="3350554256"/>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8_Title+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77C2F3E-6180-4743-9E34-7FBB6A02B3E6}"/>
              </a:ext>
            </a:extLst>
          </p:cNvPr>
          <p:cNvSpPr>
            <a:spLocks noGrp="1"/>
          </p:cNvSpPr>
          <p:nvPr>
            <p:ph type="title" hasCustomPrompt="1"/>
          </p:nvPr>
        </p:nvSpPr>
        <p:spPr>
          <a:xfrm>
            <a:off x="208635" y="633245"/>
            <a:ext cx="10515600" cy="492172"/>
          </a:xfrm>
          <a:prstGeom prst="rect">
            <a:avLst/>
          </a:prstGeom>
        </p:spPr>
        <p:txBody>
          <a:bodyPr/>
          <a:lstStyle>
            <a:lvl1pPr>
              <a:defRPr/>
            </a:lvl1pPr>
          </a:lstStyle>
          <a:p>
            <a:r>
              <a:rPr lang="en-US"/>
              <a:t>Slide Topic Name</a:t>
            </a:r>
            <a:endParaRPr lang="en-IN"/>
          </a:p>
        </p:txBody>
      </p:sp>
      <p:sp>
        <p:nvSpPr>
          <p:cNvPr id="10" name="Text Placeholder 5">
            <a:extLst>
              <a:ext uri="{FF2B5EF4-FFF2-40B4-BE49-F238E27FC236}">
                <a16:creationId xmlns:a16="http://schemas.microsoft.com/office/drawing/2014/main" id="{EE5E9140-1A8C-42FB-A94E-82737A59A1FF}"/>
              </a:ext>
            </a:extLst>
          </p:cNvPr>
          <p:cNvSpPr>
            <a:spLocks noGrp="1"/>
          </p:cNvSpPr>
          <p:nvPr>
            <p:ph type="body" sz="quarter" idx="24" hasCustomPrompt="1"/>
          </p:nvPr>
        </p:nvSpPr>
        <p:spPr>
          <a:xfrm>
            <a:off x="514350" y="1304995"/>
            <a:ext cx="10273812" cy="4840828"/>
          </a:xfrm>
          <a:prstGeom prst="rect">
            <a:avLst/>
          </a:prstGeom>
        </p:spPr>
        <p:txBody>
          <a:bodyPr/>
          <a:lstStyle>
            <a:lvl1pPr marL="0" indent="0">
              <a:lnSpc>
                <a:spcPct val="100000"/>
              </a:lnSpc>
              <a:spcBef>
                <a:spcPct val="0"/>
              </a:spcBef>
              <a:spcAft>
                <a:spcPts val="838"/>
              </a:spcAft>
              <a:buNone/>
              <a:defRPr sz="1800" b="0" baseline="0">
                <a:latin typeface="Arial" pitchFamily="34" charset="0"/>
                <a:cs typeface="Arial" pitchFamily="34" charset="0"/>
              </a:defRPr>
            </a:lvl1pPr>
            <a:lvl2pPr marL="285750" indent="-285750">
              <a:spcBef>
                <a:spcPct val="0"/>
              </a:spcBef>
              <a:spcAft>
                <a:spcPts val="838"/>
              </a:spcAft>
              <a:buFont typeface="Wingdings 3" panose="05040102010807070707" pitchFamily="18" charset="2"/>
              <a:buChar char="*"/>
              <a:defRPr sz="1800" baseline="0">
                <a:latin typeface="Arial" pitchFamily="34" charset="0"/>
                <a:cs typeface="Arial" pitchFamily="34" charset="0"/>
              </a:defRPr>
            </a:lvl2pPr>
            <a:lvl3pPr marL="617538" indent="-341313">
              <a:spcBef>
                <a:spcPct val="0"/>
              </a:spcBef>
              <a:spcAft>
                <a:spcPts val="838"/>
              </a:spcAft>
              <a:buFont typeface="Wingdings 3" panose="05040102010807070707" pitchFamily="18" charset="2"/>
              <a:buChar char="9"/>
              <a:defRPr sz="1600">
                <a:latin typeface="Arial" pitchFamily="34" charset="0"/>
                <a:cs typeface="Arial" pitchFamily="34" charset="0"/>
              </a:defRPr>
            </a:lvl3pPr>
            <a:lvl4pPr marL="998538" indent="-361950">
              <a:spcBef>
                <a:spcPct val="0"/>
              </a:spcBef>
              <a:spcAft>
                <a:spcPts val="838"/>
              </a:spcAft>
              <a:buFont typeface="Wingdings 3" panose="05040102010807070707" pitchFamily="18" charset="2"/>
              <a:buChar char="&quot;"/>
              <a:defRPr sz="1500">
                <a:latin typeface="Arial" pitchFamily="34" charset="0"/>
                <a:cs typeface="Arial" pitchFamily="34" charset="0"/>
              </a:defRPr>
            </a:lvl4pPr>
            <a:lvl5pPr marL="1440000" indent="-342000">
              <a:spcBef>
                <a:spcPct val="0"/>
              </a:spcBef>
              <a:spcAft>
                <a:spcPts val="838"/>
              </a:spcAft>
              <a:buFont typeface="Wingdings 3" panose="05040102010807070707" pitchFamily="18" charset="2"/>
              <a:buChar char=""/>
              <a:defRPr sz="1100"/>
            </a:lvl5pPr>
          </a:lstStyle>
          <a:p>
            <a:pPr lvl="0">
              <a:spcBef>
                <a:spcPct val="0"/>
              </a:spcBef>
            </a:pPr>
            <a:r>
              <a:rPr lang="en-US"/>
              <a:t>All corresponding content can be placed here. The contents font sizes, bullets, sub bullets styling are predefined.</a:t>
            </a:r>
          </a:p>
          <a:p>
            <a:pPr lvl="1">
              <a:spcBef>
                <a:spcPct val="0"/>
              </a:spcBef>
            </a:pPr>
            <a:r>
              <a:rPr lang="en-US"/>
              <a:t>First</a:t>
            </a:r>
          </a:p>
          <a:p>
            <a:pPr lvl="2">
              <a:spcBef>
                <a:spcPct val="0"/>
              </a:spcBef>
            </a:pPr>
            <a:r>
              <a:rPr lang="en-US"/>
              <a:t>Second</a:t>
            </a:r>
          </a:p>
          <a:p>
            <a:pPr lvl="3">
              <a:spcBef>
                <a:spcPct val="0"/>
              </a:spcBef>
            </a:pPr>
            <a:r>
              <a:rPr lang="en-US"/>
              <a:t>Third</a:t>
            </a:r>
          </a:p>
        </p:txBody>
      </p:sp>
      <p:sp>
        <p:nvSpPr>
          <p:cNvPr id="6" name="Slide Number Placeholder 5">
            <a:extLst>
              <a:ext uri="{FF2B5EF4-FFF2-40B4-BE49-F238E27FC236}">
                <a16:creationId xmlns:a16="http://schemas.microsoft.com/office/drawing/2014/main" id="{FB410FFD-9647-4583-B3E0-AB6E849BDB1A}"/>
              </a:ext>
            </a:extLst>
          </p:cNvPr>
          <p:cNvSpPr>
            <a:spLocks noGrp="1"/>
          </p:cNvSpPr>
          <p:nvPr>
            <p:ph type="sldNum" sz="quarter" idx="12"/>
          </p:nvPr>
        </p:nvSpPr>
        <p:spPr/>
        <p:txBody>
          <a:bodyPr/>
          <a:lstStyle/>
          <a:p>
            <a:fld id="{AEE158EC-8AAB-4AC2-BB01-557722FA2B15}" type="slidenum">
              <a:rPr lang="en-IN" smtClean="0"/>
              <a:t>‹#›</a:t>
            </a:fld>
            <a:endParaRPr lang="en-IN"/>
          </a:p>
        </p:txBody>
      </p:sp>
    </p:spTree>
    <p:custDataLst>
      <p:tags r:id="rId1"/>
    </p:custDataLst>
    <p:extLst>
      <p:ext uri="{BB962C8B-B14F-4D97-AF65-F5344CB8AC3E}">
        <p14:creationId xmlns:p14="http://schemas.microsoft.com/office/powerpoint/2010/main" val="2845495262"/>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RunningMan-Infographic" userDrawn="1">
  <p:cSld name="RunningMan-Infographic">
    <p:spTree>
      <p:nvGrpSpPr>
        <p:cNvPr id="1" name="Shape 24"/>
        <p:cNvGrpSpPr/>
        <p:nvPr/>
      </p:nvGrpSpPr>
      <p:grpSpPr>
        <a:xfrm>
          <a:off x="0" y="0"/>
          <a:ext cx="0" cy="0"/>
        </a:xfrm>
      </p:grpSpPr>
      <p:sp>
        <p:nvSpPr>
          <p:cNvPr id="25" name="Shape 2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lstStyle>
            <a:lvl1pPr marR="0" lvl="0" algn="l" rtl="0">
              <a:lnSpc>
                <a:spcPct val="10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grpSp>
        <p:nvGrpSpPr>
          <p:cNvPr id="27" name="Shape 27"/>
          <p:cNvGrpSpPr/>
          <p:nvPr/>
        </p:nvGrpSpPr>
        <p:grpSpPr>
          <a:xfrm flipH="1">
            <a:off x="-1" y="1967241"/>
            <a:ext cx="6132405" cy="3823634"/>
            <a:chOff x="6625864" y="1832110"/>
            <a:chExt cx="6820169" cy="4367731"/>
          </a:xfrm>
        </p:grpSpPr>
        <p:sp>
          <p:nvSpPr>
            <p:cNvPr id="28" name="Shape 28"/>
            <p:cNvSpPr/>
            <p:nvPr/>
          </p:nvSpPr>
          <p:spPr>
            <a:xfrm>
              <a:off x="8676704" y="2559253"/>
              <a:ext cx="4769328" cy="727141"/>
            </a:xfrm>
            <a:custGeom>
              <a:rect l="0" t="0" r="0" b="0"/>
              <a:pathLst>
                <a:path w="119999" h="119999"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29" name="Shape 29"/>
            <p:cNvSpPr/>
            <p:nvPr/>
          </p:nvSpPr>
          <p:spPr>
            <a:xfrm>
              <a:off x="7565934" y="1832111"/>
              <a:ext cx="5880099" cy="727143"/>
            </a:xfrm>
            <a:custGeom>
              <a:rect l="0" t="0" r="0" b="0"/>
              <a:pathLst>
                <a:path w="119999" h="119999"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0" name="Shape 30"/>
            <p:cNvSpPr/>
            <p:nvPr/>
          </p:nvSpPr>
          <p:spPr>
            <a:xfrm>
              <a:off x="9898038" y="2559253"/>
              <a:ext cx="542487" cy="337204"/>
            </a:xfrm>
            <a:custGeom>
              <a:rect l="0" t="0" r="0" b="0"/>
              <a:pathLst>
                <a:path w="119999" h="119999"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1" name="Shape 31"/>
            <p:cNvSpPr/>
            <p:nvPr/>
          </p:nvSpPr>
          <p:spPr>
            <a:xfrm>
              <a:off x="9308468" y="4013537"/>
              <a:ext cx="4137563" cy="727141"/>
            </a:xfrm>
            <a:custGeom>
              <a:rect l="0" t="0" r="0" b="0"/>
              <a:pathLst>
                <a:path w="119999" h="119999"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2" name="Shape 32"/>
            <p:cNvSpPr/>
            <p:nvPr/>
          </p:nvSpPr>
          <p:spPr>
            <a:xfrm>
              <a:off x="8983260" y="3286396"/>
              <a:ext cx="4462773" cy="727141"/>
            </a:xfrm>
            <a:custGeom>
              <a:rect l="0" t="0" r="0" b="0"/>
              <a:pathLst>
                <a:path w="119999" h="119999"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3" name="Shape 33"/>
            <p:cNvSpPr/>
            <p:nvPr/>
          </p:nvSpPr>
          <p:spPr>
            <a:xfrm>
              <a:off x="10167877" y="5467819"/>
              <a:ext cx="3278156" cy="727141"/>
            </a:xfrm>
            <a:custGeom>
              <a:rect l="0" t="0" r="0" b="0"/>
              <a:pathLst>
                <a:path w="119999" h="119999"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4" name="Shape 34"/>
            <p:cNvSpPr/>
            <p:nvPr/>
          </p:nvSpPr>
          <p:spPr>
            <a:xfrm>
              <a:off x="9593681" y="4740680"/>
              <a:ext cx="3852352" cy="727138"/>
            </a:xfrm>
            <a:custGeom>
              <a:rect l="0" t="0" r="0" b="0"/>
              <a:pathLst>
                <a:path w="119999" h="119999"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5" name="Shape 35"/>
            <p:cNvSpPr/>
            <p:nvPr/>
          </p:nvSpPr>
          <p:spPr>
            <a:xfrm>
              <a:off x="10167877" y="6194962"/>
              <a:ext cx="3278156" cy="4879"/>
            </a:xfrm>
            <a:custGeom>
              <a:rect l="0" t="0" r="0" b="0"/>
              <a:pathLst>
                <a:path w="119999" h="119999"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6" name="Shape 36"/>
            <p:cNvSpPr/>
            <p:nvPr/>
          </p:nvSpPr>
          <p:spPr>
            <a:xfrm>
              <a:off x="8125821" y="5963555"/>
              <a:ext cx="524061" cy="176511"/>
            </a:xfrm>
            <a:custGeom>
              <a:rect l="0" t="0" r="0" b="0"/>
              <a:pathLst>
                <a:path w="119999" h="119999"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7" name="Shape 37"/>
            <p:cNvSpPr/>
            <p:nvPr/>
          </p:nvSpPr>
          <p:spPr>
            <a:xfrm>
              <a:off x="10076514" y="5963553"/>
              <a:ext cx="197611" cy="231412"/>
            </a:xfrm>
            <a:custGeom>
              <a:rect l="0" t="0" r="0" b="0"/>
              <a:pathLst>
                <a:path w="119999" h="119999"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8" name="Shape 38"/>
            <p:cNvSpPr/>
            <p:nvPr/>
          </p:nvSpPr>
          <p:spPr>
            <a:xfrm>
              <a:off x="6625864" y="2559252"/>
              <a:ext cx="3814660" cy="727143"/>
            </a:xfrm>
            <a:custGeom>
              <a:rect l="0" t="0" r="0" b="0"/>
              <a:pathLst>
                <a:path w="119999" h="119999"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39" name="Shape 39"/>
            <p:cNvSpPr/>
            <p:nvPr/>
          </p:nvSpPr>
          <p:spPr>
            <a:xfrm>
              <a:off x="7297396" y="1832110"/>
              <a:ext cx="3109750" cy="727141"/>
            </a:xfrm>
            <a:custGeom>
              <a:rect l="0" t="0" r="0" b="0"/>
              <a:pathLst>
                <a:path w="119999" h="119999"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0" name="Shape 40"/>
            <p:cNvSpPr/>
            <p:nvPr/>
          </p:nvSpPr>
          <p:spPr>
            <a:xfrm>
              <a:off x="7777039" y="4013537"/>
              <a:ext cx="1816641" cy="727141"/>
            </a:xfrm>
            <a:custGeom>
              <a:rect l="0" t="0" r="0" b="0"/>
              <a:pathLst>
                <a:path w="119999" h="119999"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1" name="Shape 41"/>
            <p:cNvSpPr/>
            <p:nvPr/>
          </p:nvSpPr>
          <p:spPr>
            <a:xfrm>
              <a:off x="6896878" y="3286394"/>
              <a:ext cx="2513113" cy="727144"/>
            </a:xfrm>
            <a:custGeom>
              <a:rect l="0" t="0" r="0" b="0"/>
              <a:pathLst>
                <a:path w="119999" h="119999"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2" name="Shape 42"/>
            <p:cNvSpPr/>
            <p:nvPr/>
          </p:nvSpPr>
          <p:spPr>
            <a:xfrm>
              <a:off x="8125822" y="5467823"/>
              <a:ext cx="2385160" cy="727143"/>
            </a:xfrm>
            <a:custGeom>
              <a:rect l="0" t="0" r="0" b="0"/>
              <a:pathLst>
                <a:path w="119999" h="119999"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sp>
          <p:nvSpPr>
            <p:cNvPr id="43" name="Shape 43"/>
            <p:cNvSpPr/>
            <p:nvPr/>
          </p:nvSpPr>
          <p:spPr>
            <a:xfrm>
              <a:off x="7885553" y="4740680"/>
              <a:ext cx="2331607" cy="727143"/>
            </a:xfrm>
            <a:custGeom>
              <a:rect l="0" t="0" r="0" b="0"/>
              <a:pathLst>
                <a:path w="119999" h="119999"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dk1"/>
                </a:solidFill>
                <a:latin typeface="Calibri"/>
                <a:ea typeface="Calibri"/>
                <a:cs typeface="Calibri"/>
                <a:sym typeface="Calibri"/>
              </a:endParaRPr>
            </a:p>
          </p:txBody>
        </p:sp>
      </p:grpSp>
      <p:sp>
        <p:nvSpPr>
          <p:cNvPr id="44" name="Shape 44"/>
          <p:cNvSpPr txBox="1">
            <a:spLocks noGrp="1"/>
          </p:cNvSpPr>
          <p:nvPr>
            <p:ph type="body" idx="2"/>
          </p:nvPr>
        </p:nvSpPr>
        <p:spPr>
          <a:xfrm>
            <a:off x="6213746" y="1967241"/>
            <a:ext cx="5285919" cy="3749409"/>
          </a:xfrm>
          <a:prstGeom prst="rect">
            <a:avLst/>
          </a:prstGeom>
          <a:noFill/>
          <a:ln>
            <a:noFill/>
          </a:ln>
        </p:spPr>
        <p:txBody>
          <a:bodyPr spcFirstLastPara="1" wrap="square" lIns="0" tIns="45700" rIns="91425" bIns="45700" anchor="t" anchorCtr="0"/>
          <a:lstStyle>
            <a:lvl1pPr marL="0" marR="0" lvl="0" indent="0" algn="l" rtl="0">
              <a:lnSpc>
                <a:spcPct val="100000"/>
              </a:lnSpc>
              <a:spcBef>
                <a:spcPct val="0"/>
              </a:spcBef>
              <a:spcAft>
                <a:spcPts val="600"/>
              </a:spcAft>
              <a:buClr>
                <a:schemeClr val="dk1"/>
              </a:buClr>
              <a:buSzPts val="1800"/>
              <a:buFont typeface="Arial" pitchFamily="34" charset="0"/>
              <a:buNone/>
              <a:defRPr sz="1800" b="0" i="0" u="none" strike="noStrike" cap="none">
                <a:solidFill>
                  <a:schemeClr val="dk1"/>
                </a:solidFill>
                <a:latin typeface="Arial" pitchFamily="34" charset="0"/>
                <a:ea typeface="Arial" pitchFamily="34" charset="0"/>
                <a:cs typeface="Arial" pitchFamily="34" charset="0"/>
                <a:sym typeface="Arial" pitchFamily="34" charset="0"/>
              </a:defRPr>
            </a:lvl1pPr>
            <a:lvl2pPr marL="347663" marR="0" lvl="1" indent="-344488" algn="l" rtl="0">
              <a:lnSpc>
                <a:spcPct val="100000"/>
              </a:lnSpc>
              <a:spcBef>
                <a:spcPts val="600"/>
              </a:spcBef>
              <a:spcAft>
                <a:spcPct val="0"/>
              </a:spcAft>
              <a:buClr>
                <a:schemeClr val="dk1"/>
              </a:buClr>
              <a:buSzPts val="1800"/>
              <a:buFont typeface="+mj-lt"/>
              <a:buAutoNum type="arabicPeriod"/>
              <a:defRPr sz="1800" b="0" i="0" u="none" strike="noStrike" cap="none">
                <a:solidFill>
                  <a:schemeClr val="dk1"/>
                </a:solidFill>
                <a:latin typeface="Arial" pitchFamily="34" charset="0"/>
                <a:ea typeface="Arial" pitchFamily="34" charset="0"/>
                <a:cs typeface="Arial" pitchFamily="34" charset="0"/>
                <a:sym typeface="Arial" pitchFamily="34" charset="0"/>
              </a:defRPr>
            </a:lvl2pPr>
            <a:lvl3pPr marL="682625" marR="0" lvl="2" indent="-344488" algn="l" rtl="0">
              <a:lnSpc>
                <a:spcPct val="100000"/>
              </a:lnSpc>
              <a:spcBef>
                <a:spcPct val="0"/>
              </a:spcBef>
              <a:spcAft>
                <a:spcPct val="0"/>
              </a:spcAft>
              <a:buClr>
                <a:schemeClr val="dk1"/>
              </a:buClr>
              <a:buSzPts val="1600"/>
              <a:buFont typeface="Wingdings 3" panose="05040102010807070707" pitchFamily="18" charset="2"/>
              <a:buChar char="*"/>
              <a:defRPr sz="1600" b="0" i="0" u="none" strike="noStrike" cap="none">
                <a:solidFill>
                  <a:schemeClr val="dk1"/>
                </a:solidFill>
                <a:latin typeface="Arial" pitchFamily="34" charset="0"/>
                <a:ea typeface="Arial" pitchFamily="34" charset="0"/>
                <a:cs typeface="Arial" pitchFamily="34" charset="0"/>
                <a:sym typeface="Arial" pitchFamily="34" charset="0"/>
              </a:defRPr>
            </a:lvl3pPr>
            <a:lvl4pPr marL="1828800" marR="0" lvl="3" indent="-228600" algn="l" rtl="0">
              <a:lnSpc>
                <a:spcPct val="100000"/>
              </a:lnSpc>
              <a:spcBef>
                <a:spcPct val="0"/>
              </a:spcBef>
              <a:spcAft>
                <a:spcPct val="0"/>
              </a:spcAft>
              <a:buClr>
                <a:schemeClr val="dk1"/>
              </a:buClr>
              <a:buSzPts val="1500"/>
              <a:buFont typeface="Arial" pitchFamily="34" charset="0"/>
              <a:buNone/>
              <a:defRPr sz="1500" b="0" i="0" u="none" strike="noStrike" cap="none">
                <a:solidFill>
                  <a:schemeClr val="dk1"/>
                </a:solidFill>
                <a:latin typeface="Arial" pitchFamily="34" charset="0"/>
                <a:ea typeface="Arial" pitchFamily="34" charset="0"/>
                <a:cs typeface="Arial" pitchFamily="34" charset="0"/>
                <a:sym typeface="Arial" pitchFamily="34" charset="0"/>
              </a:defRPr>
            </a:lvl4pPr>
            <a:lvl5pPr marL="2286000" marR="0" lvl="4" indent="-228600"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200" marR="0" lvl="5" indent="-228600"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400" marR="0" lvl="6" indent="-228600"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600" marR="0" lvl="7" indent="-228600"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800" marR="0" lvl="8" indent="-228600"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1"/>
            <a:r>
              <a:rPr lang="en-US"/>
              <a:t>Click to edit Master text styles</a:t>
            </a:r>
          </a:p>
          <a:p>
            <a:pPr lvl="2"/>
            <a:endParaRPr lang="en-US"/>
          </a:p>
        </p:txBody>
      </p:sp>
      <p:sp>
        <p:nvSpPr>
          <p:cNvPr id="45" name="Shape 45"/>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1pPr>
            <a:lvl2pPr marL="0" marR="0" lvl="1"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2pPr>
            <a:lvl3pPr marL="0" marR="0" lvl="2"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3pPr>
            <a:lvl4pPr marL="0" marR="0" lvl="3"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4pPr>
            <a:lvl5pPr marL="0" marR="0" lvl="4"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5pPr>
            <a:lvl6pPr marL="0" marR="0" lvl="5"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6pPr>
            <a:lvl7pPr marL="0" marR="0" lvl="6"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7pPr>
            <a:lvl8pPr marL="0" marR="0" lvl="7"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fld id="{00000000-1234-1234-1234-123412341234}" type="slidenum">
              <a:rPr lang="en" smtClean="0"/>
              <a:t>‹#›</a:t>
            </a:fld>
            <a:endParaRPr lang="en"/>
          </a:p>
        </p:txBody>
      </p:sp>
      <p:pic>
        <p:nvPicPr>
          <p:cNvPr id="23" name="Shape 1427"/>
          <p:cNvPicPr preferRelativeResize="0"/>
          <p:nvPr userDrawn="1"/>
        </p:nvPicPr>
        <p:blipFill>
          <a:blip r:embed="rId1">
            <a:alphaModFix/>
          </a:blip>
          <a:stretch>
            <a:fillRect/>
          </a:stretch>
        </p:blipFill>
        <p:spPr>
          <a:xfrm>
            <a:off x="383986" y="2388341"/>
            <a:ext cx="2408642" cy="2493524"/>
          </a:xfrm>
          <a:prstGeom prst="rect">
            <a:avLst/>
          </a:prstGeom>
          <a:noFill/>
          <a:ln>
            <a:noFill/>
          </a:ln>
        </p:spPr>
      </p:pic>
    </p:spTree>
    <p:extLst>
      <p:ext uri="{BB962C8B-B14F-4D97-AF65-F5344CB8AC3E}">
        <p14:creationId xmlns:p14="http://schemas.microsoft.com/office/powerpoint/2010/main" val="3131304330"/>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Content" preserve="1" userDrawn="1">
  <p:cSld name="Title+Content">
    <p:spTree>
      <p:nvGrpSpPr>
        <p:cNvPr id="1" name="Shape 692"/>
        <p:cNvGrpSpPr/>
        <p:nvPr/>
      </p:nvGrpSpPr>
      <p:grpSpPr>
        <a:xfrm>
          <a:off x="0" y="0"/>
          <a:ext cx="0" cy="0"/>
        </a:xfrm>
      </p:grpSpPr>
      <p:sp>
        <p:nvSpPr>
          <p:cNvPr id="693" name="Shape 693"/>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695" name="Shape 695"/>
          <p:cNvSpPr txBox="1">
            <a:spLocks noGrp="1"/>
          </p:cNvSpPr>
          <p:nvPr>
            <p:ph type="body" idx="2"/>
          </p:nvPr>
        </p:nvSpPr>
        <p:spPr>
          <a:xfrm>
            <a:off x="514351" y="1304995"/>
            <a:ext cx="10273812" cy="4840828"/>
          </a:xfrm>
          <a:prstGeom prst="rect">
            <a:avLst/>
          </a:prstGeom>
          <a:noFill/>
          <a:ln>
            <a:noFill/>
          </a:ln>
        </p:spPr>
        <p:txBody>
          <a:bodyPr spcFirstLastPara="1" wrap="square" lIns="0" tIns="0" rIns="91425" bIns="45700" anchor="t" anchorCtr="0"/>
          <a:lstStyle>
            <a:lvl1pPr marL="0" marR="0" lvl="0" indent="-228594" algn="l" rtl="0">
              <a:lnSpc>
                <a:spcPct val="100000"/>
              </a:lnSpc>
              <a:spcBef>
                <a:spcPts val="600"/>
              </a:spcBef>
              <a:spcAft>
                <a:spcPts val="600"/>
              </a:spcAft>
              <a:buClr>
                <a:schemeClr val="dk1"/>
              </a:buClr>
              <a:buSzPts val="1800"/>
              <a:buFont typeface="Arial" pitchFamily="34" charset="0"/>
              <a:buNone/>
              <a:defRPr sz="1800" b="0" i="0" u="none" strike="noStrike" cap="none">
                <a:solidFill>
                  <a:schemeClr val="dk1"/>
                </a:solidFill>
                <a:latin typeface="Arial" pitchFamily="34" charset="0"/>
                <a:ea typeface="Arial" pitchFamily="34" charset="0"/>
                <a:cs typeface="Arial" pitchFamily="34" charset="0"/>
                <a:sym typeface="Arial" pitchFamily="34" charset="0"/>
              </a:defRPr>
            </a:lvl1pPr>
            <a:lvl2pPr marL="344479" marR="0" lvl="1" indent="-342891" algn="l" rtl="0">
              <a:lnSpc>
                <a:spcPct val="100000"/>
              </a:lnSpc>
              <a:spcBef>
                <a:spcPts val="600"/>
              </a:spcBef>
              <a:spcAft>
                <a:spcPct val="0"/>
              </a:spcAft>
              <a:buClr>
                <a:schemeClr val="dk1"/>
              </a:buClr>
              <a:buSzPts val="1800"/>
              <a:buFont typeface="Noto Sans Symbols"/>
              <a:buChar char="⇥"/>
              <a:defRPr sz="1800" b="0" i="0" u="none" strike="noStrike" cap="none">
                <a:solidFill>
                  <a:schemeClr val="dk1"/>
                </a:solidFill>
                <a:latin typeface="Arial" pitchFamily="34" charset="0"/>
                <a:ea typeface="Arial" pitchFamily="34" charset="0"/>
                <a:cs typeface="Arial" pitchFamily="34" charset="0"/>
                <a:sym typeface="Arial" pitchFamily="34" charset="0"/>
              </a:defRPr>
            </a:lvl2pPr>
            <a:lvl3pPr marL="688957" marR="0" lvl="2" indent="-330192" algn="l" rtl="0">
              <a:lnSpc>
                <a:spcPct val="100000"/>
              </a:lnSpc>
              <a:spcBef>
                <a:spcPts val="600"/>
              </a:spcBef>
              <a:spcAft>
                <a:spcPct val="0"/>
              </a:spcAft>
              <a:buClr>
                <a:schemeClr val="dk1"/>
              </a:buClr>
              <a:buSzPts val="1600"/>
              <a:buFont typeface="Wingdings 3" panose="05040102010807070707" pitchFamily="18" charset="2"/>
              <a:buChar char="9"/>
              <a:defRPr sz="1600"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323843" algn="l" rtl="0">
              <a:lnSpc>
                <a:spcPct val="100000"/>
              </a:lnSpc>
              <a:spcBef>
                <a:spcPts val="839"/>
              </a:spcBef>
              <a:spcAft>
                <a:spcPct val="0"/>
              </a:spcAft>
              <a:buClr>
                <a:schemeClr val="dk1"/>
              </a:buClr>
              <a:buSzPts val="1500"/>
              <a:buFont typeface="Noto Sans Symbols"/>
              <a:buChar char="→"/>
              <a:defRPr sz="1500"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98443" algn="l" rtl="0">
              <a:lnSpc>
                <a:spcPct val="90000"/>
              </a:lnSpc>
              <a:spcBef>
                <a:spcPts val="839"/>
              </a:spcBef>
              <a:spcAft>
                <a:spcPct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a:p>
            <a:pPr lvl="1"/>
            <a:r>
              <a:rPr lang="en-US"/>
              <a:t>Second level</a:t>
            </a:r>
          </a:p>
          <a:p>
            <a:pPr lvl="2"/>
            <a:r>
              <a:rPr lang="en-US"/>
              <a:t>Third level</a:t>
            </a:r>
          </a:p>
        </p:txBody>
      </p:sp>
      <p:sp>
        <p:nvSpPr>
          <p:cNvPr id="696" name="Shape 696"/>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1pPr>
            <a:lvl2pPr marL="0" marR="0" lvl="1"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2pPr>
            <a:lvl3pPr marL="0" marR="0" lvl="2"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3pPr>
            <a:lvl4pPr marL="0" marR="0" lvl="3"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4pPr>
            <a:lvl5pPr marL="0" marR="0" lvl="4"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5pPr>
            <a:lvl6pPr marL="0" marR="0" lvl="5"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6pPr>
            <a:lvl7pPr marL="0" marR="0" lvl="6"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7pPr>
            <a:lvl8pPr marL="0" marR="0" lvl="7"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fld id="{00000000-1234-1234-1234-123412341234}" type="slidenum">
              <a:rPr lang="en-US" smtClean="0"/>
              <a:t>‹#›</a:t>
            </a:fld>
            <a:endParaRPr lang="en-US"/>
          </a:p>
        </p:txBody>
      </p:sp>
    </p:spTree>
    <p:extLst>
      <p:ext uri="{BB962C8B-B14F-4D97-AF65-F5344CB8AC3E}">
        <p14:creationId xmlns:p14="http://schemas.microsoft.com/office/powerpoint/2010/main" val="2419741631"/>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1_RunningMan-Infographic" preserve="1" userDrawn="1">
  <p:cSld name="1_RunningMan-Infographic">
    <p:spTree>
      <p:nvGrpSpPr>
        <p:cNvPr id="1" name="Shape 697"/>
        <p:cNvGrpSpPr/>
        <p:nvPr/>
      </p:nvGrpSpPr>
      <p:grpSpPr>
        <a:xfrm>
          <a:off x="0" y="0"/>
          <a:ext cx="0" cy="0"/>
        </a:xfrm>
      </p:grpSpPr>
      <p:sp>
        <p:nvSpPr>
          <p:cNvPr id="698" name="Shape 698"/>
          <p:cNvSpPr/>
          <p:nvPr/>
        </p:nvSpPr>
        <p:spPr>
          <a:xfrm>
            <a:off x="1" y="1684289"/>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pPr>
            <a:endParaRPr sz="1400" b="0"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699" name="Shape 69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9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701" name="Shape 70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1pPr>
            <a:lvl2pPr marL="0" marR="0" lvl="1"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2pPr>
            <a:lvl3pPr marL="0" marR="0" lvl="2"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3pPr>
            <a:lvl4pPr marL="0" marR="0" lvl="3"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4pPr>
            <a:lvl5pPr marL="0" marR="0" lvl="4"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5pPr>
            <a:lvl6pPr marL="0" marR="0" lvl="5"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6pPr>
            <a:lvl7pPr marL="0" marR="0" lvl="6"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7pPr>
            <a:lvl8pPr marL="0" marR="0" lvl="7"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fld id="{00000000-1234-1234-1234-123412341234}" type="slidenum">
              <a:rPr lang="en-US" smtClean="0"/>
              <a:t>‹#›</a:t>
            </a:fld>
            <a:endParaRPr lang="en-US"/>
          </a:p>
        </p:txBody>
      </p:sp>
      <p:pic>
        <p:nvPicPr>
          <p:cNvPr id="702" name="Shape 702"/>
          <p:cNvPicPr preferRelativeResize="0"/>
          <p:nvPr/>
        </p:nvPicPr>
        <p:blipFill>
          <a:blip r:embed="rId1">
            <a:alphaModFix/>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a:noFill/>
          <a:ln>
            <a:noFill/>
          </a:ln>
        </p:spPr>
      </p:pic>
      <p:sp>
        <p:nvSpPr>
          <p:cNvPr id="703" name="Shape 703"/>
          <p:cNvSpPr/>
          <p:nvPr/>
        </p:nvSpPr>
        <p:spPr>
          <a:xfrm>
            <a:off x="-18853"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pPr>
            <a:endParaRPr sz="1400" b="0" i="0" u="none" strike="noStrike" cap="none">
              <a:solidFill>
                <a:schemeClr val="lt1"/>
              </a:solidFill>
              <a:latin typeface="Arial" pitchFamily="34" charset="0"/>
              <a:ea typeface="Arial" pitchFamily="34" charset="0"/>
              <a:cs typeface="Arial" pitchFamily="34" charset="0"/>
              <a:sym typeface="Arial" pitchFamily="34" charset="0"/>
            </a:endParaRPr>
          </a:p>
        </p:txBody>
      </p:sp>
      <p:pic>
        <p:nvPicPr>
          <p:cNvPr id="704" name="Shape 704"/>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770592" y="1921828"/>
            <a:ext cx="771525" cy="1457325"/>
          </a:xfrm>
          <a:prstGeom prst="rect">
            <a:avLst/>
          </a:prstGeom>
          <a:noFill/>
          <a:ln>
            <a:noFill/>
          </a:ln>
        </p:spPr>
      </p:pic>
      <p:sp>
        <p:nvSpPr>
          <p:cNvPr id="10" name="Text Placeholder 6"/>
          <p:cNvSpPr>
            <a:spLocks noGrp="1"/>
          </p:cNvSpPr>
          <p:nvPr>
            <p:ph type="body" sz="quarter" idx="26"/>
          </p:nvPr>
        </p:nvSpPr>
        <p:spPr>
          <a:xfrm>
            <a:off x="4809151" y="1852368"/>
            <a:ext cx="6690515" cy="3749411"/>
          </a:xfrm>
          <a:prstGeom prst="rect">
            <a:avLst/>
          </a:prstGeom>
        </p:spPr>
        <p:txBody>
          <a:bodyPr/>
          <a:lstStyle>
            <a:lvl1pPr marL="342891" indent="-342891">
              <a:spcAft>
                <a:spcPts val="600"/>
              </a:spcAft>
              <a:buFont typeface="+mj-lt"/>
              <a:buAutoNum type="arabicPeriod"/>
              <a:defRPr sz="1800"/>
            </a:lvl1pPr>
            <a:lvl2pPr marL="688957" indent="-342891">
              <a:spcAft>
                <a:spcPts val="200"/>
              </a:spcAft>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75780952"/>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p>
            <a:fld id="{B5A088F3-3283-4759-AD2E-7B74AA13D8D0}"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Phone_01" preserve="1" userDrawn="1">
  <p:cSld name="Phone_01">
    <p:spTree>
      <p:nvGrpSpPr>
        <p:cNvPr id="1" name="Shape 706"/>
        <p:cNvGrpSpPr/>
        <p:nvPr/>
      </p:nvGrpSpPr>
      <p:grpSpPr>
        <a:xfrm>
          <a:off x="0" y="0"/>
          <a:ext cx="0" cy="0"/>
        </a:xfrm>
      </p:grpSpPr>
      <p:sp>
        <p:nvSpPr>
          <p:cNvPr id="707" name="Shape 707"/>
          <p:cNvSpPr>
            <a:spLocks noGrp="1"/>
          </p:cNvSpPr>
          <p:nvPr>
            <p:ph type="pic" idx="2"/>
          </p:nvPr>
        </p:nvSpPr>
        <p:spPr>
          <a:xfrm>
            <a:off x="5652253" y="1975485"/>
            <a:ext cx="1790587"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ct val="0"/>
              </a:spcAft>
              <a:buClr>
                <a:schemeClr val="dk1"/>
              </a:buClr>
              <a:buSzPts val="2800"/>
              <a:buFont typeface="Arial" pitchFamily="34" charset="0"/>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pitchFamily="34" charset="0"/>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pitchFamily="34" charset="0"/>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708" name="Shape 708"/>
          <p:cNvSpPr>
            <a:spLocks noGrp="1"/>
          </p:cNvSpPr>
          <p:nvPr>
            <p:ph type="pic" idx="3"/>
          </p:nvPr>
        </p:nvSpPr>
        <p:spPr>
          <a:xfrm>
            <a:off x="4468896" y="2177862"/>
            <a:ext cx="1790587"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ct val="0"/>
              </a:spcAft>
              <a:buClr>
                <a:schemeClr val="dk1"/>
              </a:buClr>
              <a:buSzPts val="2800"/>
              <a:buFont typeface="Arial" pitchFamily="34" charset="0"/>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pitchFamily="34" charset="0"/>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pitchFamily="34" charset="0"/>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709" name="Shape 709"/>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Tree>
    <p:extLst>
      <p:ext uri="{BB962C8B-B14F-4D97-AF65-F5344CB8AC3E}">
        <p14:creationId xmlns:p14="http://schemas.microsoft.com/office/powerpoint/2010/main" val="4112689384"/>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Content+ImageFull" preserve="1" userDrawn="1">
  <p:cSld name="Title+Content+ImageFull">
    <p:spTree>
      <p:nvGrpSpPr>
        <p:cNvPr id="1" name="Shape 711"/>
        <p:cNvGrpSpPr/>
        <p:nvPr/>
      </p:nvGrpSpPr>
      <p:grpSpPr>
        <a:xfrm>
          <a:off x="0" y="0"/>
          <a:ext cx="0" cy="0"/>
        </a:xfrm>
      </p:grpSpPr>
      <p:sp>
        <p:nvSpPr>
          <p:cNvPr id="712" name="Shape 712"/>
          <p:cNvSpPr txBox="1">
            <a:spLocks noGrp="1"/>
          </p:cNvSpPr>
          <p:nvPr>
            <p:ph type="title"/>
          </p:nvPr>
        </p:nvSpPr>
        <p:spPr>
          <a:xfrm>
            <a:off x="208635" y="633246"/>
            <a:ext cx="10984645" cy="492172"/>
          </a:xfrm>
          <a:prstGeom prst="rect">
            <a:avLst/>
          </a:prstGeom>
          <a:noFill/>
          <a:ln>
            <a:noFill/>
          </a:ln>
        </p:spPr>
        <p:txBody>
          <a:bodyPr spcFirstLastPara="1" wrap="square" lIns="91425" tIns="45700" rIns="91425" bIns="45700" anchor="t" anchorCtr="0"/>
          <a:lstStyle>
            <a:lvl1pPr marR="0" lvl="0" algn="l" rtl="0">
              <a:lnSpc>
                <a:spcPct val="9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714" name="Shape 714"/>
          <p:cNvSpPr txBox="1">
            <a:spLocks noGrp="1"/>
          </p:cNvSpPr>
          <p:nvPr>
            <p:ph type="body" idx="2"/>
          </p:nvPr>
        </p:nvSpPr>
        <p:spPr>
          <a:xfrm>
            <a:off x="514350" y="1304995"/>
            <a:ext cx="5323743" cy="4840828"/>
          </a:xfrm>
          <a:prstGeom prst="rect">
            <a:avLst/>
          </a:prstGeom>
          <a:noFill/>
          <a:ln>
            <a:noFill/>
          </a:ln>
        </p:spPr>
        <p:txBody>
          <a:bodyPr spcFirstLastPara="1" wrap="square" lIns="91425" tIns="45700" rIns="91425" bIns="45700" anchor="t" anchorCtr="0"/>
          <a:lstStyle>
            <a:lvl1pPr marL="457189" marR="0" lvl="0" indent="-228594" algn="l" rtl="0">
              <a:lnSpc>
                <a:spcPct val="90000"/>
              </a:lnSpc>
              <a:spcBef>
                <a:spcPct val="0"/>
              </a:spcBef>
              <a:spcAft>
                <a:spcPct val="0"/>
              </a:spcAft>
              <a:buClr>
                <a:schemeClr val="dk1"/>
              </a:buClr>
              <a:buSzPts val="1800"/>
              <a:buFont typeface="Arial" pitchFamily="34" charset="0"/>
              <a:buNone/>
              <a:defRPr sz="18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342891" algn="l" rtl="0">
              <a:lnSpc>
                <a:spcPct val="90000"/>
              </a:lnSpc>
              <a:spcBef>
                <a:spcPts val="839"/>
              </a:spcBef>
              <a:spcAft>
                <a:spcPct val="0"/>
              </a:spcAft>
              <a:buClr>
                <a:schemeClr val="dk1"/>
              </a:buClr>
              <a:buSzPts val="1800"/>
              <a:buFont typeface="Noto Sans Symbols"/>
              <a:buChar char="⇥"/>
              <a:defRPr sz="18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330192" algn="l" rtl="0">
              <a:lnSpc>
                <a:spcPct val="90000"/>
              </a:lnSpc>
              <a:spcBef>
                <a:spcPts val="839"/>
              </a:spcBef>
              <a:spcAft>
                <a:spcPct val="0"/>
              </a:spcAft>
              <a:buClr>
                <a:schemeClr val="dk1"/>
              </a:buClr>
              <a:buSzPts val="1600"/>
              <a:buFont typeface="Noto Sans Symbols"/>
              <a:buChar char="↳"/>
              <a:defRPr sz="1600"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323843" algn="l" rtl="0">
              <a:lnSpc>
                <a:spcPct val="90000"/>
              </a:lnSpc>
              <a:spcBef>
                <a:spcPts val="839"/>
              </a:spcBef>
              <a:spcAft>
                <a:spcPct val="0"/>
              </a:spcAft>
              <a:buClr>
                <a:schemeClr val="dk1"/>
              </a:buClr>
              <a:buSzPts val="1500"/>
              <a:buFont typeface="Noto Sans Symbols"/>
              <a:buChar char="→"/>
              <a:defRPr sz="1500"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98443" algn="l" rtl="0">
              <a:lnSpc>
                <a:spcPct val="90000"/>
              </a:lnSpc>
              <a:spcBef>
                <a:spcPts val="839"/>
              </a:spcBef>
              <a:spcAft>
                <a:spcPct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15" name="Shape 715"/>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1pPr>
            <a:lvl2pPr marL="0" marR="0" lvl="1"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2pPr>
            <a:lvl3pPr marL="0" marR="0" lvl="2"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3pPr>
            <a:lvl4pPr marL="0" marR="0" lvl="3"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4pPr>
            <a:lvl5pPr marL="0" marR="0" lvl="4"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5pPr>
            <a:lvl6pPr marL="0" marR="0" lvl="5"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6pPr>
            <a:lvl7pPr marL="0" marR="0" lvl="6"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7pPr>
            <a:lvl8pPr marL="0" marR="0" lvl="7"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fld id="{00000000-1234-1234-1234-123412341234}" type="slidenum">
              <a:rPr lang="en-US" smtClean="0"/>
              <a:t>‹#›</a:t>
            </a:fld>
            <a:endParaRPr lang="en-US"/>
          </a:p>
        </p:txBody>
      </p:sp>
      <p:sp>
        <p:nvSpPr>
          <p:cNvPr id="716" name="Shape 716"/>
          <p:cNvSpPr>
            <a:spLocks noGrp="1"/>
          </p:cNvSpPr>
          <p:nvPr>
            <p:ph type="pic" idx="3"/>
          </p:nvPr>
        </p:nvSpPr>
        <p:spPr>
          <a:xfrm>
            <a:off x="6096000" y="1292225"/>
            <a:ext cx="5096608" cy="4835525"/>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ct val="0"/>
              </a:spcAft>
              <a:buClr>
                <a:schemeClr val="dk1"/>
              </a:buClr>
              <a:buSzPts val="1400"/>
              <a:buFont typeface="Arial" pitchFamily="34" charset="0"/>
              <a:buNone/>
              <a:defRPr sz="1400" b="0" i="0" u="none" strike="noStrike" cap="none">
                <a:solidFill>
                  <a:schemeClr val="dk1"/>
                </a:solidFill>
                <a:latin typeface="Arial" pitchFamily="34" charset="0"/>
                <a:ea typeface="Arial" pitchFamily="34" charset="0"/>
                <a:cs typeface="Arial" pitchFamily="34" charset="0"/>
                <a:sym typeface="Arial" pitchFamily="34" charset="0"/>
              </a:defRPr>
            </a:lvl1pPr>
            <a:lvl2pPr marR="0" lvl="1" algn="l" rtl="0">
              <a:lnSpc>
                <a:spcPct val="90000"/>
              </a:lnSpc>
              <a:spcBef>
                <a:spcPts val="500"/>
              </a:spcBef>
              <a:spcAft>
                <a:spcPct val="0"/>
              </a:spcAft>
              <a:buClr>
                <a:schemeClr val="dk1"/>
              </a:buClr>
              <a:buSzPts val="2400"/>
              <a:buFont typeface="Arial" pitchFamily="34" charset="0"/>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pitchFamily="34" charset="0"/>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Tree>
    <p:extLst>
      <p:ext uri="{BB962C8B-B14F-4D97-AF65-F5344CB8AC3E}">
        <p14:creationId xmlns:p14="http://schemas.microsoft.com/office/powerpoint/2010/main" val="2908657858"/>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Content+Image" preserve="1" userDrawn="1">
  <p:cSld name="Title+Content+Image">
    <p:spTree>
      <p:nvGrpSpPr>
        <p:cNvPr id="1" name="Shape 717"/>
        <p:cNvGrpSpPr/>
        <p:nvPr/>
      </p:nvGrpSpPr>
      <p:grpSpPr>
        <a:xfrm>
          <a:off x="0" y="0"/>
          <a:ext cx="0" cy="0"/>
        </a:xfrm>
      </p:grpSpPr>
      <p:sp>
        <p:nvSpPr>
          <p:cNvPr id="718" name="Shape 718"/>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720" name="Shape 720"/>
          <p:cNvSpPr txBox="1">
            <a:spLocks noGrp="1"/>
          </p:cNvSpPr>
          <p:nvPr>
            <p:ph type="body" idx="2"/>
          </p:nvPr>
        </p:nvSpPr>
        <p:spPr>
          <a:xfrm>
            <a:off x="514351" y="1304995"/>
            <a:ext cx="10273812" cy="4840828"/>
          </a:xfrm>
          <a:prstGeom prst="rect">
            <a:avLst/>
          </a:prstGeom>
          <a:noFill/>
          <a:ln>
            <a:noFill/>
          </a:ln>
        </p:spPr>
        <p:txBody>
          <a:bodyPr spcFirstLastPara="1" wrap="square" lIns="91425" tIns="45700" rIns="91425" bIns="45700" anchor="t" anchorCtr="0"/>
          <a:lstStyle>
            <a:lvl1pPr marL="457189" marR="0" lvl="0" indent="-228594" algn="l" rtl="0">
              <a:lnSpc>
                <a:spcPct val="90000"/>
              </a:lnSpc>
              <a:spcBef>
                <a:spcPct val="0"/>
              </a:spcBef>
              <a:spcAft>
                <a:spcPct val="0"/>
              </a:spcAft>
              <a:buClr>
                <a:schemeClr val="dk1"/>
              </a:buClr>
              <a:buSzPts val="1800"/>
              <a:buFont typeface="Arial" pitchFamily="34" charset="0"/>
              <a:buNone/>
              <a:defRPr sz="18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342891" algn="l" rtl="0">
              <a:lnSpc>
                <a:spcPct val="90000"/>
              </a:lnSpc>
              <a:spcBef>
                <a:spcPts val="839"/>
              </a:spcBef>
              <a:spcAft>
                <a:spcPct val="0"/>
              </a:spcAft>
              <a:buClr>
                <a:schemeClr val="dk1"/>
              </a:buClr>
              <a:buSzPts val="1800"/>
              <a:buFont typeface="Noto Sans Symbols"/>
              <a:buChar char="⇥"/>
              <a:defRPr sz="1800" b="0" i="0" u="none" strike="noStrike" cap="none">
                <a:solidFill>
                  <a:schemeClr val="dk1"/>
                </a:solidFill>
                <a:latin typeface="Arial" pitchFamily="34" charset="0"/>
                <a:ea typeface="Arial" pitchFamily="34" charset="0"/>
                <a:cs typeface="Arial" pitchFamily="34" charset="0"/>
                <a:sym typeface="Arial" pitchFamily="34" charset="0"/>
              </a:defRPr>
            </a:lvl2pPr>
            <a:lvl3pPr marL="1371566" marR="0" lvl="2" indent="-330192" algn="l" rtl="0">
              <a:lnSpc>
                <a:spcPct val="90000"/>
              </a:lnSpc>
              <a:spcBef>
                <a:spcPts val="839"/>
              </a:spcBef>
              <a:spcAft>
                <a:spcPct val="0"/>
              </a:spcAft>
              <a:buClr>
                <a:schemeClr val="dk1"/>
              </a:buClr>
              <a:buSzPts val="1600"/>
              <a:buFont typeface="Noto Sans Symbols"/>
              <a:buChar char="↳"/>
              <a:defRPr sz="1600" b="0" i="0" u="none" strike="noStrike" cap="none">
                <a:solidFill>
                  <a:schemeClr val="dk1"/>
                </a:solidFill>
                <a:latin typeface="Arial" pitchFamily="34" charset="0"/>
                <a:ea typeface="Arial" pitchFamily="34" charset="0"/>
                <a:cs typeface="Arial" pitchFamily="34" charset="0"/>
                <a:sym typeface="Arial" pitchFamily="34" charset="0"/>
              </a:defRPr>
            </a:lvl3pPr>
            <a:lvl4pPr marL="1828754" marR="0" lvl="3" indent="-323843" algn="l" rtl="0">
              <a:lnSpc>
                <a:spcPct val="90000"/>
              </a:lnSpc>
              <a:spcBef>
                <a:spcPts val="839"/>
              </a:spcBef>
              <a:spcAft>
                <a:spcPct val="0"/>
              </a:spcAft>
              <a:buClr>
                <a:schemeClr val="dk1"/>
              </a:buClr>
              <a:buSzPts val="1500"/>
              <a:buFont typeface="Noto Sans Symbols"/>
              <a:buChar char="→"/>
              <a:defRPr sz="1500" b="0" i="0" u="none" strike="noStrike" cap="none">
                <a:solidFill>
                  <a:schemeClr val="dk1"/>
                </a:solidFill>
                <a:latin typeface="Arial" pitchFamily="34" charset="0"/>
                <a:ea typeface="Arial" pitchFamily="34" charset="0"/>
                <a:cs typeface="Arial" pitchFamily="34" charset="0"/>
                <a:sym typeface="Arial" pitchFamily="34" charset="0"/>
              </a:defRPr>
            </a:lvl4pPr>
            <a:lvl5pPr marL="2285943" marR="0" lvl="4" indent="-298443" algn="l" rtl="0">
              <a:lnSpc>
                <a:spcPct val="90000"/>
              </a:lnSpc>
              <a:spcBef>
                <a:spcPts val="839"/>
              </a:spcBef>
              <a:spcAft>
                <a:spcPct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21" name="Shape 72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1pPr>
            <a:lvl2pPr marL="0" marR="0" lvl="1"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2pPr>
            <a:lvl3pPr marL="0" marR="0" lvl="2"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3pPr>
            <a:lvl4pPr marL="0" marR="0" lvl="3"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4pPr>
            <a:lvl5pPr marL="0" marR="0" lvl="4"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5pPr>
            <a:lvl6pPr marL="0" marR="0" lvl="5"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6pPr>
            <a:lvl7pPr marL="0" marR="0" lvl="6"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7pPr>
            <a:lvl8pPr marL="0" marR="0" lvl="7"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fld id="{00000000-1234-1234-1234-123412341234}" type="slidenum">
              <a:rPr lang="en-US" smtClean="0"/>
              <a:t>‹#›</a:t>
            </a:fld>
            <a:endParaRPr lang="en-US"/>
          </a:p>
        </p:txBody>
      </p:sp>
      <p:sp>
        <p:nvSpPr>
          <p:cNvPr id="722" name="Shape 722"/>
          <p:cNvSpPr>
            <a:spLocks noGrp="1"/>
          </p:cNvSpPr>
          <p:nvPr>
            <p:ph type="pic" idx="3"/>
          </p:nvPr>
        </p:nvSpPr>
        <p:spPr>
          <a:xfrm>
            <a:off x="8354663" y="3279531"/>
            <a:ext cx="3322988" cy="2865683"/>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ct val="0"/>
              </a:spcAft>
              <a:buClr>
                <a:schemeClr val="dk1"/>
              </a:buClr>
              <a:buSzPts val="1400"/>
              <a:buFont typeface="Arial" pitchFamily="34" charset="0"/>
              <a:buNone/>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ct val="0"/>
              </a:spcAft>
              <a:buClr>
                <a:schemeClr val="dk1"/>
              </a:buClr>
              <a:buSzPts val="2400"/>
              <a:buFont typeface="Arial" pitchFamily="34" charset="0"/>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ct val="0"/>
              </a:spcAft>
              <a:buClr>
                <a:schemeClr val="dk1"/>
              </a:buClr>
              <a:buSzPts val="2000"/>
              <a:buFont typeface="Arial" pitchFamily="34" charset="0"/>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ct val="0"/>
              </a:spcAft>
              <a:buClr>
                <a:schemeClr val="dk1"/>
              </a:buClr>
              <a:buSzPts val="1800"/>
              <a:buFont typeface="Arial" pitchFamily="34" charset="0"/>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Tree>
    <p:extLst>
      <p:ext uri="{BB962C8B-B14F-4D97-AF65-F5344CB8AC3E}">
        <p14:creationId xmlns:p14="http://schemas.microsoft.com/office/powerpoint/2010/main" val="1183453875"/>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reserve="1">
  <p:cSld name="Title Only">
    <p:spTree>
      <p:nvGrpSpPr>
        <p:cNvPr id="1" name="Shape 723"/>
        <p:cNvGrpSpPr/>
        <p:nvPr/>
      </p:nvGrpSpPr>
      <p:grpSpPr>
        <a:xfrm>
          <a:off x="0" y="0"/>
          <a:ext cx="0" cy="0"/>
        </a:xfrm>
      </p:grpSpPr>
      <p:sp>
        <p:nvSpPr>
          <p:cNvPr id="724" name="Shape 724"/>
          <p:cNvSpPr txBox="1">
            <a:spLocks noGrp="1"/>
          </p:cNvSpPr>
          <p:nvPr>
            <p:ph type="title"/>
          </p:nvPr>
        </p:nvSpPr>
        <p:spPr>
          <a:xfrm>
            <a:off x="560327" y="246383"/>
            <a:ext cx="10515600" cy="550205"/>
          </a:xfrm>
          <a:prstGeom prst="rect">
            <a:avLst/>
          </a:prstGeom>
          <a:noFill/>
          <a:ln>
            <a:noFill/>
          </a:ln>
        </p:spPr>
        <p:txBody>
          <a:bodyPr spcFirstLastPara="1" wrap="square" lIns="91425" tIns="45700" rIns="91425" bIns="45700" anchor="t" anchorCtr="0"/>
          <a:lstStyle>
            <a:lvl1pPr marR="0" lvl="0" algn="l" rtl="0">
              <a:lnSpc>
                <a:spcPct val="90000"/>
              </a:lnSpc>
              <a:spcBef>
                <a:spcPct val="0"/>
              </a:spcBef>
              <a:spcAft>
                <a:spcPct val="0"/>
              </a:spcAft>
              <a:buClr>
                <a:schemeClr val="dk2"/>
              </a:buClr>
              <a:buSzPts val="2800"/>
              <a:buFont typeface="Arial" pitchFamily="34" charset="0"/>
              <a:buNone/>
              <a:defRPr sz="2800" b="1" i="0" u="none" strike="noStrike" cap="none">
                <a:solidFill>
                  <a:schemeClr val="dk2"/>
                </a:solidFill>
                <a:latin typeface="Arial" pitchFamily="34" charset="0"/>
                <a:ea typeface="Arial" pitchFamily="34" charset="0"/>
                <a:cs typeface="Arial" pitchFamily="34" charset="0"/>
                <a:sym typeface="Arial" pitchFamily="34" charset="0"/>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r>
              <a:rPr lang="en-US"/>
              <a:t>Click to edit Master title style</a:t>
            </a:r>
            <a:endParaRPr/>
          </a:p>
        </p:txBody>
      </p:sp>
      <p:sp>
        <p:nvSpPr>
          <p:cNvPr id="725" name="Shape 725"/>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1pPr>
            <a:lvl2pPr marL="0" marR="0" lvl="1"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2pPr>
            <a:lvl3pPr marL="0" marR="0" lvl="2"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3pPr>
            <a:lvl4pPr marL="0" marR="0" lvl="3"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4pPr>
            <a:lvl5pPr marL="0" marR="0" lvl="4"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5pPr>
            <a:lvl6pPr marL="0" marR="0" lvl="5"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6pPr>
            <a:lvl7pPr marL="0" marR="0" lvl="6"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7pPr>
            <a:lvl8pPr marL="0" marR="0" lvl="7"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fld id="{00000000-1234-1234-1234-123412341234}" type="slidenum">
              <a:rPr lang="en-US" smtClean="0"/>
              <a:t>‹#›</a:t>
            </a:fld>
            <a:endParaRPr lang="en-US"/>
          </a:p>
        </p:txBody>
      </p:sp>
    </p:spTree>
    <p:extLst>
      <p:ext uri="{BB962C8B-B14F-4D97-AF65-F5344CB8AC3E}">
        <p14:creationId xmlns:p14="http://schemas.microsoft.com/office/powerpoint/2010/main" val="1462656517"/>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reserve="1">
  <p:cSld name="Blank">
    <p:spTree>
      <p:nvGrpSpPr>
        <p:cNvPr id="1" name="Shape 726"/>
        <p:cNvGrpSpPr/>
        <p:nvPr/>
      </p:nvGrpSpPr>
      <p:grpSpPr>
        <a:xfrm>
          <a:off x="0" y="0"/>
          <a:ext cx="0" cy="0"/>
        </a:xfrm>
      </p:grpSpPr>
      <p:sp>
        <p:nvSpPr>
          <p:cNvPr id="727" name="Shape 727"/>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1pPr>
            <a:lvl2pPr marL="0" marR="0" lvl="1"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2pPr>
            <a:lvl3pPr marL="0" marR="0" lvl="2"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3pPr>
            <a:lvl4pPr marL="0" marR="0" lvl="3"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4pPr>
            <a:lvl5pPr marL="0" marR="0" lvl="4"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5pPr>
            <a:lvl6pPr marL="0" marR="0" lvl="5"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6pPr>
            <a:lvl7pPr marL="0" marR="0" lvl="6"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7pPr>
            <a:lvl8pPr marL="0" marR="0" lvl="7"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fld id="{00000000-1234-1234-1234-123412341234}" type="slidenum">
              <a:rPr lang="en-US" smtClean="0"/>
              <a:t>‹#›</a:t>
            </a:fld>
            <a:endParaRPr lang="en-US"/>
          </a:p>
        </p:txBody>
      </p:sp>
    </p:spTree>
    <p:extLst>
      <p:ext uri="{BB962C8B-B14F-4D97-AF65-F5344CB8AC3E}">
        <p14:creationId xmlns:p14="http://schemas.microsoft.com/office/powerpoint/2010/main" val="3630036162"/>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4_Title+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77C2F3E-6180-4743-9E34-7FBB6A02B3E6}"/>
              </a:ext>
            </a:extLst>
          </p:cNvPr>
          <p:cNvSpPr>
            <a:spLocks noGrp="1"/>
          </p:cNvSpPr>
          <p:nvPr>
            <p:ph type="title" hasCustomPrompt="1"/>
          </p:nvPr>
        </p:nvSpPr>
        <p:spPr>
          <a:xfrm>
            <a:off x="208635" y="633245"/>
            <a:ext cx="10515600" cy="492172"/>
          </a:xfrm>
          <a:prstGeom prst="rect">
            <a:avLst/>
          </a:prstGeom>
        </p:spPr>
        <p:txBody>
          <a:bodyPr/>
          <a:lstStyle>
            <a:lvl1pPr>
              <a:defRPr/>
            </a:lvl1pPr>
          </a:lstStyle>
          <a:p>
            <a:r>
              <a:rPr lang="en-US"/>
              <a:t>Slide Topic Name</a:t>
            </a:r>
            <a:endParaRPr lang="en-IN"/>
          </a:p>
        </p:txBody>
      </p:sp>
      <p:sp>
        <p:nvSpPr>
          <p:cNvPr id="10" name="Text Placeholder 5">
            <a:extLst>
              <a:ext uri="{FF2B5EF4-FFF2-40B4-BE49-F238E27FC236}">
                <a16:creationId xmlns:a16="http://schemas.microsoft.com/office/drawing/2014/main" id="{EE5E9140-1A8C-42FB-A94E-82737A59A1FF}"/>
              </a:ext>
            </a:extLst>
          </p:cNvPr>
          <p:cNvSpPr>
            <a:spLocks noGrp="1"/>
          </p:cNvSpPr>
          <p:nvPr>
            <p:ph type="body" sz="quarter" idx="24" hasCustomPrompt="1"/>
          </p:nvPr>
        </p:nvSpPr>
        <p:spPr>
          <a:xfrm>
            <a:off x="514350" y="1304995"/>
            <a:ext cx="10273812" cy="4840828"/>
          </a:xfrm>
          <a:prstGeom prst="rect">
            <a:avLst/>
          </a:prstGeom>
        </p:spPr>
        <p:txBody>
          <a:bodyPr/>
          <a:lstStyle>
            <a:lvl1pPr marL="0" indent="0">
              <a:lnSpc>
                <a:spcPct val="100000"/>
              </a:lnSpc>
              <a:spcBef>
                <a:spcPct val="0"/>
              </a:spcBef>
              <a:spcAft>
                <a:spcPts val="838"/>
              </a:spcAft>
              <a:buNone/>
              <a:defRPr sz="1800" b="0" baseline="0">
                <a:latin typeface="Arial" pitchFamily="34" charset="0"/>
                <a:cs typeface="Arial" pitchFamily="34" charset="0"/>
              </a:defRPr>
            </a:lvl1pPr>
            <a:lvl2pPr marL="285750" indent="-285750">
              <a:spcBef>
                <a:spcPct val="0"/>
              </a:spcBef>
              <a:spcAft>
                <a:spcPts val="838"/>
              </a:spcAft>
              <a:buFont typeface="Wingdings 3" panose="05040102010807070707" pitchFamily="18" charset="2"/>
              <a:buChar char="*"/>
              <a:defRPr sz="1800" baseline="0">
                <a:latin typeface="Arial" pitchFamily="34" charset="0"/>
                <a:cs typeface="Arial" pitchFamily="34" charset="0"/>
              </a:defRPr>
            </a:lvl2pPr>
            <a:lvl3pPr marL="617538" indent="-341313">
              <a:spcBef>
                <a:spcPct val="0"/>
              </a:spcBef>
              <a:spcAft>
                <a:spcPts val="838"/>
              </a:spcAft>
              <a:buFont typeface="Wingdings 3" panose="05040102010807070707" pitchFamily="18" charset="2"/>
              <a:buChar char="9"/>
              <a:defRPr sz="1600">
                <a:latin typeface="Arial" pitchFamily="34" charset="0"/>
                <a:cs typeface="Arial" pitchFamily="34" charset="0"/>
              </a:defRPr>
            </a:lvl3pPr>
            <a:lvl4pPr marL="998538" indent="-361950">
              <a:spcBef>
                <a:spcPct val="0"/>
              </a:spcBef>
              <a:spcAft>
                <a:spcPts val="838"/>
              </a:spcAft>
              <a:buFont typeface="Wingdings 3" panose="05040102010807070707" pitchFamily="18" charset="2"/>
              <a:buChar char="&quot;"/>
              <a:defRPr sz="1500">
                <a:latin typeface="Arial" pitchFamily="34" charset="0"/>
                <a:cs typeface="Arial" pitchFamily="34" charset="0"/>
              </a:defRPr>
            </a:lvl4pPr>
            <a:lvl5pPr marL="1440000" indent="-342000">
              <a:spcBef>
                <a:spcPct val="0"/>
              </a:spcBef>
              <a:spcAft>
                <a:spcPts val="838"/>
              </a:spcAft>
              <a:buFont typeface="Wingdings 3" panose="05040102010807070707" pitchFamily="18" charset="2"/>
              <a:buChar char=""/>
              <a:defRPr sz="1100"/>
            </a:lvl5pPr>
          </a:lstStyle>
          <a:p>
            <a:pPr lvl="0">
              <a:spcBef>
                <a:spcPct val="0"/>
              </a:spcBef>
            </a:pPr>
            <a:r>
              <a:rPr lang="en-US"/>
              <a:t>All corresponding content can be placed here. The contents font sizes, bullets, sub bullets styling are predefined.</a:t>
            </a:r>
          </a:p>
          <a:p>
            <a:pPr lvl="1">
              <a:spcBef>
                <a:spcPct val="0"/>
              </a:spcBef>
            </a:pPr>
            <a:r>
              <a:rPr lang="en-US"/>
              <a:t>First</a:t>
            </a:r>
          </a:p>
          <a:p>
            <a:pPr lvl="2">
              <a:spcBef>
                <a:spcPct val="0"/>
              </a:spcBef>
            </a:pPr>
            <a:r>
              <a:rPr lang="en-US"/>
              <a:t>Second</a:t>
            </a:r>
          </a:p>
          <a:p>
            <a:pPr lvl="3">
              <a:spcBef>
                <a:spcPct val="0"/>
              </a:spcBef>
            </a:pPr>
            <a:r>
              <a:rPr lang="en-US"/>
              <a:t>Third</a:t>
            </a:r>
          </a:p>
        </p:txBody>
      </p:sp>
      <p:sp>
        <p:nvSpPr>
          <p:cNvPr id="6" name="Slide Number Placeholder 5">
            <a:extLst>
              <a:ext uri="{FF2B5EF4-FFF2-40B4-BE49-F238E27FC236}">
                <a16:creationId xmlns:a16="http://schemas.microsoft.com/office/drawing/2014/main" id="{FB410FFD-9647-4583-B3E0-AB6E849BDB1A}"/>
              </a:ext>
            </a:extLst>
          </p:cNvPr>
          <p:cNvSpPr>
            <a:spLocks noGrp="1"/>
          </p:cNvSpPr>
          <p:nvPr>
            <p:ph type="sldNum" sz="quarter" idx="12"/>
          </p:nvPr>
        </p:nvSpPr>
        <p:spPr/>
        <p:txBody>
          <a:bodyPr/>
          <a:lstStyle/>
          <a:p>
            <a:fld id="{AEE158EC-8AAB-4AC2-BB01-557722FA2B15}" type="slidenum">
              <a:rPr lang="en-IN" smtClean="0"/>
              <a:t>‹#›</a:t>
            </a:fld>
            <a:endParaRPr lang="en-IN"/>
          </a:p>
        </p:txBody>
      </p:sp>
    </p:spTree>
    <p:custDataLst>
      <p:tags r:id="rId1"/>
    </p:custDataLst>
    <p:extLst>
      <p:ext uri="{BB962C8B-B14F-4D97-AF65-F5344CB8AC3E}">
        <p14:creationId xmlns:p14="http://schemas.microsoft.com/office/powerpoint/2010/main" val="2617700835"/>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79_Title+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77C2F3E-6180-4743-9E34-7FBB6A02B3E6}"/>
              </a:ext>
            </a:extLst>
          </p:cNvPr>
          <p:cNvSpPr>
            <a:spLocks noGrp="1"/>
          </p:cNvSpPr>
          <p:nvPr>
            <p:ph type="title" hasCustomPrompt="1"/>
          </p:nvPr>
        </p:nvSpPr>
        <p:spPr>
          <a:xfrm>
            <a:off x="208635" y="633245"/>
            <a:ext cx="10515600" cy="492172"/>
          </a:xfrm>
          <a:prstGeom prst="rect">
            <a:avLst/>
          </a:prstGeom>
        </p:spPr>
        <p:txBody>
          <a:bodyPr/>
          <a:lstStyle>
            <a:lvl1pPr>
              <a:defRPr/>
            </a:lvl1pPr>
          </a:lstStyle>
          <a:p>
            <a:r>
              <a:rPr lang="en-US"/>
              <a:t>Slide Topic Name</a:t>
            </a:r>
            <a:endParaRPr lang="en-IN"/>
          </a:p>
        </p:txBody>
      </p:sp>
      <p:sp>
        <p:nvSpPr>
          <p:cNvPr id="10" name="Text Placeholder 5">
            <a:extLst>
              <a:ext uri="{FF2B5EF4-FFF2-40B4-BE49-F238E27FC236}">
                <a16:creationId xmlns:a16="http://schemas.microsoft.com/office/drawing/2014/main" id="{EE5E9140-1A8C-42FB-A94E-82737A59A1FF}"/>
              </a:ext>
            </a:extLst>
          </p:cNvPr>
          <p:cNvSpPr>
            <a:spLocks noGrp="1"/>
          </p:cNvSpPr>
          <p:nvPr>
            <p:ph type="body" sz="quarter" idx="24" hasCustomPrompt="1"/>
          </p:nvPr>
        </p:nvSpPr>
        <p:spPr>
          <a:xfrm>
            <a:off x="514350" y="1304995"/>
            <a:ext cx="10273812" cy="4840828"/>
          </a:xfrm>
          <a:prstGeom prst="rect">
            <a:avLst/>
          </a:prstGeom>
        </p:spPr>
        <p:txBody>
          <a:bodyPr/>
          <a:lstStyle>
            <a:lvl1pPr marL="0" indent="0">
              <a:spcBef>
                <a:spcPct val="0"/>
              </a:spcBef>
              <a:spcAft>
                <a:spcPts val="838"/>
              </a:spcAft>
              <a:buNone/>
              <a:defRPr sz="1800" b="0" baseline="0">
                <a:latin typeface="Arial" pitchFamily="34" charset="0"/>
                <a:cs typeface="Arial" pitchFamily="34" charset="0"/>
              </a:defRPr>
            </a:lvl1pPr>
            <a:lvl2pPr marL="285750" indent="-285750">
              <a:spcBef>
                <a:spcPct val="0"/>
              </a:spcBef>
              <a:spcAft>
                <a:spcPts val="838"/>
              </a:spcAft>
              <a:buFont typeface="Wingdings 3" panose="05040102010807070707" pitchFamily="18" charset="2"/>
              <a:buChar char="*"/>
              <a:defRPr sz="1800" baseline="0">
                <a:latin typeface="Arial" pitchFamily="34" charset="0"/>
                <a:cs typeface="Arial" pitchFamily="34" charset="0"/>
              </a:defRPr>
            </a:lvl2pPr>
            <a:lvl3pPr marL="617538" indent="-341313">
              <a:spcBef>
                <a:spcPct val="0"/>
              </a:spcBef>
              <a:spcAft>
                <a:spcPts val="838"/>
              </a:spcAft>
              <a:buFont typeface="Wingdings 3" panose="05040102010807070707" pitchFamily="18" charset="2"/>
              <a:buChar char="9"/>
              <a:defRPr sz="1600">
                <a:latin typeface="Arial" pitchFamily="34" charset="0"/>
                <a:cs typeface="Arial" pitchFamily="34" charset="0"/>
              </a:defRPr>
            </a:lvl3pPr>
            <a:lvl4pPr marL="998538" indent="-361950">
              <a:spcBef>
                <a:spcPct val="0"/>
              </a:spcBef>
              <a:spcAft>
                <a:spcPts val="838"/>
              </a:spcAft>
              <a:buFont typeface="Wingdings 3" panose="05040102010807070707" pitchFamily="18" charset="2"/>
              <a:buChar char="&quot;"/>
              <a:defRPr sz="1500">
                <a:latin typeface="Arial" pitchFamily="34" charset="0"/>
                <a:cs typeface="Arial" pitchFamily="34" charset="0"/>
              </a:defRPr>
            </a:lvl4pPr>
            <a:lvl5pPr marL="1440000" indent="-342000">
              <a:spcBef>
                <a:spcPct val="0"/>
              </a:spcBef>
              <a:spcAft>
                <a:spcPts val="838"/>
              </a:spcAft>
              <a:buFont typeface="Wingdings 3" panose="05040102010807070707" pitchFamily="18" charset="2"/>
              <a:buChar char=""/>
              <a:defRPr sz="1100"/>
            </a:lvl5pPr>
          </a:lstStyle>
          <a:p>
            <a:pPr lvl="0">
              <a:spcBef>
                <a:spcPct val="0"/>
              </a:spcBef>
            </a:pPr>
            <a:r>
              <a:rPr lang="en-US"/>
              <a:t>All corresponding content can be placed here. The contents font sizes, bullets, sub bullets styling are predefined.</a:t>
            </a:r>
          </a:p>
          <a:p>
            <a:pPr lvl="1">
              <a:spcBef>
                <a:spcPct val="0"/>
              </a:spcBef>
            </a:pPr>
            <a:r>
              <a:rPr lang="en-US"/>
              <a:t>First</a:t>
            </a:r>
          </a:p>
          <a:p>
            <a:pPr lvl="2">
              <a:spcBef>
                <a:spcPct val="0"/>
              </a:spcBef>
            </a:pPr>
            <a:r>
              <a:rPr lang="en-US"/>
              <a:t>Second</a:t>
            </a:r>
          </a:p>
          <a:p>
            <a:pPr lvl="3">
              <a:spcBef>
                <a:spcPct val="0"/>
              </a:spcBef>
            </a:pPr>
            <a:r>
              <a:rPr lang="en-US"/>
              <a:t>Third</a:t>
            </a:r>
          </a:p>
        </p:txBody>
      </p:sp>
      <p:sp>
        <p:nvSpPr>
          <p:cNvPr id="6" name="Slide Number Placeholder 5">
            <a:extLst>
              <a:ext uri="{FF2B5EF4-FFF2-40B4-BE49-F238E27FC236}">
                <a16:creationId xmlns:a16="http://schemas.microsoft.com/office/drawing/2014/main" id="{FB410FFD-9647-4583-B3E0-AB6E849BDB1A}"/>
              </a:ext>
            </a:extLst>
          </p:cNvPr>
          <p:cNvSpPr>
            <a:spLocks noGrp="1"/>
          </p:cNvSpPr>
          <p:nvPr>
            <p:ph type="sldNum" sz="quarter" idx="12"/>
          </p:nvPr>
        </p:nvSpPr>
        <p:spPr/>
        <p:txBody>
          <a:bodyPr/>
          <a:lstStyle/>
          <a:p>
            <a:fld id="{AEE158EC-8AAB-4AC2-BB01-557722FA2B15}" type="slidenum">
              <a:rPr lang="en-IN" smtClean="0"/>
              <a:t>‹#›</a:t>
            </a:fld>
            <a:endParaRPr lang="en-IN"/>
          </a:p>
        </p:txBody>
      </p:sp>
    </p:spTree>
    <p:custDataLst>
      <p:tags r:id="rId1"/>
    </p:custDataLst>
    <p:extLst>
      <p:ext uri="{BB962C8B-B14F-4D97-AF65-F5344CB8AC3E}">
        <p14:creationId xmlns:p14="http://schemas.microsoft.com/office/powerpoint/2010/main" val="2119707018"/>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20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userDrawn="1"/>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userDrawn="1">
            <p:ph type="sldNum" sz="quarter" idx="25"/>
          </p:nvPr>
        </p:nvSpPr>
        <p:spPr/>
        <p:txBody>
          <a:bodyPr/>
          <a:lstStyle/>
          <a:p>
            <a:fld id="{AEE158EC-8AAB-4AC2-BB01-557722FA2B15}" type="slidenum">
              <a:rPr lang="en-IN" smtClean="0"/>
              <a:t>‹#›</a:t>
            </a:fld>
            <a:endParaRPr lang="en-IN"/>
          </a:p>
        </p:txBody>
      </p:sp>
      <p:pic>
        <p:nvPicPr>
          <p:cNvPr id="4" name="Picture 3">
            <a:extLst>
              <a:ext uri="{FF2B5EF4-FFF2-40B4-BE49-F238E27FC236}">
                <a16:creationId xmlns:a16="http://schemas.microsoft.com/office/drawing/2014/main" id="{F6A53FBF-A185-408E-B22C-3CDE6D102725}"/>
              </a:ext>
            </a:extLst>
          </p:cNvPr>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userDrawn="1"/>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1777776160"/>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21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userDrawn="1"/>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userDrawn="1">
            <p:ph type="sldNum" sz="quarter" idx="25"/>
          </p:nvPr>
        </p:nvSpPr>
        <p:spPr/>
        <p:txBody>
          <a:bodyPr/>
          <a:lstStyle/>
          <a:p>
            <a:fld id="{AEE158EC-8AAB-4AC2-BB01-557722FA2B15}" type="slidenum">
              <a:rPr lang="en-IN" smtClean="0"/>
              <a:t>‹#›</a:t>
            </a:fld>
            <a:endParaRPr lang="en-IN"/>
          </a:p>
        </p:txBody>
      </p:sp>
      <p:pic>
        <p:nvPicPr>
          <p:cNvPr id="4" name="Picture 3">
            <a:extLst>
              <a:ext uri="{FF2B5EF4-FFF2-40B4-BE49-F238E27FC236}">
                <a16:creationId xmlns:a16="http://schemas.microsoft.com/office/drawing/2014/main" id="{F6A53FBF-A185-408E-B22C-3CDE6D102725}"/>
              </a:ext>
            </a:extLst>
          </p:cNvPr>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userDrawn="1"/>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2838103776"/>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22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userDrawn="1"/>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userDrawn="1">
            <p:ph type="sldNum" sz="quarter" idx="25"/>
          </p:nvPr>
        </p:nvSpPr>
        <p:spPr/>
        <p:txBody>
          <a:bodyPr/>
          <a:lstStyle/>
          <a:p>
            <a:fld id="{AEE158EC-8AAB-4AC2-BB01-557722FA2B15}" type="slidenum">
              <a:rPr lang="en-IN" smtClean="0"/>
              <a:t>‹#›</a:t>
            </a:fld>
            <a:endParaRPr lang="en-IN"/>
          </a:p>
        </p:txBody>
      </p:sp>
      <p:pic>
        <p:nvPicPr>
          <p:cNvPr id="4" name="Picture 3">
            <a:extLst>
              <a:ext uri="{FF2B5EF4-FFF2-40B4-BE49-F238E27FC236}">
                <a16:creationId xmlns:a16="http://schemas.microsoft.com/office/drawing/2014/main" id="{F6A53FBF-A185-408E-B22C-3CDE6D102725}"/>
              </a:ext>
            </a:extLst>
          </p:cNvPr>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userDrawn="1"/>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605237072"/>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p>
            <a:fld id="{D196DEC2-6373-4124-ABBD-76D29AF9549F}" type="datetimeFigureOut">
              <a:rPr lang="en-US" smtClean="0"/>
              <a:t>11/7/2009</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23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userDrawn="1"/>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userDrawn="1">
            <p:ph type="sldNum" sz="quarter" idx="25"/>
          </p:nvPr>
        </p:nvSpPr>
        <p:spPr/>
        <p:txBody>
          <a:bodyPr/>
          <a:lstStyle/>
          <a:p>
            <a:fld id="{AEE158EC-8AAB-4AC2-BB01-557722FA2B15}" type="slidenum">
              <a:rPr lang="en-IN" smtClean="0"/>
              <a:t>‹#›</a:t>
            </a:fld>
            <a:endParaRPr lang="en-IN"/>
          </a:p>
        </p:txBody>
      </p:sp>
      <p:pic>
        <p:nvPicPr>
          <p:cNvPr id="4" name="Picture 3">
            <a:extLst>
              <a:ext uri="{FF2B5EF4-FFF2-40B4-BE49-F238E27FC236}">
                <a16:creationId xmlns:a16="http://schemas.microsoft.com/office/drawing/2014/main" id="{F6A53FBF-A185-408E-B22C-3CDE6D102725}"/>
              </a:ext>
            </a:extLst>
          </p:cNvPr>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userDrawn="1"/>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4040235421"/>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24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 smtClean="0"/>
              <a:t>‹#›</a:t>
            </a:fld>
            <a:endParaRPr lang="en"/>
          </a:p>
        </p:txBody>
      </p:sp>
      <p:pic>
        <p:nvPicPr>
          <p:cNvPr id="4" name="Picture 3">
            <a:extLst>
              <a:ext uri="{FF2B5EF4-FFF2-40B4-BE49-F238E27FC236}">
                <a16:creationId xmlns:a16="http://schemas.microsoft.com/office/drawing/2014/main" id="{F6A53FBF-A185-408E-B22C-3CDE6D102725}"/>
              </a:ext>
            </a:extLst>
          </p:cNvP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768638455"/>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25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 smtClean="0"/>
              <a:t>‹#›</a:t>
            </a:fld>
            <a:endParaRPr lang="en"/>
          </a:p>
        </p:txBody>
      </p:sp>
      <p:pic>
        <p:nvPicPr>
          <p:cNvPr id="4" name="Picture 3">
            <a:extLst>
              <a:ext uri="{FF2B5EF4-FFF2-40B4-BE49-F238E27FC236}">
                <a16:creationId xmlns:a16="http://schemas.microsoft.com/office/drawing/2014/main" id="{F6A53FBF-A185-408E-B22C-3CDE6D102725}"/>
              </a:ext>
            </a:extLst>
          </p:cNvP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1751971151"/>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26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 smtClean="0"/>
              <a:t>‹#›</a:t>
            </a:fld>
            <a:endParaRPr lang="en"/>
          </a:p>
        </p:txBody>
      </p:sp>
      <p:pic>
        <p:nvPicPr>
          <p:cNvPr id="4" name="Picture 3">
            <a:extLst>
              <a:ext uri="{FF2B5EF4-FFF2-40B4-BE49-F238E27FC236}">
                <a16:creationId xmlns:a16="http://schemas.microsoft.com/office/drawing/2014/main" id="{F6A53FBF-A185-408E-B22C-3CDE6D102725}"/>
              </a:ext>
            </a:extLst>
          </p:cNvP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4062849667"/>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27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 smtClean="0"/>
              <a:t>‹#›</a:t>
            </a:fld>
            <a:endParaRPr lang="en"/>
          </a:p>
        </p:txBody>
      </p:sp>
      <p:pic>
        <p:nvPicPr>
          <p:cNvPr id="4" name="Picture 3">
            <a:extLst>
              <a:ext uri="{FF2B5EF4-FFF2-40B4-BE49-F238E27FC236}">
                <a16:creationId xmlns:a16="http://schemas.microsoft.com/office/drawing/2014/main" id="{F6A53FBF-A185-408E-B22C-3CDE6D102725}"/>
              </a:ext>
            </a:extLst>
          </p:cNvP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440311256"/>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28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 smtClean="0"/>
              <a:t>‹#›</a:t>
            </a:fld>
            <a:endParaRPr lang="en"/>
          </a:p>
        </p:txBody>
      </p:sp>
      <p:pic>
        <p:nvPicPr>
          <p:cNvPr id="4" name="Picture 3">
            <a:extLst>
              <a:ext uri="{FF2B5EF4-FFF2-40B4-BE49-F238E27FC236}">
                <a16:creationId xmlns:a16="http://schemas.microsoft.com/office/drawing/2014/main" id="{F6A53FBF-A185-408E-B22C-3CDE6D102725}"/>
              </a:ext>
            </a:extLst>
          </p:cNvP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3751356272"/>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29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 smtClean="0"/>
              <a:t>‹#›</a:t>
            </a:fld>
            <a:endParaRPr lang="en"/>
          </a:p>
        </p:txBody>
      </p:sp>
      <p:pic>
        <p:nvPicPr>
          <p:cNvPr id="4" name="Picture 3">
            <a:extLst>
              <a:ext uri="{FF2B5EF4-FFF2-40B4-BE49-F238E27FC236}">
                <a16:creationId xmlns:a16="http://schemas.microsoft.com/office/drawing/2014/main" id="{F6A53FBF-A185-408E-B22C-3CDE6D102725}"/>
              </a:ext>
            </a:extLst>
          </p:cNvP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2545515713"/>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30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 smtClean="0"/>
              <a:t>‹#›</a:t>
            </a:fld>
            <a:endParaRPr lang="en"/>
          </a:p>
        </p:txBody>
      </p:sp>
      <p:pic>
        <p:nvPicPr>
          <p:cNvPr id="4" name="Picture 3">
            <a:extLst>
              <a:ext uri="{FF2B5EF4-FFF2-40B4-BE49-F238E27FC236}">
                <a16:creationId xmlns:a16="http://schemas.microsoft.com/office/drawing/2014/main" id="{F6A53FBF-A185-408E-B22C-3CDE6D102725}"/>
              </a:ext>
            </a:extLst>
          </p:cNvP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900690291"/>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31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 smtClean="0"/>
              <a:t>‹#›</a:t>
            </a:fld>
            <a:endParaRPr lang="en"/>
          </a:p>
        </p:txBody>
      </p:sp>
      <p:pic>
        <p:nvPicPr>
          <p:cNvPr id="4" name="Picture 3">
            <a:extLst>
              <a:ext uri="{FF2B5EF4-FFF2-40B4-BE49-F238E27FC236}">
                <a16:creationId xmlns:a16="http://schemas.microsoft.com/office/drawing/2014/main" id="{F6A53FBF-A185-408E-B22C-3CDE6D102725}"/>
              </a:ext>
            </a:extLst>
          </p:cNvP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2213243707"/>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32_RunningMan-Infographic">
    <p:spTree>
      <p:nvGrpSpPr>
        <p:cNvPr id="1" name="Shape 31"/>
        <p:cNvGrpSpPr/>
        <p:nvPr/>
      </p:nvGrpSpPr>
      <p:grpSpPr>
        <a:xfrm>
          <a:off x="0" y="0"/>
          <a:ext cx="0" cy="0"/>
        </a:xfrm>
      </p:grpSpPr>
      <p:sp>
        <p:nvSpPr>
          <p:cNvPr id="5" name="Rectangle 4">
            <a:extLst>
              <a:ext uri="{FF2B5EF4-FFF2-40B4-BE49-F238E27FC236}">
                <a16:creationId xmlns:a16="http://schemas.microsoft.com/office/drawing/2014/main" id="{F950E857-44B5-4450-82F4-D1A8DD968574}"/>
              </a:ext>
            </a:extLst>
          </p:cNvPr>
          <p:cNvSpPr/>
          <p:nvPr/>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 smtClean="0"/>
              <a:t>‹#›</a:t>
            </a:fld>
            <a:endParaRPr lang="en"/>
          </a:p>
        </p:txBody>
      </p:sp>
      <p:pic>
        <p:nvPicPr>
          <p:cNvPr id="4" name="Picture 3">
            <a:extLst>
              <a:ext uri="{FF2B5EF4-FFF2-40B4-BE49-F238E27FC236}">
                <a16:creationId xmlns:a16="http://schemas.microsoft.com/office/drawing/2014/main" id="{F6A53FBF-A185-408E-B22C-3CDE6D102725}"/>
              </a:ext>
            </a:extLst>
          </p:cNvP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2805339149"/>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AD4E4FCD-EB80-4E34-9622-2E20E0C4B480}" type="datetimeFigureOut">
              <a:rPr lang="en-US" smtClean="0"/>
              <a:t>11/7/2009</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Definition">
    <p:spTree>
      <p:nvGrpSpPr>
        <p:cNvPr id="1" name="Shape 24"/>
        <p:cNvGrpSpPr/>
        <p:nvPr/>
      </p:nvGrpSpPr>
      <p:grpSpPr>
        <a:xfrm>
          <a:off x="0" y="0"/>
          <a:ext cx="0" cy="0"/>
        </a:xfrm>
      </p:grpSpPr>
      <p:sp>
        <p:nvSpPr>
          <p:cNvPr id="14" name="Picture Placeholder 13">
            <a:extLst>
              <a:ext uri="{FF2B5EF4-FFF2-40B4-BE49-F238E27FC236}">
                <a16:creationId xmlns="" xmlns:a16="http://schemas.microsoft.com/office/drawing/2014/main" id="{3E801EDD-6E33-41C2-8C32-FF486B478E33}"/>
              </a:ext>
            </a:extLst>
          </p:cNvPr>
          <p:cNvSpPr>
            <a:spLocks noGrp="1"/>
          </p:cNvSpPr>
          <p:nvPr>
            <p:ph type="pic" sz="quarter" idx="27" hasCustomPrompt="1"/>
          </p:nvPr>
        </p:nvSpPr>
        <p:spPr>
          <a:xfrm>
            <a:off x="0" y="1450975"/>
            <a:ext cx="12192000" cy="2822575"/>
          </a:xfrm>
          <a:prstGeom prst="rect">
            <a:avLst/>
          </a:prstGeom>
        </p:spPr>
        <p:txBody>
          <a:bodyPr/>
          <a:lstStyle>
            <a:lvl1pPr>
              <a:defRPr/>
            </a:lvl1pPr>
          </a:lstStyle>
          <a:p>
            <a:r>
              <a:rPr lang="en-IN"/>
              <a:t>Click to upload a picture</a:t>
            </a:r>
          </a:p>
        </p:txBody>
      </p:sp>
      <p:sp>
        <p:nvSpPr>
          <p:cNvPr id="5" name="Text Placeholder 5">
            <a:extLst>
              <a:ext uri="{FF2B5EF4-FFF2-40B4-BE49-F238E27FC236}">
                <a16:creationId xmlns="" xmlns:a16="http://schemas.microsoft.com/office/drawing/2014/main" id="{5F6392DF-364C-4899-B417-7A4FB220A38D}"/>
              </a:ext>
            </a:extLst>
          </p:cNvPr>
          <p:cNvSpPr>
            <a:spLocks noGrp="1"/>
          </p:cNvSpPr>
          <p:nvPr>
            <p:ph type="body" sz="quarter" idx="24" hasCustomPrompt="1"/>
          </p:nvPr>
        </p:nvSpPr>
        <p:spPr>
          <a:xfrm>
            <a:off x="2207738" y="4565682"/>
            <a:ext cx="7375007" cy="874953"/>
          </a:xfrm>
          <a:prstGeom prst="rect">
            <a:avLst/>
          </a:prstGeom>
        </p:spPr>
        <p:txBody>
          <a:bodyPr/>
          <a:lstStyle>
            <a:lvl1pPr algn="ctr">
              <a:defRPr lang="en-US" sz="1800" i="1" kern="1200" baseline="0">
                <a:solidFill>
                  <a:schemeClr val="tx1"/>
                </a:solidFill>
                <a:latin typeface="Arial" pitchFamily="34" charset="0"/>
                <a:ea typeface="+mn-ea"/>
                <a:cs typeface="Arial" pitchFamily="34" charset="0"/>
              </a:defRPr>
            </a:lvl1pPr>
            <a:lvl2pPr marL="0" indent="0" algn="ctr">
              <a:buNone/>
              <a:defRPr lang="en-US" sz="1800" i="1"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 name="Text Placeholder 3">
            <a:extLst>
              <a:ext uri="{FF2B5EF4-FFF2-40B4-BE49-F238E27FC236}">
                <a16:creationId xmlns="" xmlns:a16="http://schemas.microsoft.com/office/drawing/2014/main" id="{B0CC9AF3-9608-4E52-963E-E3CA82B40DA4}"/>
              </a:ext>
            </a:extLst>
          </p:cNvPr>
          <p:cNvSpPr>
            <a:spLocks noGrp="1"/>
          </p:cNvSpPr>
          <p:nvPr>
            <p:ph type="body" sz="quarter" idx="15" hasCustomPrompt="1"/>
          </p:nvPr>
        </p:nvSpPr>
        <p:spPr>
          <a:xfrm>
            <a:off x="207963" y="6206597"/>
            <a:ext cx="11622793" cy="365125"/>
          </a:xfrm>
          <a:prstGeom prst="rect">
            <a:avLst/>
          </a:prstGeom>
        </p:spPr>
        <p:txBody>
          <a:bodyPr/>
          <a:lstStyle>
            <a:lvl1pPr marL="0" indent="0" algn="l">
              <a:buNone/>
              <a:defRPr sz="900" i="1" baseline="0"/>
            </a:lvl1pPr>
          </a:lstStyle>
          <a:p>
            <a:pPr lvl="0"/>
            <a:r>
              <a:rPr lang="en-US"/>
              <a:t>Source/ Adapted from text should come here</a:t>
            </a:r>
          </a:p>
        </p:txBody>
      </p:sp>
      <p:sp>
        <p:nvSpPr>
          <p:cNvPr id="6" name="Text Placeholder 44">
            <a:extLst>
              <a:ext uri="{FF2B5EF4-FFF2-40B4-BE49-F238E27FC236}">
                <a16:creationId xmlns="" xmlns:a16="http://schemas.microsoft.com/office/drawing/2014/main" id="{07E99A12-45B3-4318-BB68-6269394A2147}"/>
              </a:ext>
            </a:extLst>
          </p:cNvPr>
          <p:cNvSpPr>
            <a:spLocks noGrp="1"/>
          </p:cNvSpPr>
          <p:nvPr>
            <p:ph type="body" sz="quarter" idx="25" hasCustomPrompt="1"/>
          </p:nvPr>
        </p:nvSpPr>
        <p:spPr>
          <a:xfrm>
            <a:off x="8522430" y="3132903"/>
            <a:ext cx="3308326" cy="457200"/>
          </a:xfrm>
          <a:prstGeom prst="rect">
            <a:avLst/>
          </a:prstGeom>
          <a:solidFill>
            <a:srgbClr val="7F7F7F">
              <a:alpha val="58039"/>
            </a:srgbClr>
          </a:solidFill>
        </p:spPr>
        <p:txBody>
          <a:bodyPr/>
          <a:lstStyle>
            <a:lvl1pPr algn="l">
              <a:defRPr sz="1800" b="1">
                <a:solidFill>
                  <a:schemeClr val="bg1"/>
                </a:solidFill>
              </a:defRPr>
            </a:lvl1pPr>
          </a:lstStyle>
          <a:p>
            <a:pPr lvl="0"/>
            <a:r>
              <a:rPr lang="en-US"/>
              <a:t>Name of the Author</a:t>
            </a:r>
            <a:endParaRPr lang="en-IN"/>
          </a:p>
        </p:txBody>
      </p:sp>
      <p:sp>
        <p:nvSpPr>
          <p:cNvPr id="11" name="Text Placeholder 44">
            <a:extLst>
              <a:ext uri="{FF2B5EF4-FFF2-40B4-BE49-F238E27FC236}">
                <a16:creationId xmlns="" xmlns:a16="http://schemas.microsoft.com/office/drawing/2014/main" id="{B7479927-4896-4691-8765-4AC4E7C43B85}"/>
              </a:ext>
            </a:extLst>
          </p:cNvPr>
          <p:cNvSpPr>
            <a:spLocks noGrp="1"/>
          </p:cNvSpPr>
          <p:nvPr>
            <p:ph type="body" sz="quarter" idx="26" hasCustomPrompt="1"/>
          </p:nvPr>
        </p:nvSpPr>
        <p:spPr>
          <a:xfrm>
            <a:off x="8522429" y="3590102"/>
            <a:ext cx="3308327" cy="544575"/>
          </a:xfrm>
          <a:prstGeom prst="rect">
            <a:avLst/>
          </a:prstGeom>
          <a:solidFill>
            <a:srgbClr val="7F7F7F">
              <a:alpha val="58039"/>
            </a:srgbClr>
          </a:solidFill>
        </p:spPr>
        <p:txBody>
          <a:bodyPr/>
          <a:lstStyle>
            <a:lvl1pPr algn="l">
              <a:defRPr lang="en-IN" sz="1100" b="0">
                <a:solidFill>
                  <a:schemeClr val="bg1"/>
                </a:solidFill>
              </a:defRPr>
            </a:lvl1pPr>
          </a:lstStyle>
          <a:p>
            <a:pPr lvl="0" algn="r"/>
            <a:r>
              <a:rPr lang="en-US"/>
              <a:t>0000 - 0000</a:t>
            </a:r>
            <a:endParaRPr lang="en-IN"/>
          </a:p>
        </p:txBody>
      </p:sp>
      <p:sp>
        <p:nvSpPr>
          <p:cNvPr id="15" name="Slide Number Placeholder 14">
            <a:extLst>
              <a:ext uri="{FF2B5EF4-FFF2-40B4-BE49-F238E27FC236}">
                <a16:creationId xmlns="" xmlns:a16="http://schemas.microsoft.com/office/drawing/2014/main" id="{7E5B12B9-7AC7-4FBC-8DA7-7D22893583AA}"/>
              </a:ext>
            </a:extLst>
          </p:cNvPr>
          <p:cNvSpPr>
            <a:spLocks noGrp="1"/>
          </p:cNvSpPr>
          <p:nvPr>
            <p:ph type="sldNum" sz="quarter" idx="28"/>
          </p:nvPr>
        </p:nvSpPr>
        <p:spPr/>
        <p:txBody>
          <a:bodyPr/>
          <a:lstStyle/>
          <a:p>
            <a:fld id="{00000000-1234-1234-1234-123412341234}" type="slidenum">
              <a:rPr lang="en-US" smtClean="0"/>
              <a:t>‹#›</a:t>
            </a:fld>
            <a:endParaRPr lang="en-US"/>
          </a:p>
        </p:txBody>
      </p:sp>
      <p:sp>
        <p:nvSpPr>
          <p:cNvPr id="10" name="Title 1">
            <a:extLst>
              <a:ext uri="{FF2B5EF4-FFF2-40B4-BE49-F238E27FC236}">
                <a16:creationId xmlns="" xmlns:a16="http://schemas.microsoft.com/office/drawing/2014/main" id="{FFA16340-9C2D-4193-A071-998F99CE6011}"/>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Tree>
    <p:custDataLst>
      <p:tags r:id="rId1"/>
    </p:custDataLst>
    <p:extLst>
      <p:ext uri="{BB962C8B-B14F-4D97-AF65-F5344CB8AC3E}">
        <p14:creationId xmlns:p14="http://schemas.microsoft.com/office/powerpoint/2010/main" val="3643807165"/>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BarGraph-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4" name="Shape 908">
            <a:extLst>
              <a:ext uri="{FF2B5EF4-FFF2-40B4-BE49-F238E27FC236}">
                <a16:creationId xmlns="" xmlns:a16="http://schemas.microsoft.com/office/drawing/2014/main" id="{12E803C3-A600-4F3E-9322-C200F26E200E}"/>
              </a:ext>
            </a:extLst>
          </p:cNvPr>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Calibri"/>
              <a:ea typeface="Calibri"/>
              <a:cs typeface="Calibri"/>
              <a:sym typeface="Calibri"/>
            </a:endParaRPr>
          </a:p>
        </p:txBody>
      </p:sp>
      <p:grpSp>
        <p:nvGrpSpPr>
          <p:cNvPr id="5" name="Shape 909">
            <a:extLst>
              <a:ext uri="{FF2B5EF4-FFF2-40B4-BE49-F238E27FC236}">
                <a16:creationId xmlns="" xmlns:a16="http://schemas.microsoft.com/office/drawing/2014/main" id="{87445EA2-EBAA-42F9-B37D-AC1E944B9888}"/>
              </a:ext>
            </a:extLst>
          </p:cNvPr>
          <p:cNvGrpSpPr/>
          <p:nvPr/>
        </p:nvGrpSpPr>
        <p:grpSpPr>
          <a:xfrm>
            <a:off x="638049" y="4989635"/>
            <a:ext cx="4348480" cy="128151"/>
            <a:chOff x="4800600" y="3954464"/>
            <a:chExt cx="3261360" cy="96113"/>
          </a:xfrm>
        </p:grpSpPr>
        <p:cxnSp>
          <p:nvCxnSpPr>
            <p:cNvPr id="6" name="Shape 910">
              <a:extLst>
                <a:ext uri="{FF2B5EF4-FFF2-40B4-BE49-F238E27FC236}">
                  <a16:creationId xmlns="" xmlns:a16="http://schemas.microsoft.com/office/drawing/2014/main" id="{F6CFCF23-6FF6-4F81-AE9E-FD63C0A73A2E}"/>
                </a:ext>
              </a:extLst>
            </p:cNvPr>
            <p:cNvCxnSpPr/>
            <p:nvPr/>
          </p:nvCxnSpPr>
          <p:spPr>
            <a:xfrm>
              <a:off x="4800600" y="4004857"/>
              <a:ext cx="3261360" cy="1587"/>
            </a:xfrm>
            <a:prstGeom prst="straightConnector1">
              <a:avLst/>
            </a:prstGeom>
            <a:noFill/>
            <a:ln w="12700" cap="flat" cmpd="sng">
              <a:solidFill>
                <a:srgbClr val="CCCCCA"/>
              </a:solidFill>
              <a:prstDash val="dot"/>
              <a:miter/>
              <a:headEnd type="oval" w="med" len="med"/>
              <a:tailEnd type="oval" w="med" len="med"/>
            </a:ln>
          </p:spPr>
        </p:cxnSp>
        <p:sp>
          <p:nvSpPr>
            <p:cNvPr id="7" name="Shape 911">
              <a:extLst>
                <a:ext uri="{FF2B5EF4-FFF2-40B4-BE49-F238E27FC236}">
                  <a16:creationId xmlns="" xmlns:a16="http://schemas.microsoft.com/office/drawing/2014/main" id="{710618F7-957D-4A0C-B2DC-C18214A72D77}"/>
                </a:ext>
              </a:extLst>
            </p:cNvPr>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rgbClr val="656D78"/>
                </a:solidFill>
                <a:latin typeface="Source Sans Pro"/>
                <a:ea typeface="Source Sans Pro"/>
                <a:cs typeface="Source Sans Pro"/>
                <a:sym typeface="Source Sans Pro"/>
              </a:endParaRPr>
            </a:p>
          </p:txBody>
        </p:sp>
        <p:sp>
          <p:nvSpPr>
            <p:cNvPr id="8" name="Shape 912">
              <a:extLst>
                <a:ext uri="{FF2B5EF4-FFF2-40B4-BE49-F238E27FC236}">
                  <a16:creationId xmlns="" xmlns:a16="http://schemas.microsoft.com/office/drawing/2014/main" id="{CBC13673-BFFE-4BBC-B504-C9BB7AAF8561}"/>
                </a:ext>
              </a:extLst>
            </p:cNvPr>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rgbClr val="656D78"/>
                </a:solidFill>
                <a:latin typeface="Source Sans Pro"/>
                <a:ea typeface="Source Sans Pro"/>
                <a:cs typeface="Source Sans Pro"/>
                <a:sym typeface="Source Sans Pro"/>
              </a:endParaRPr>
            </a:p>
          </p:txBody>
        </p:sp>
        <p:sp>
          <p:nvSpPr>
            <p:cNvPr id="9" name="Shape 913">
              <a:extLst>
                <a:ext uri="{FF2B5EF4-FFF2-40B4-BE49-F238E27FC236}">
                  <a16:creationId xmlns="" xmlns:a16="http://schemas.microsoft.com/office/drawing/2014/main" id="{1E9FDC04-B673-4E16-8324-4A1039EC6256}"/>
                </a:ext>
              </a:extLst>
            </p:cNvPr>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rgbClr val="656D78"/>
                </a:solidFill>
                <a:latin typeface="Source Sans Pro"/>
                <a:ea typeface="Source Sans Pro"/>
                <a:cs typeface="Source Sans Pro"/>
                <a:sym typeface="Source Sans Pro"/>
              </a:endParaRPr>
            </a:p>
          </p:txBody>
        </p:sp>
        <p:sp>
          <p:nvSpPr>
            <p:cNvPr id="10" name="Shape 914">
              <a:extLst>
                <a:ext uri="{FF2B5EF4-FFF2-40B4-BE49-F238E27FC236}">
                  <a16:creationId xmlns="" xmlns:a16="http://schemas.microsoft.com/office/drawing/2014/main" id="{154BAC40-7785-4FD0-B9B8-5DF52D7D3A86}"/>
                </a:ext>
              </a:extLst>
            </p:cNvPr>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rgbClr val="656D78"/>
                </a:solidFill>
                <a:latin typeface="Source Sans Pro"/>
                <a:ea typeface="Source Sans Pro"/>
                <a:cs typeface="Source Sans Pro"/>
                <a:sym typeface="Source Sans Pro"/>
              </a:endParaRPr>
            </a:p>
          </p:txBody>
        </p:sp>
        <p:sp>
          <p:nvSpPr>
            <p:cNvPr id="11" name="Shape 915">
              <a:extLst>
                <a:ext uri="{FF2B5EF4-FFF2-40B4-BE49-F238E27FC236}">
                  <a16:creationId xmlns="" xmlns:a16="http://schemas.microsoft.com/office/drawing/2014/main" id="{8222FE2E-547E-49A5-B964-EE9F91F66ECE}"/>
                </a:ext>
              </a:extLst>
            </p:cNvPr>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rgbClr val="656D78"/>
                </a:solidFill>
                <a:latin typeface="Source Sans Pro"/>
                <a:ea typeface="Source Sans Pro"/>
                <a:cs typeface="Source Sans Pro"/>
                <a:sym typeface="Source Sans Pro"/>
              </a:endParaRPr>
            </a:p>
          </p:txBody>
        </p:sp>
        <p:sp>
          <p:nvSpPr>
            <p:cNvPr id="12" name="Shape 916">
              <a:extLst>
                <a:ext uri="{FF2B5EF4-FFF2-40B4-BE49-F238E27FC236}">
                  <a16:creationId xmlns="" xmlns:a16="http://schemas.microsoft.com/office/drawing/2014/main" id="{5AE0E455-474D-4CE7-8796-39D56B814548}"/>
                </a:ext>
              </a:extLst>
            </p:cNvPr>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rgbClr val="656D78"/>
                </a:solidFill>
                <a:latin typeface="Source Sans Pro"/>
                <a:ea typeface="Source Sans Pro"/>
                <a:cs typeface="Source Sans Pro"/>
                <a:sym typeface="Source Sans Pro"/>
              </a:endParaRPr>
            </a:p>
          </p:txBody>
        </p:sp>
      </p:grpSp>
      <p:sp>
        <p:nvSpPr>
          <p:cNvPr id="19" name="Shape 923">
            <a:extLst>
              <a:ext uri="{FF2B5EF4-FFF2-40B4-BE49-F238E27FC236}">
                <a16:creationId xmlns="" xmlns:a16="http://schemas.microsoft.com/office/drawing/2014/main" id="{1A7BAF14-917F-4804-92A3-9C0FD702C26B}"/>
              </a:ext>
            </a:extLst>
          </p:cNvPr>
          <p:cNvSpPr/>
          <p:nvPr/>
        </p:nvSpPr>
        <p:spPr>
          <a:xfrm>
            <a:off x="638050" y="3685578"/>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Calibri"/>
              <a:ea typeface="Calibri"/>
              <a:cs typeface="Calibri"/>
              <a:sym typeface="Calibri"/>
            </a:endParaRPr>
          </a:p>
        </p:txBody>
      </p:sp>
      <p:sp>
        <p:nvSpPr>
          <p:cNvPr id="20" name="Shape 924">
            <a:extLst>
              <a:ext uri="{FF2B5EF4-FFF2-40B4-BE49-F238E27FC236}">
                <a16:creationId xmlns="" xmlns:a16="http://schemas.microsoft.com/office/drawing/2014/main" id="{7D9E3648-41D7-4C37-9615-D2C316526AE8}"/>
              </a:ext>
            </a:extLst>
          </p:cNvPr>
          <p:cNvSpPr/>
          <p:nvPr/>
        </p:nvSpPr>
        <p:spPr>
          <a:xfrm>
            <a:off x="1406149"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Calibri"/>
              <a:ea typeface="Calibri"/>
              <a:cs typeface="Calibri"/>
              <a:sym typeface="Calibri"/>
            </a:endParaRPr>
          </a:p>
        </p:txBody>
      </p:sp>
      <p:sp>
        <p:nvSpPr>
          <p:cNvPr id="21" name="Shape 925">
            <a:extLst>
              <a:ext uri="{FF2B5EF4-FFF2-40B4-BE49-F238E27FC236}">
                <a16:creationId xmlns="" xmlns:a16="http://schemas.microsoft.com/office/drawing/2014/main" id="{CA200731-F505-4E05-8D83-343401414CDE}"/>
              </a:ext>
            </a:extLst>
          </p:cNvPr>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Calibri"/>
              <a:ea typeface="Calibri"/>
              <a:cs typeface="Calibri"/>
              <a:sym typeface="Calibri"/>
            </a:endParaRPr>
          </a:p>
        </p:txBody>
      </p:sp>
      <p:sp>
        <p:nvSpPr>
          <p:cNvPr id="22" name="Shape 926">
            <a:extLst>
              <a:ext uri="{FF2B5EF4-FFF2-40B4-BE49-F238E27FC236}">
                <a16:creationId xmlns="" xmlns:a16="http://schemas.microsoft.com/office/drawing/2014/main" id="{B9DDC7C0-348B-48C6-BDD0-60F494C084F7}"/>
              </a:ext>
            </a:extLst>
          </p:cNvPr>
          <p:cNvSpPr/>
          <p:nvPr/>
        </p:nvSpPr>
        <p:spPr>
          <a:xfrm>
            <a:off x="3710437" y="3266700"/>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Calibri"/>
              <a:ea typeface="Calibri"/>
              <a:cs typeface="Calibri"/>
              <a:sym typeface="Calibri"/>
            </a:endParaRPr>
          </a:p>
        </p:txBody>
      </p:sp>
      <p:sp>
        <p:nvSpPr>
          <p:cNvPr id="23" name="Shape 927">
            <a:extLst>
              <a:ext uri="{FF2B5EF4-FFF2-40B4-BE49-F238E27FC236}">
                <a16:creationId xmlns="" xmlns:a16="http://schemas.microsoft.com/office/drawing/2014/main" id="{0E31674A-2429-4508-8655-1DD8BD6A4AF7}"/>
              </a:ext>
            </a:extLst>
          </p:cNvPr>
          <p:cNvSpPr/>
          <p:nvPr/>
        </p:nvSpPr>
        <p:spPr>
          <a:xfrm>
            <a:off x="4478532"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Calibri"/>
              <a:ea typeface="Calibri"/>
              <a:cs typeface="Calibri"/>
              <a:sym typeface="Calibri"/>
            </a:endParaRPr>
          </a:p>
        </p:txBody>
      </p:sp>
      <p:grpSp>
        <p:nvGrpSpPr>
          <p:cNvPr id="24" name="Shape 928">
            <a:extLst>
              <a:ext uri="{FF2B5EF4-FFF2-40B4-BE49-F238E27FC236}">
                <a16:creationId xmlns="" xmlns:a16="http://schemas.microsoft.com/office/drawing/2014/main" id="{D0971B69-D3C0-419C-8609-0CEB232B31B0}"/>
              </a:ext>
            </a:extLst>
          </p:cNvPr>
          <p:cNvGrpSpPr/>
          <p:nvPr/>
        </p:nvGrpSpPr>
        <p:grpSpPr>
          <a:xfrm>
            <a:off x="8797949" y="3162820"/>
            <a:ext cx="616688" cy="616688"/>
            <a:chOff x="8998834" y="3241078"/>
            <a:chExt cx="616688" cy="616688"/>
          </a:xfrm>
        </p:grpSpPr>
        <p:sp>
          <p:nvSpPr>
            <p:cNvPr id="27" name="Shape 930">
              <a:extLst>
                <a:ext uri="{FF2B5EF4-FFF2-40B4-BE49-F238E27FC236}">
                  <a16:creationId xmlns="" xmlns:a16="http://schemas.microsoft.com/office/drawing/2014/main" id="{3F1F4304-E613-48EC-82A0-27D52335F26E}"/>
                </a:ext>
              </a:extLst>
            </p:cNvPr>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26" name="Shape 932">
              <a:extLst>
                <a:ext uri="{FF2B5EF4-FFF2-40B4-BE49-F238E27FC236}">
                  <a16:creationId xmlns="" xmlns:a16="http://schemas.microsoft.com/office/drawing/2014/main" id="{DB914F60-4D17-43F6-9AAE-08D3C2C63B3A}"/>
                </a:ext>
              </a:extLst>
            </p:cNvPr>
            <p:cNvSpPr/>
            <p:nvPr/>
          </p:nvSpPr>
          <p:spPr>
            <a:xfrm>
              <a:off x="9167514" y="3404228"/>
              <a:ext cx="279327" cy="279327"/>
            </a:xfrm>
            <a:custGeom>
              <a:rect l="0" t="0" r="0" b="0"/>
              <a:pathLst>
                <a:path w="119999" h="119999"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1"/>
                </a:solidFill>
                <a:latin typeface="Source Sans Pro Light"/>
                <a:ea typeface="Source Sans Pro Light"/>
                <a:cs typeface="Source Sans Pro Light"/>
                <a:sym typeface="Source Sans Pro Light"/>
              </a:endParaRPr>
            </a:p>
          </p:txBody>
        </p:sp>
      </p:grpSp>
      <p:grpSp>
        <p:nvGrpSpPr>
          <p:cNvPr id="29" name="Shape 933">
            <a:extLst>
              <a:ext uri="{FF2B5EF4-FFF2-40B4-BE49-F238E27FC236}">
                <a16:creationId xmlns="" xmlns:a16="http://schemas.microsoft.com/office/drawing/2014/main" id="{6CA0E3E7-40E4-4007-A8CF-B5B841DFA89D}"/>
              </a:ext>
            </a:extLst>
          </p:cNvPr>
          <p:cNvGrpSpPr/>
          <p:nvPr/>
        </p:nvGrpSpPr>
        <p:grpSpPr>
          <a:xfrm>
            <a:off x="8754275" y="1601639"/>
            <a:ext cx="616688" cy="616688"/>
            <a:chOff x="8998834" y="2145924"/>
            <a:chExt cx="616688" cy="616688"/>
          </a:xfrm>
        </p:grpSpPr>
        <p:sp>
          <p:nvSpPr>
            <p:cNvPr id="32" name="Shape 935">
              <a:extLst>
                <a:ext uri="{FF2B5EF4-FFF2-40B4-BE49-F238E27FC236}">
                  <a16:creationId xmlns="" xmlns:a16="http://schemas.microsoft.com/office/drawing/2014/main" id="{9B7B267F-A4F8-4C30-95CE-F4378AFF0769}"/>
                </a:ext>
              </a:extLst>
            </p:cNvPr>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31" name="Shape 937">
              <a:extLst>
                <a:ext uri="{FF2B5EF4-FFF2-40B4-BE49-F238E27FC236}">
                  <a16:creationId xmlns="" xmlns:a16="http://schemas.microsoft.com/office/drawing/2014/main" id="{EF9D4D89-A4E3-4D4E-99F6-50D4A5C3D205}"/>
                </a:ext>
              </a:extLst>
            </p:cNvPr>
            <p:cNvSpPr/>
            <p:nvPr/>
          </p:nvSpPr>
          <p:spPr>
            <a:xfrm>
              <a:off x="9167514" y="2308301"/>
              <a:ext cx="279327" cy="272980"/>
            </a:xfrm>
            <a:custGeom>
              <a:rect l="0" t="0" r="0" b="0"/>
              <a:pathLst>
                <a:path w="119999" h="119999"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1"/>
                </a:solidFill>
                <a:latin typeface="Source Sans Pro Light"/>
                <a:ea typeface="Source Sans Pro Light"/>
                <a:cs typeface="Source Sans Pro Light"/>
                <a:sym typeface="Source Sans Pro Light"/>
              </a:endParaRPr>
            </a:p>
          </p:txBody>
        </p:sp>
      </p:grpSp>
      <p:grpSp>
        <p:nvGrpSpPr>
          <p:cNvPr id="34" name="Shape 938">
            <a:extLst>
              <a:ext uri="{FF2B5EF4-FFF2-40B4-BE49-F238E27FC236}">
                <a16:creationId xmlns="" xmlns:a16="http://schemas.microsoft.com/office/drawing/2014/main" id="{2526495C-A5C8-473D-85CC-395F70A04339}"/>
              </a:ext>
            </a:extLst>
          </p:cNvPr>
          <p:cNvGrpSpPr/>
          <p:nvPr/>
        </p:nvGrpSpPr>
        <p:grpSpPr>
          <a:xfrm>
            <a:off x="5852665" y="3159323"/>
            <a:ext cx="616688" cy="616688"/>
            <a:chOff x="5866603" y="3248975"/>
            <a:chExt cx="616688" cy="616688"/>
          </a:xfrm>
        </p:grpSpPr>
        <p:sp>
          <p:nvSpPr>
            <p:cNvPr id="37" name="Shape 940">
              <a:extLst>
                <a:ext uri="{FF2B5EF4-FFF2-40B4-BE49-F238E27FC236}">
                  <a16:creationId xmlns="" xmlns:a16="http://schemas.microsoft.com/office/drawing/2014/main" id="{B50AF6A3-F6A3-4169-87D5-7A7BE86569B7}"/>
                </a:ext>
              </a:extLst>
            </p:cNvPr>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36" name="Shape 942">
              <a:extLst>
                <a:ext uri="{FF2B5EF4-FFF2-40B4-BE49-F238E27FC236}">
                  <a16:creationId xmlns="" xmlns:a16="http://schemas.microsoft.com/office/drawing/2014/main" id="{4E19AED3-DC9B-435D-9DC2-F042FFF39D42}"/>
                </a:ext>
              </a:extLst>
            </p:cNvPr>
            <p:cNvSpPr/>
            <p:nvPr/>
          </p:nvSpPr>
          <p:spPr>
            <a:xfrm>
              <a:off x="6035283" y="3417655"/>
              <a:ext cx="279327" cy="279327"/>
            </a:xfrm>
            <a:custGeom>
              <a:rect l="0" t="0" r="0" b="0"/>
              <a:pathLst>
                <a:path w="119999" h="119999"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1"/>
                </a:solidFill>
                <a:latin typeface="Source Sans Pro Light"/>
                <a:ea typeface="Source Sans Pro Light"/>
                <a:cs typeface="Source Sans Pro Light"/>
                <a:sym typeface="Source Sans Pro Light"/>
              </a:endParaRPr>
            </a:p>
          </p:txBody>
        </p:sp>
      </p:grpSp>
      <p:grpSp>
        <p:nvGrpSpPr>
          <p:cNvPr id="39" name="Shape 943">
            <a:extLst>
              <a:ext uri="{FF2B5EF4-FFF2-40B4-BE49-F238E27FC236}">
                <a16:creationId xmlns="" xmlns:a16="http://schemas.microsoft.com/office/drawing/2014/main" id="{D9288BBA-18A7-4C6E-AEF3-DC54065F31BE}"/>
              </a:ext>
            </a:extLst>
          </p:cNvPr>
          <p:cNvGrpSpPr/>
          <p:nvPr/>
        </p:nvGrpSpPr>
        <p:grpSpPr>
          <a:xfrm>
            <a:off x="8806369" y="4754662"/>
            <a:ext cx="616688" cy="616688"/>
            <a:chOff x="8998834" y="4446928"/>
            <a:chExt cx="616688" cy="616688"/>
          </a:xfrm>
        </p:grpSpPr>
        <p:sp>
          <p:nvSpPr>
            <p:cNvPr id="42" name="Shape 945">
              <a:extLst>
                <a:ext uri="{FF2B5EF4-FFF2-40B4-BE49-F238E27FC236}">
                  <a16:creationId xmlns="" xmlns:a16="http://schemas.microsoft.com/office/drawing/2014/main" id="{8D92C960-F3CE-462D-BF45-BA4CD78D9480}"/>
                </a:ext>
              </a:extLst>
            </p:cNvPr>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41" name="Shape 947">
              <a:extLst>
                <a:ext uri="{FF2B5EF4-FFF2-40B4-BE49-F238E27FC236}">
                  <a16:creationId xmlns="" xmlns:a16="http://schemas.microsoft.com/office/drawing/2014/main" id="{AA435A42-7B23-47FA-8EFE-F7D655AFE77D}"/>
                </a:ext>
              </a:extLst>
            </p:cNvPr>
            <p:cNvSpPr/>
            <p:nvPr/>
          </p:nvSpPr>
          <p:spPr>
            <a:xfrm>
              <a:off x="9167514" y="4640392"/>
              <a:ext cx="279327" cy="253935"/>
            </a:xfrm>
            <a:custGeom>
              <a:rect l="0" t="0" r="0" b="0"/>
              <a:pathLst>
                <a:path w="119999" h="119999"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1"/>
                </a:solidFill>
                <a:latin typeface="Source Sans Pro Light"/>
                <a:ea typeface="Source Sans Pro Light"/>
                <a:cs typeface="Source Sans Pro Light"/>
                <a:sym typeface="Source Sans Pro Light"/>
              </a:endParaRPr>
            </a:p>
          </p:txBody>
        </p:sp>
      </p:grpSp>
      <p:grpSp>
        <p:nvGrpSpPr>
          <p:cNvPr id="44" name="Shape 948">
            <a:extLst>
              <a:ext uri="{FF2B5EF4-FFF2-40B4-BE49-F238E27FC236}">
                <a16:creationId xmlns="" xmlns:a16="http://schemas.microsoft.com/office/drawing/2014/main" id="{F48F311E-2968-4279-86B1-B0BAA47CE6D6}"/>
              </a:ext>
            </a:extLst>
          </p:cNvPr>
          <p:cNvGrpSpPr/>
          <p:nvPr/>
        </p:nvGrpSpPr>
        <p:grpSpPr>
          <a:xfrm>
            <a:off x="5866603" y="1538356"/>
            <a:ext cx="616688" cy="616688"/>
            <a:chOff x="5866603" y="2153819"/>
            <a:chExt cx="616688" cy="616688"/>
          </a:xfrm>
        </p:grpSpPr>
        <p:sp>
          <p:nvSpPr>
            <p:cNvPr id="47" name="Shape 950">
              <a:extLst>
                <a:ext uri="{FF2B5EF4-FFF2-40B4-BE49-F238E27FC236}">
                  <a16:creationId xmlns="" xmlns:a16="http://schemas.microsoft.com/office/drawing/2014/main" id="{84E8DAAC-E80A-4A72-A5C9-0CFC503DB8CB}"/>
                </a:ext>
              </a:extLst>
            </p:cNvPr>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46" name="Shape 952">
              <a:extLst>
                <a:ext uri="{FF2B5EF4-FFF2-40B4-BE49-F238E27FC236}">
                  <a16:creationId xmlns="" xmlns:a16="http://schemas.microsoft.com/office/drawing/2014/main" id="{E965A707-C781-4519-B5AE-C0F57FA109C5}"/>
                </a:ext>
              </a:extLst>
            </p:cNvPr>
            <p:cNvSpPr/>
            <p:nvPr/>
          </p:nvSpPr>
          <p:spPr>
            <a:xfrm>
              <a:off x="6035283" y="2327251"/>
              <a:ext cx="279327" cy="254031"/>
            </a:xfrm>
            <a:custGeom>
              <a:rect l="0" t="0" r="0" b="0"/>
              <a:pathLst>
                <a:path w="119999" h="119999"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1"/>
                </a:solidFill>
                <a:latin typeface="Source Sans Pro Light"/>
                <a:ea typeface="Source Sans Pro Light"/>
                <a:cs typeface="Source Sans Pro Light"/>
                <a:sym typeface="Source Sans Pro Light"/>
              </a:endParaRPr>
            </a:p>
          </p:txBody>
        </p:sp>
      </p:grpSp>
      <p:grpSp>
        <p:nvGrpSpPr>
          <p:cNvPr id="49" name="Shape 953">
            <a:extLst>
              <a:ext uri="{FF2B5EF4-FFF2-40B4-BE49-F238E27FC236}">
                <a16:creationId xmlns="" xmlns:a16="http://schemas.microsoft.com/office/drawing/2014/main" id="{4E557C3F-FD2E-40DC-A283-3B795000D60F}"/>
              </a:ext>
            </a:extLst>
          </p:cNvPr>
          <p:cNvGrpSpPr/>
          <p:nvPr/>
        </p:nvGrpSpPr>
        <p:grpSpPr>
          <a:xfrm>
            <a:off x="5884007" y="4735486"/>
            <a:ext cx="616688" cy="616688"/>
            <a:chOff x="5866603" y="4454825"/>
            <a:chExt cx="616688" cy="616688"/>
          </a:xfrm>
        </p:grpSpPr>
        <p:sp>
          <p:nvSpPr>
            <p:cNvPr id="52" name="Shape 955">
              <a:extLst>
                <a:ext uri="{FF2B5EF4-FFF2-40B4-BE49-F238E27FC236}">
                  <a16:creationId xmlns="" xmlns:a16="http://schemas.microsoft.com/office/drawing/2014/main" id="{80A55137-E62A-4058-8A8C-B07C4901A67D}"/>
                </a:ext>
              </a:extLst>
            </p:cNvPr>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51" name="Shape 957">
              <a:extLst>
                <a:ext uri="{FF2B5EF4-FFF2-40B4-BE49-F238E27FC236}">
                  <a16:creationId xmlns="" xmlns:a16="http://schemas.microsoft.com/office/drawing/2014/main" id="{6F5DAFB6-5335-4091-ABF2-A9C403F6EEFF}"/>
                </a:ext>
              </a:extLst>
            </p:cNvPr>
            <p:cNvSpPr/>
            <p:nvPr/>
          </p:nvSpPr>
          <p:spPr>
            <a:xfrm>
              <a:off x="6035283" y="4615000"/>
              <a:ext cx="279327" cy="279327"/>
            </a:xfrm>
            <a:custGeom>
              <a:rect l="0" t="0" r="0" b="0"/>
              <a:pathLst>
                <a:path w="119999" h="119999"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1"/>
                </a:solidFill>
                <a:latin typeface="Source Sans Pro Light"/>
                <a:ea typeface="Source Sans Pro Light"/>
                <a:cs typeface="Source Sans Pro Light"/>
                <a:sym typeface="Source Sans Pro Light"/>
              </a:endParaRPr>
            </a:p>
          </p:txBody>
        </p:sp>
      </p:grpSp>
      <p:sp>
        <p:nvSpPr>
          <p:cNvPr id="54" name="Text Placeholder 62">
            <a:extLst>
              <a:ext uri="{FF2B5EF4-FFF2-40B4-BE49-F238E27FC236}">
                <a16:creationId xmlns="" xmlns:a16="http://schemas.microsoft.com/office/drawing/2014/main" id="{1D34045B-63C4-4E96-B75A-E7372AC80228}"/>
              </a:ext>
            </a:extLst>
          </p:cNvPr>
          <p:cNvSpPr>
            <a:spLocks noGrp="1"/>
          </p:cNvSpPr>
          <p:nvPr>
            <p:ph type="body" sz="quarter" idx="34" hasCustomPrompt="1"/>
          </p:nvPr>
        </p:nvSpPr>
        <p:spPr>
          <a:xfrm>
            <a:off x="329371" y="5238565"/>
            <a:ext cx="832172" cy="487940"/>
          </a:xfrm>
          <a:prstGeom prst="rect">
            <a:avLst/>
          </a:prstGeom>
        </p:spPr>
        <p:txBody>
          <a:bodyPr/>
          <a:lstStyle>
            <a:lvl1pPr algn="ctr">
              <a:defRPr sz="1100" b="1"/>
            </a:lvl1pPr>
          </a:lstStyle>
          <a:p>
            <a:pPr lvl="0"/>
            <a:r>
              <a:rPr lang="en-US"/>
              <a:t>Heading One</a:t>
            </a:r>
          </a:p>
        </p:txBody>
      </p:sp>
      <p:sp>
        <p:nvSpPr>
          <p:cNvPr id="59" name="Text Placeholder 62">
            <a:extLst>
              <a:ext uri="{FF2B5EF4-FFF2-40B4-BE49-F238E27FC236}">
                <a16:creationId xmlns="" xmlns:a16="http://schemas.microsoft.com/office/drawing/2014/main" id="{19367F7F-0016-4D9E-9AAC-615BA93541CD}"/>
              </a:ext>
            </a:extLst>
          </p:cNvPr>
          <p:cNvSpPr>
            <a:spLocks noGrp="1"/>
          </p:cNvSpPr>
          <p:nvPr>
            <p:ph type="body" sz="quarter" idx="35" hasCustomPrompt="1"/>
          </p:nvPr>
        </p:nvSpPr>
        <p:spPr>
          <a:xfrm>
            <a:off x="1164931" y="5238565"/>
            <a:ext cx="832172" cy="487940"/>
          </a:xfrm>
          <a:prstGeom prst="rect">
            <a:avLst/>
          </a:prstGeom>
        </p:spPr>
        <p:txBody>
          <a:bodyPr/>
          <a:lstStyle>
            <a:lvl1pPr algn="ctr">
              <a:defRPr sz="1100" b="1"/>
            </a:lvl1pPr>
          </a:lstStyle>
          <a:p>
            <a:pPr lvl="0"/>
            <a:r>
              <a:rPr lang="en-US"/>
              <a:t>Heading Two</a:t>
            </a:r>
          </a:p>
        </p:txBody>
      </p:sp>
      <p:sp>
        <p:nvSpPr>
          <p:cNvPr id="60" name="Text Placeholder 62">
            <a:extLst>
              <a:ext uri="{FF2B5EF4-FFF2-40B4-BE49-F238E27FC236}">
                <a16:creationId xmlns="" xmlns:a16="http://schemas.microsoft.com/office/drawing/2014/main" id="{5B54AFA0-DB64-4E83-8602-4BBF16F25424}"/>
              </a:ext>
            </a:extLst>
          </p:cNvPr>
          <p:cNvSpPr>
            <a:spLocks noGrp="1"/>
          </p:cNvSpPr>
          <p:nvPr>
            <p:ph type="body" sz="quarter" idx="36" hasCustomPrompt="1"/>
          </p:nvPr>
        </p:nvSpPr>
        <p:spPr>
          <a:xfrm>
            <a:off x="2004882" y="5238565"/>
            <a:ext cx="832172" cy="487940"/>
          </a:xfrm>
          <a:prstGeom prst="rect">
            <a:avLst/>
          </a:prstGeom>
        </p:spPr>
        <p:txBody>
          <a:bodyPr/>
          <a:lstStyle>
            <a:lvl1pPr algn="ctr">
              <a:defRPr sz="1100" b="1"/>
            </a:lvl1pPr>
          </a:lstStyle>
          <a:p>
            <a:pPr lvl="0"/>
            <a:r>
              <a:rPr lang="en-US"/>
              <a:t>Heading Three</a:t>
            </a:r>
          </a:p>
        </p:txBody>
      </p:sp>
      <p:sp>
        <p:nvSpPr>
          <p:cNvPr id="61" name="Text Placeholder 62">
            <a:extLst>
              <a:ext uri="{FF2B5EF4-FFF2-40B4-BE49-F238E27FC236}">
                <a16:creationId xmlns="" xmlns:a16="http://schemas.microsoft.com/office/drawing/2014/main" id="{5ABFC4A7-C351-48F8-9E49-7E6ED6B3AA41}"/>
              </a:ext>
            </a:extLst>
          </p:cNvPr>
          <p:cNvSpPr>
            <a:spLocks noGrp="1"/>
          </p:cNvSpPr>
          <p:nvPr>
            <p:ph type="body" sz="quarter" idx="37" hasCustomPrompt="1"/>
          </p:nvPr>
        </p:nvSpPr>
        <p:spPr>
          <a:xfrm>
            <a:off x="2840956" y="5238565"/>
            <a:ext cx="832172" cy="487940"/>
          </a:xfrm>
          <a:prstGeom prst="rect">
            <a:avLst/>
          </a:prstGeom>
        </p:spPr>
        <p:txBody>
          <a:bodyPr/>
          <a:lstStyle>
            <a:lvl1pPr algn="ctr">
              <a:defRPr sz="1100" b="1"/>
            </a:lvl1pPr>
          </a:lstStyle>
          <a:p>
            <a:pPr lvl="0"/>
            <a:r>
              <a:rPr lang="en-US"/>
              <a:t>Heading Four</a:t>
            </a:r>
          </a:p>
        </p:txBody>
      </p:sp>
      <p:sp>
        <p:nvSpPr>
          <p:cNvPr id="62" name="Text Placeholder 62">
            <a:extLst>
              <a:ext uri="{FF2B5EF4-FFF2-40B4-BE49-F238E27FC236}">
                <a16:creationId xmlns="" xmlns:a16="http://schemas.microsoft.com/office/drawing/2014/main" id="{1FFC7161-80F1-4705-9489-6AEBF0115414}"/>
              </a:ext>
            </a:extLst>
          </p:cNvPr>
          <p:cNvSpPr>
            <a:spLocks noGrp="1"/>
          </p:cNvSpPr>
          <p:nvPr>
            <p:ph type="body" sz="quarter" idx="38" hasCustomPrompt="1"/>
          </p:nvPr>
        </p:nvSpPr>
        <p:spPr>
          <a:xfrm>
            <a:off x="3673128" y="5238565"/>
            <a:ext cx="832172" cy="487940"/>
          </a:xfrm>
          <a:prstGeom prst="rect">
            <a:avLst/>
          </a:prstGeom>
        </p:spPr>
        <p:txBody>
          <a:bodyPr/>
          <a:lstStyle>
            <a:lvl1pPr algn="ctr">
              <a:defRPr sz="1100" b="1"/>
            </a:lvl1pPr>
          </a:lstStyle>
          <a:p>
            <a:pPr lvl="0"/>
            <a:r>
              <a:rPr lang="en-US"/>
              <a:t>Heading </a:t>
            </a:r>
          </a:p>
          <a:p>
            <a:pPr lvl="0"/>
            <a:r>
              <a:rPr lang="en-US"/>
              <a:t>Five</a:t>
            </a:r>
          </a:p>
        </p:txBody>
      </p:sp>
      <p:sp>
        <p:nvSpPr>
          <p:cNvPr id="63" name="Text Placeholder 62">
            <a:extLst>
              <a:ext uri="{FF2B5EF4-FFF2-40B4-BE49-F238E27FC236}">
                <a16:creationId xmlns="" xmlns:a16="http://schemas.microsoft.com/office/drawing/2014/main" id="{B61088E2-95E1-4596-B66F-DDF8AA521493}"/>
              </a:ext>
            </a:extLst>
          </p:cNvPr>
          <p:cNvSpPr>
            <a:spLocks noGrp="1"/>
          </p:cNvSpPr>
          <p:nvPr>
            <p:ph type="body" sz="quarter" idx="39" hasCustomPrompt="1"/>
          </p:nvPr>
        </p:nvSpPr>
        <p:spPr>
          <a:xfrm>
            <a:off x="4505300" y="5238565"/>
            <a:ext cx="832172" cy="487940"/>
          </a:xfrm>
          <a:prstGeom prst="rect">
            <a:avLst/>
          </a:prstGeom>
        </p:spPr>
        <p:txBody>
          <a:bodyPr/>
          <a:lstStyle>
            <a:lvl1pPr algn="ctr">
              <a:defRPr sz="1100" b="1"/>
            </a:lvl1pPr>
          </a:lstStyle>
          <a:p>
            <a:pPr lvl="0"/>
            <a:r>
              <a:rPr lang="en-US"/>
              <a:t>Heading Six</a:t>
            </a:r>
          </a:p>
        </p:txBody>
      </p:sp>
      <p:sp>
        <p:nvSpPr>
          <p:cNvPr id="64" name="Text Placeholder 5">
            <a:extLst>
              <a:ext uri="{FF2B5EF4-FFF2-40B4-BE49-F238E27FC236}">
                <a16:creationId xmlns="" xmlns:a16="http://schemas.microsoft.com/office/drawing/2014/main" id="{CB84CF67-E517-4D5B-B6E4-567150FAE63A}"/>
              </a:ext>
            </a:extLst>
          </p:cNvPr>
          <p:cNvSpPr>
            <a:spLocks noGrp="1"/>
          </p:cNvSpPr>
          <p:nvPr>
            <p:ph type="body" sz="quarter" idx="24" hasCustomPrompt="1"/>
          </p:nvPr>
        </p:nvSpPr>
        <p:spPr>
          <a:xfrm>
            <a:off x="6585035" y="2080353"/>
            <a:ext cx="2013842" cy="873861"/>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65" name="Text Placeholder 62">
            <a:extLst>
              <a:ext uri="{FF2B5EF4-FFF2-40B4-BE49-F238E27FC236}">
                <a16:creationId xmlns="" xmlns:a16="http://schemas.microsoft.com/office/drawing/2014/main" id="{76483D2A-8CF8-4283-B56E-5B092C18E105}"/>
              </a:ext>
            </a:extLst>
          </p:cNvPr>
          <p:cNvSpPr>
            <a:spLocks noGrp="1"/>
          </p:cNvSpPr>
          <p:nvPr>
            <p:ph type="body" sz="quarter" idx="40" hasCustomPrompt="1"/>
          </p:nvPr>
        </p:nvSpPr>
        <p:spPr>
          <a:xfrm>
            <a:off x="6595091" y="1621018"/>
            <a:ext cx="2013842" cy="362766"/>
          </a:xfrm>
          <a:prstGeom prst="rect">
            <a:avLst/>
          </a:prstGeom>
        </p:spPr>
        <p:txBody>
          <a:bodyPr/>
          <a:lstStyle>
            <a:lvl1pPr algn="l">
              <a:defRPr b="1"/>
            </a:lvl1pPr>
          </a:lstStyle>
          <a:p>
            <a:pPr lvl="0"/>
            <a:r>
              <a:rPr lang="en-US"/>
              <a:t>Heading 1</a:t>
            </a:r>
          </a:p>
        </p:txBody>
      </p:sp>
      <p:sp>
        <p:nvSpPr>
          <p:cNvPr id="66" name="Text Placeholder 5">
            <a:extLst>
              <a:ext uri="{FF2B5EF4-FFF2-40B4-BE49-F238E27FC236}">
                <a16:creationId xmlns="" xmlns:a16="http://schemas.microsoft.com/office/drawing/2014/main" id="{72759740-9BE8-4F88-ACB4-C7877C2921AF}"/>
              </a:ext>
            </a:extLst>
          </p:cNvPr>
          <p:cNvSpPr>
            <a:spLocks noGrp="1"/>
          </p:cNvSpPr>
          <p:nvPr>
            <p:ph type="body" sz="quarter" idx="41" hasCustomPrompt="1"/>
          </p:nvPr>
        </p:nvSpPr>
        <p:spPr>
          <a:xfrm>
            <a:off x="6585035" y="3661586"/>
            <a:ext cx="2013842" cy="873861"/>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67" name="Text Placeholder 62">
            <a:extLst>
              <a:ext uri="{FF2B5EF4-FFF2-40B4-BE49-F238E27FC236}">
                <a16:creationId xmlns="" xmlns:a16="http://schemas.microsoft.com/office/drawing/2014/main" id="{39BE9F63-BA1C-459B-864D-139B78DF0E24}"/>
              </a:ext>
            </a:extLst>
          </p:cNvPr>
          <p:cNvSpPr>
            <a:spLocks noGrp="1"/>
          </p:cNvSpPr>
          <p:nvPr>
            <p:ph type="body" sz="quarter" idx="42" hasCustomPrompt="1"/>
          </p:nvPr>
        </p:nvSpPr>
        <p:spPr>
          <a:xfrm>
            <a:off x="6595091" y="3202251"/>
            <a:ext cx="2013842" cy="362766"/>
          </a:xfrm>
          <a:prstGeom prst="rect">
            <a:avLst/>
          </a:prstGeom>
        </p:spPr>
        <p:txBody>
          <a:bodyPr/>
          <a:lstStyle>
            <a:lvl1pPr algn="l">
              <a:defRPr b="1"/>
            </a:lvl1pPr>
          </a:lstStyle>
          <a:p>
            <a:pPr lvl="0"/>
            <a:r>
              <a:rPr lang="en-US"/>
              <a:t>Heading 2</a:t>
            </a:r>
          </a:p>
        </p:txBody>
      </p:sp>
      <p:sp>
        <p:nvSpPr>
          <p:cNvPr id="68" name="Text Placeholder 5">
            <a:extLst>
              <a:ext uri="{FF2B5EF4-FFF2-40B4-BE49-F238E27FC236}">
                <a16:creationId xmlns="" xmlns:a16="http://schemas.microsoft.com/office/drawing/2014/main" id="{BCD2AEBF-E0E9-43FD-8B54-3D6502BB78F8}"/>
              </a:ext>
            </a:extLst>
          </p:cNvPr>
          <p:cNvSpPr>
            <a:spLocks noGrp="1"/>
          </p:cNvSpPr>
          <p:nvPr>
            <p:ph type="body" sz="quarter" idx="43" hasCustomPrompt="1"/>
          </p:nvPr>
        </p:nvSpPr>
        <p:spPr>
          <a:xfrm>
            <a:off x="6585035" y="5214355"/>
            <a:ext cx="2013842" cy="873861"/>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69" name="Text Placeholder 62">
            <a:extLst>
              <a:ext uri="{FF2B5EF4-FFF2-40B4-BE49-F238E27FC236}">
                <a16:creationId xmlns="" xmlns:a16="http://schemas.microsoft.com/office/drawing/2014/main" id="{1EF5A5FA-405F-4C35-AF3C-E6810BCF65F6}"/>
              </a:ext>
            </a:extLst>
          </p:cNvPr>
          <p:cNvSpPr>
            <a:spLocks noGrp="1"/>
          </p:cNvSpPr>
          <p:nvPr>
            <p:ph type="body" sz="quarter" idx="44" hasCustomPrompt="1"/>
          </p:nvPr>
        </p:nvSpPr>
        <p:spPr>
          <a:xfrm>
            <a:off x="6595091" y="4755020"/>
            <a:ext cx="2003786" cy="362766"/>
          </a:xfrm>
          <a:prstGeom prst="rect">
            <a:avLst/>
          </a:prstGeom>
        </p:spPr>
        <p:txBody>
          <a:bodyPr/>
          <a:lstStyle>
            <a:lvl1pPr algn="l">
              <a:defRPr b="1"/>
            </a:lvl1pPr>
          </a:lstStyle>
          <a:p>
            <a:pPr lvl="0"/>
            <a:r>
              <a:rPr lang="en-US"/>
              <a:t>Heading 3</a:t>
            </a:r>
          </a:p>
        </p:txBody>
      </p:sp>
      <p:sp>
        <p:nvSpPr>
          <p:cNvPr id="70" name="Text Placeholder 5">
            <a:extLst>
              <a:ext uri="{FF2B5EF4-FFF2-40B4-BE49-F238E27FC236}">
                <a16:creationId xmlns="" xmlns:a16="http://schemas.microsoft.com/office/drawing/2014/main" id="{60CB8201-251C-4C05-BF97-DC90D83C5E86}"/>
              </a:ext>
            </a:extLst>
          </p:cNvPr>
          <p:cNvSpPr>
            <a:spLocks noGrp="1"/>
          </p:cNvSpPr>
          <p:nvPr>
            <p:ph type="body" sz="quarter" idx="45" hasCustomPrompt="1"/>
          </p:nvPr>
        </p:nvSpPr>
        <p:spPr>
          <a:xfrm>
            <a:off x="9506250" y="2080353"/>
            <a:ext cx="2013842" cy="873861"/>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1" name="Text Placeholder 62">
            <a:extLst>
              <a:ext uri="{FF2B5EF4-FFF2-40B4-BE49-F238E27FC236}">
                <a16:creationId xmlns="" xmlns:a16="http://schemas.microsoft.com/office/drawing/2014/main" id="{F6F216B3-EA87-4AA4-8217-3AE6B17B1FC7}"/>
              </a:ext>
            </a:extLst>
          </p:cNvPr>
          <p:cNvSpPr>
            <a:spLocks noGrp="1"/>
          </p:cNvSpPr>
          <p:nvPr>
            <p:ph type="body" sz="quarter" idx="46" hasCustomPrompt="1"/>
          </p:nvPr>
        </p:nvSpPr>
        <p:spPr>
          <a:xfrm>
            <a:off x="9516306" y="1621018"/>
            <a:ext cx="2013842" cy="362766"/>
          </a:xfrm>
          <a:prstGeom prst="rect">
            <a:avLst/>
          </a:prstGeom>
        </p:spPr>
        <p:txBody>
          <a:bodyPr/>
          <a:lstStyle>
            <a:lvl1pPr algn="l">
              <a:defRPr b="1"/>
            </a:lvl1pPr>
          </a:lstStyle>
          <a:p>
            <a:pPr lvl="0"/>
            <a:r>
              <a:rPr lang="en-US"/>
              <a:t>Heading 4</a:t>
            </a:r>
          </a:p>
        </p:txBody>
      </p:sp>
      <p:sp>
        <p:nvSpPr>
          <p:cNvPr id="72" name="Text Placeholder 5">
            <a:extLst>
              <a:ext uri="{FF2B5EF4-FFF2-40B4-BE49-F238E27FC236}">
                <a16:creationId xmlns="" xmlns:a16="http://schemas.microsoft.com/office/drawing/2014/main" id="{924B33C3-507F-4E1A-82FD-06703F110110}"/>
              </a:ext>
            </a:extLst>
          </p:cNvPr>
          <p:cNvSpPr>
            <a:spLocks noGrp="1"/>
          </p:cNvSpPr>
          <p:nvPr>
            <p:ph type="body" sz="quarter" idx="47" hasCustomPrompt="1"/>
          </p:nvPr>
        </p:nvSpPr>
        <p:spPr>
          <a:xfrm>
            <a:off x="9506250" y="3661586"/>
            <a:ext cx="2013842" cy="873861"/>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3" name="Text Placeholder 62">
            <a:extLst>
              <a:ext uri="{FF2B5EF4-FFF2-40B4-BE49-F238E27FC236}">
                <a16:creationId xmlns="" xmlns:a16="http://schemas.microsoft.com/office/drawing/2014/main" id="{F8D8235E-A4E8-4F30-91DD-025697995CE7}"/>
              </a:ext>
            </a:extLst>
          </p:cNvPr>
          <p:cNvSpPr>
            <a:spLocks noGrp="1"/>
          </p:cNvSpPr>
          <p:nvPr>
            <p:ph type="body" sz="quarter" idx="48" hasCustomPrompt="1"/>
          </p:nvPr>
        </p:nvSpPr>
        <p:spPr>
          <a:xfrm>
            <a:off x="9516306" y="3202251"/>
            <a:ext cx="2013842" cy="362766"/>
          </a:xfrm>
          <a:prstGeom prst="rect">
            <a:avLst/>
          </a:prstGeom>
        </p:spPr>
        <p:txBody>
          <a:bodyPr/>
          <a:lstStyle>
            <a:lvl1pPr algn="l">
              <a:defRPr b="1"/>
            </a:lvl1pPr>
          </a:lstStyle>
          <a:p>
            <a:pPr lvl="0"/>
            <a:r>
              <a:rPr lang="en-US"/>
              <a:t>Heading 5</a:t>
            </a:r>
          </a:p>
        </p:txBody>
      </p:sp>
      <p:sp>
        <p:nvSpPr>
          <p:cNvPr id="74" name="Text Placeholder 5">
            <a:extLst>
              <a:ext uri="{FF2B5EF4-FFF2-40B4-BE49-F238E27FC236}">
                <a16:creationId xmlns="" xmlns:a16="http://schemas.microsoft.com/office/drawing/2014/main" id="{ABBF8A9B-5B79-43C7-9BC0-8DF50B939DDD}"/>
              </a:ext>
            </a:extLst>
          </p:cNvPr>
          <p:cNvSpPr>
            <a:spLocks noGrp="1"/>
          </p:cNvSpPr>
          <p:nvPr>
            <p:ph type="body" sz="quarter" idx="49" hasCustomPrompt="1"/>
          </p:nvPr>
        </p:nvSpPr>
        <p:spPr>
          <a:xfrm>
            <a:off x="9506250" y="5214355"/>
            <a:ext cx="2013842" cy="873861"/>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5" name="Text Placeholder 62">
            <a:extLst>
              <a:ext uri="{FF2B5EF4-FFF2-40B4-BE49-F238E27FC236}">
                <a16:creationId xmlns="" xmlns:a16="http://schemas.microsoft.com/office/drawing/2014/main" id="{E7B5BA4B-CE4E-420F-A474-C701179EB370}"/>
              </a:ext>
            </a:extLst>
          </p:cNvPr>
          <p:cNvSpPr>
            <a:spLocks noGrp="1"/>
          </p:cNvSpPr>
          <p:nvPr>
            <p:ph type="body" sz="quarter" idx="50" hasCustomPrompt="1"/>
          </p:nvPr>
        </p:nvSpPr>
        <p:spPr>
          <a:xfrm>
            <a:off x="9516306" y="4755020"/>
            <a:ext cx="2003786" cy="362766"/>
          </a:xfrm>
          <a:prstGeom prst="rect">
            <a:avLst/>
          </a:prstGeom>
        </p:spPr>
        <p:txBody>
          <a:bodyPr/>
          <a:lstStyle>
            <a:lvl1pPr algn="l">
              <a:defRPr b="1"/>
            </a:lvl1pPr>
          </a:lstStyle>
          <a:p>
            <a:pPr lvl="0"/>
            <a:r>
              <a:rPr lang="en-US"/>
              <a:t>Heading 6</a:t>
            </a:r>
          </a:p>
        </p:txBody>
      </p:sp>
    </p:spTree>
    <p:custDataLst>
      <p:tags r:id="rId1"/>
    </p:custDataLst>
    <p:extLst>
      <p:ext uri="{BB962C8B-B14F-4D97-AF65-F5344CB8AC3E}">
        <p14:creationId xmlns:p14="http://schemas.microsoft.com/office/powerpoint/2010/main" val="1488523919"/>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RunningMan-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defTabSz="914400" eaLnBrk="1" latinLnBrk="0" hangingPunct="1">
              <a:lnSpc>
                <a:spcPct val="90000"/>
              </a:lnSpc>
              <a:spcBef>
                <a:spcPct val="0"/>
              </a:spcBef>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In a nutshell, we learnt:</a:t>
            </a:r>
            <a:endParaRPr lang="en-IN"/>
          </a:p>
        </p:txBody>
      </p:sp>
      <p:grpSp>
        <p:nvGrpSpPr>
          <p:cNvPr id="55" name="Shape 965">
            <a:extLst>
              <a:ext uri="{FF2B5EF4-FFF2-40B4-BE49-F238E27FC236}">
                <a16:creationId xmlns="" xmlns:a16="http://schemas.microsoft.com/office/drawing/2014/main" id="{3C954750-73AC-430F-9ADC-79D0C3E49E6C}"/>
              </a:ext>
            </a:extLst>
          </p:cNvPr>
          <p:cNvGrpSpPr/>
          <p:nvPr/>
        </p:nvGrpSpPr>
        <p:grpSpPr>
          <a:xfrm flipH="1">
            <a:off x="0" y="1967241"/>
            <a:ext cx="6132405" cy="3823634"/>
            <a:chOff x="6625864" y="1832110"/>
            <a:chExt cx="6820169" cy="4367731"/>
          </a:xfrm>
        </p:grpSpPr>
        <p:sp>
          <p:nvSpPr>
            <p:cNvPr id="56" name="Shape 966">
              <a:extLst>
                <a:ext uri="{FF2B5EF4-FFF2-40B4-BE49-F238E27FC236}">
                  <a16:creationId xmlns="" xmlns:a16="http://schemas.microsoft.com/office/drawing/2014/main" id="{81CE4BA8-2BDE-46C3-B15D-3942A3DD8EEE}"/>
                </a:ext>
              </a:extLst>
            </p:cNvPr>
            <p:cNvSpPr/>
            <p:nvPr/>
          </p:nvSpPr>
          <p:spPr>
            <a:xfrm>
              <a:off x="8676704" y="2559253"/>
              <a:ext cx="4769328" cy="727141"/>
            </a:xfrm>
            <a:custGeom>
              <a:rect l="0" t="0" r="0" b="0"/>
              <a:pathLst>
                <a:path w="119999" h="119999"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57" name="Shape 967">
              <a:extLst>
                <a:ext uri="{FF2B5EF4-FFF2-40B4-BE49-F238E27FC236}">
                  <a16:creationId xmlns="" xmlns:a16="http://schemas.microsoft.com/office/drawing/2014/main" id="{DBDC88C7-6E21-451A-934D-C928724C3CC0}"/>
                </a:ext>
              </a:extLst>
            </p:cNvPr>
            <p:cNvSpPr/>
            <p:nvPr/>
          </p:nvSpPr>
          <p:spPr>
            <a:xfrm>
              <a:off x="7565934" y="1832111"/>
              <a:ext cx="5880099" cy="727143"/>
            </a:xfrm>
            <a:custGeom>
              <a:rect l="0" t="0" r="0" b="0"/>
              <a:pathLst>
                <a:path w="119999" h="119999"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58" name="Shape 968">
              <a:extLst>
                <a:ext uri="{FF2B5EF4-FFF2-40B4-BE49-F238E27FC236}">
                  <a16:creationId xmlns="" xmlns:a16="http://schemas.microsoft.com/office/drawing/2014/main" id="{6CA76557-F139-432D-9F78-3B2C0B035A63}"/>
                </a:ext>
              </a:extLst>
            </p:cNvPr>
            <p:cNvSpPr/>
            <p:nvPr/>
          </p:nvSpPr>
          <p:spPr>
            <a:xfrm>
              <a:off x="9898038" y="2559253"/>
              <a:ext cx="542487" cy="337204"/>
            </a:xfrm>
            <a:custGeom>
              <a:rect l="0" t="0" r="0" b="0"/>
              <a:pathLst>
                <a:path w="119999" h="119999"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6" name="Shape 969">
              <a:extLst>
                <a:ext uri="{FF2B5EF4-FFF2-40B4-BE49-F238E27FC236}">
                  <a16:creationId xmlns="" xmlns:a16="http://schemas.microsoft.com/office/drawing/2014/main" id="{354269D8-D142-4E8C-88D8-BDD8FD26CC12}"/>
                </a:ext>
              </a:extLst>
            </p:cNvPr>
            <p:cNvSpPr/>
            <p:nvPr/>
          </p:nvSpPr>
          <p:spPr>
            <a:xfrm>
              <a:off x="9308468" y="4013537"/>
              <a:ext cx="4137563" cy="727141"/>
            </a:xfrm>
            <a:custGeom>
              <a:rect l="0" t="0" r="0" b="0"/>
              <a:pathLst>
                <a:path w="119999" h="119999"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7" name="Shape 970">
              <a:extLst>
                <a:ext uri="{FF2B5EF4-FFF2-40B4-BE49-F238E27FC236}">
                  <a16:creationId xmlns="" xmlns:a16="http://schemas.microsoft.com/office/drawing/2014/main" id="{9E8E9EA3-7F8A-48FD-9BE7-F227B7EA4487}"/>
                </a:ext>
              </a:extLst>
            </p:cNvPr>
            <p:cNvSpPr/>
            <p:nvPr/>
          </p:nvSpPr>
          <p:spPr>
            <a:xfrm>
              <a:off x="8983260" y="3286396"/>
              <a:ext cx="4462773" cy="727141"/>
            </a:xfrm>
            <a:custGeom>
              <a:rect l="0" t="0" r="0" b="0"/>
              <a:pathLst>
                <a:path w="119999" h="119999"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8" name="Shape 971">
              <a:extLst>
                <a:ext uri="{FF2B5EF4-FFF2-40B4-BE49-F238E27FC236}">
                  <a16:creationId xmlns="" xmlns:a16="http://schemas.microsoft.com/office/drawing/2014/main" id="{0FF11527-5523-446D-B0D0-BF24D9A5AAF2}"/>
                </a:ext>
              </a:extLst>
            </p:cNvPr>
            <p:cNvSpPr/>
            <p:nvPr/>
          </p:nvSpPr>
          <p:spPr>
            <a:xfrm>
              <a:off x="10167877" y="5467819"/>
              <a:ext cx="3278156" cy="727141"/>
            </a:xfrm>
            <a:custGeom>
              <a:rect l="0" t="0" r="0" b="0"/>
              <a:pathLst>
                <a:path w="119999" h="119999" extrusionOk="0">
                  <a:moveTo>
                    <a:pt x="0" y="0"/>
                  </a:moveTo>
                  <a:lnTo>
                    <a:pt x="120000" y="0"/>
                  </a:lnTo>
                  <a:lnTo>
                    <a:pt x="120000" y="119999"/>
                  </a:lnTo>
                  <a:lnTo>
                    <a:pt x="0" y="119999"/>
                  </a:lnTo>
                  <a:lnTo>
                    <a:pt x="0" y="0"/>
                  </a:lnTo>
                  <a:close/>
                </a:path>
              </a:pathLst>
            </a:custGeom>
            <a:solidFill>
              <a:schemeClr val="accent6"/>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9" name="Shape 972">
              <a:extLst>
                <a:ext uri="{FF2B5EF4-FFF2-40B4-BE49-F238E27FC236}">
                  <a16:creationId xmlns="" xmlns:a16="http://schemas.microsoft.com/office/drawing/2014/main" id="{5B1C3EDF-AB9D-4AE4-889B-66C59982AFAF}"/>
                </a:ext>
              </a:extLst>
            </p:cNvPr>
            <p:cNvSpPr/>
            <p:nvPr/>
          </p:nvSpPr>
          <p:spPr>
            <a:xfrm>
              <a:off x="9593681" y="4740680"/>
              <a:ext cx="3852352" cy="727138"/>
            </a:xfrm>
            <a:custGeom>
              <a:rect l="0" t="0" r="0" b="0"/>
              <a:pathLst>
                <a:path w="119999" h="119999"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0" name="Shape 973">
              <a:extLst>
                <a:ext uri="{FF2B5EF4-FFF2-40B4-BE49-F238E27FC236}">
                  <a16:creationId xmlns="" xmlns:a16="http://schemas.microsoft.com/office/drawing/2014/main" id="{E447A9D0-4016-47D9-A5A9-E0F2ED078CC0}"/>
                </a:ext>
              </a:extLst>
            </p:cNvPr>
            <p:cNvSpPr/>
            <p:nvPr/>
          </p:nvSpPr>
          <p:spPr>
            <a:xfrm>
              <a:off x="10167877" y="6194962"/>
              <a:ext cx="3278156" cy="4879"/>
            </a:xfrm>
            <a:custGeom>
              <a:rect l="0" t="0" r="0" b="0"/>
              <a:pathLst>
                <a:path w="119999" h="119999"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1" name="Shape 974">
              <a:extLst>
                <a:ext uri="{FF2B5EF4-FFF2-40B4-BE49-F238E27FC236}">
                  <a16:creationId xmlns="" xmlns:a16="http://schemas.microsoft.com/office/drawing/2014/main" id="{E81A3C7D-ADE9-4091-9E4E-312A96C8ECD8}"/>
                </a:ext>
              </a:extLst>
            </p:cNvPr>
            <p:cNvSpPr/>
            <p:nvPr/>
          </p:nvSpPr>
          <p:spPr>
            <a:xfrm>
              <a:off x="8125821" y="5963555"/>
              <a:ext cx="524061" cy="176511"/>
            </a:xfrm>
            <a:custGeom>
              <a:rect l="0" t="0" r="0" b="0"/>
              <a:pathLst>
                <a:path w="119999" h="119999"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2" name="Shape 975">
              <a:extLst>
                <a:ext uri="{FF2B5EF4-FFF2-40B4-BE49-F238E27FC236}">
                  <a16:creationId xmlns="" xmlns:a16="http://schemas.microsoft.com/office/drawing/2014/main" id="{3B30276F-4E0E-4213-8C08-E963D854BA61}"/>
                </a:ext>
              </a:extLst>
            </p:cNvPr>
            <p:cNvSpPr/>
            <p:nvPr/>
          </p:nvSpPr>
          <p:spPr>
            <a:xfrm>
              <a:off x="10076514" y="5963553"/>
              <a:ext cx="197611" cy="231412"/>
            </a:xfrm>
            <a:custGeom>
              <a:rect l="0" t="0" r="0" b="0"/>
              <a:pathLst>
                <a:path w="119999" h="119999"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3" name="Shape 976">
              <a:extLst>
                <a:ext uri="{FF2B5EF4-FFF2-40B4-BE49-F238E27FC236}">
                  <a16:creationId xmlns="" xmlns:a16="http://schemas.microsoft.com/office/drawing/2014/main" id="{9FF1B77D-C823-4372-8EBB-763E1B5EED58}"/>
                </a:ext>
              </a:extLst>
            </p:cNvPr>
            <p:cNvSpPr/>
            <p:nvPr/>
          </p:nvSpPr>
          <p:spPr>
            <a:xfrm>
              <a:off x="6625864" y="2559252"/>
              <a:ext cx="3814660" cy="727143"/>
            </a:xfrm>
            <a:custGeom>
              <a:rect l="0" t="0" r="0" b="0"/>
              <a:pathLst>
                <a:path w="119999" h="119999"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4" name="Shape 977">
              <a:extLst>
                <a:ext uri="{FF2B5EF4-FFF2-40B4-BE49-F238E27FC236}">
                  <a16:creationId xmlns="" xmlns:a16="http://schemas.microsoft.com/office/drawing/2014/main" id="{F529F276-26EB-45ED-8D7B-F1DAC034B044}"/>
                </a:ext>
              </a:extLst>
            </p:cNvPr>
            <p:cNvSpPr/>
            <p:nvPr/>
          </p:nvSpPr>
          <p:spPr>
            <a:xfrm>
              <a:off x="7297396" y="1832110"/>
              <a:ext cx="3109750" cy="727141"/>
            </a:xfrm>
            <a:custGeom>
              <a:rect l="0" t="0" r="0" b="0"/>
              <a:pathLst>
                <a:path w="119999" h="119999"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5" name="Shape 978">
              <a:extLst>
                <a:ext uri="{FF2B5EF4-FFF2-40B4-BE49-F238E27FC236}">
                  <a16:creationId xmlns="" xmlns:a16="http://schemas.microsoft.com/office/drawing/2014/main" id="{C41DFB2D-B22E-4FCA-851F-E6D2B3ED632F}"/>
                </a:ext>
              </a:extLst>
            </p:cNvPr>
            <p:cNvSpPr/>
            <p:nvPr/>
          </p:nvSpPr>
          <p:spPr>
            <a:xfrm>
              <a:off x="7777039" y="4013537"/>
              <a:ext cx="1816641" cy="727141"/>
            </a:xfrm>
            <a:custGeom>
              <a:rect l="0" t="0" r="0" b="0"/>
              <a:pathLst>
                <a:path w="119999" h="119999"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6" name="Shape 979">
              <a:extLst>
                <a:ext uri="{FF2B5EF4-FFF2-40B4-BE49-F238E27FC236}">
                  <a16:creationId xmlns="" xmlns:a16="http://schemas.microsoft.com/office/drawing/2014/main" id="{77D13D6C-B8B0-47F0-87C9-EB2637F70B2D}"/>
                </a:ext>
              </a:extLst>
            </p:cNvPr>
            <p:cNvSpPr/>
            <p:nvPr/>
          </p:nvSpPr>
          <p:spPr>
            <a:xfrm>
              <a:off x="6896878" y="3286394"/>
              <a:ext cx="2513113" cy="727144"/>
            </a:xfrm>
            <a:custGeom>
              <a:rect l="0" t="0" r="0" b="0"/>
              <a:pathLst>
                <a:path w="119999" h="119999"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7" name="Shape 980">
              <a:extLst>
                <a:ext uri="{FF2B5EF4-FFF2-40B4-BE49-F238E27FC236}">
                  <a16:creationId xmlns="" xmlns:a16="http://schemas.microsoft.com/office/drawing/2014/main" id="{52E05FA1-0447-47D5-BE8A-DE68918CC1D7}"/>
                </a:ext>
              </a:extLst>
            </p:cNvPr>
            <p:cNvSpPr/>
            <p:nvPr/>
          </p:nvSpPr>
          <p:spPr>
            <a:xfrm>
              <a:off x="8125822" y="5467823"/>
              <a:ext cx="2385160" cy="727143"/>
            </a:xfrm>
            <a:custGeom>
              <a:rect l="0" t="0" r="0" b="0"/>
              <a:pathLst>
                <a:path w="119999" h="119999"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8" name="Shape 981">
              <a:extLst>
                <a:ext uri="{FF2B5EF4-FFF2-40B4-BE49-F238E27FC236}">
                  <a16:creationId xmlns="" xmlns:a16="http://schemas.microsoft.com/office/drawing/2014/main" id="{DB212A57-BCD4-4622-8A82-4FB03558BC77}"/>
                </a:ext>
              </a:extLst>
            </p:cNvPr>
            <p:cNvSpPr/>
            <p:nvPr/>
          </p:nvSpPr>
          <p:spPr>
            <a:xfrm>
              <a:off x="7885553" y="4740680"/>
              <a:ext cx="2331607" cy="727143"/>
            </a:xfrm>
            <a:custGeom>
              <a:rect l="0" t="0" r="0" b="0"/>
              <a:pathLst>
                <a:path w="119999" h="119999"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sp>
        <p:nvSpPr>
          <p:cNvPr id="14" name="Slide Number Placeholder 13">
            <a:extLst>
              <a:ext uri="{FF2B5EF4-FFF2-40B4-BE49-F238E27FC236}">
                <a16:creationId xmlns=""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US" smtClean="0"/>
              <a:t>‹#›</a:t>
            </a:fld>
            <a:endParaRPr lang="en-US"/>
          </a:p>
        </p:txBody>
      </p:sp>
      <p:pic>
        <p:nvPicPr>
          <p:cNvPr id="22" name="Picture 21">
            <a:extLst>
              <a:ext uri="{FF2B5EF4-FFF2-40B4-BE49-F238E27FC236}">
                <a16:creationId xmlns="" xmlns:a16="http://schemas.microsoft.com/office/drawing/2014/main" id="{21C712A5-36F3-41AE-A768-5919378AE783}"/>
              </a:ext>
            </a:extLst>
          </p:cNvP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3986" y="2388341"/>
            <a:ext cx="2408642" cy="2493524"/>
          </a:xfrm>
          <a:prstGeom prst="rect">
            <a:avLst/>
          </a:prstGeom>
        </p:spPr>
      </p:pic>
      <p:sp>
        <p:nvSpPr>
          <p:cNvPr id="6" name="Text Placeholder 5"/>
          <p:cNvSpPr>
            <a:spLocks noGrp="1"/>
          </p:cNvSpPr>
          <p:nvPr>
            <p:ph type="body" sz="quarter" idx="26"/>
          </p:nvPr>
        </p:nvSpPr>
        <p:spPr>
          <a:xfrm>
            <a:off x="6213475" y="1966913"/>
            <a:ext cx="5286375" cy="3749675"/>
          </a:xfrm>
          <a:prstGeom prst="rect">
            <a:avLst/>
          </a:prstGeom>
        </p:spPr>
        <p:txBody>
          <a:bodyPr/>
          <a:lstStyle>
            <a:lvl1pPr marL="342900" indent="-342900">
              <a:buFont typeface="+mj-lt"/>
              <a:buAutoNum type="arabicPeriod"/>
              <a:defRPr sz="1800"/>
            </a:lvl1pPr>
            <a:lvl2pPr marL="688975" indent="-344488">
              <a:buFont typeface="Wingdings 3" panose="05040102010807070707" pitchFamily="18" charset="2"/>
              <a:buChar char="*"/>
              <a:defRPr sz="1600"/>
            </a:lvl2pPr>
            <a:lvl3pPr marL="1033463" indent="-344488">
              <a:buFont typeface="Wingdings 3" panose="05040102010807070707" pitchFamily="18" charset="2"/>
              <a:buChar char="9"/>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Tree>
    <p:custDataLst>
      <p:tags r:id="rId2"/>
    </p:custDataLst>
    <p:extLst>
      <p:ext uri="{BB962C8B-B14F-4D97-AF65-F5344CB8AC3E}">
        <p14:creationId xmlns:p14="http://schemas.microsoft.com/office/powerpoint/2010/main" val="2150738813"/>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1_RunningMan-Infographic">
    <p:spTree>
      <p:nvGrpSpPr>
        <p:cNvPr id="1" name="Shape 31"/>
        <p:cNvGrpSpPr/>
        <p:nvPr/>
      </p:nvGrpSpPr>
      <p:grpSpPr>
        <a:xfrm>
          <a:off x="0" y="0"/>
          <a:ext cx="0" cy="0"/>
        </a:xfrm>
      </p:grpSpPr>
      <p:sp>
        <p:nvSpPr>
          <p:cNvPr id="5" name="Rectangle 4">
            <a:extLst>
              <a:ext uri="{FF2B5EF4-FFF2-40B4-BE49-F238E27FC236}">
                <a16:creationId xmlns="" xmlns:a16="http://schemas.microsoft.com/office/drawing/2014/main" id="{F950E857-44B5-4450-82F4-D1A8DD968574}"/>
              </a:ext>
            </a:extLst>
          </p:cNvPr>
          <p:cNvSpPr/>
          <p:nvPr/>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defPPr marR="0" lvl="0" algn="l" rtl="0">
              <a:lnSpc>
                <a:spcPct val="100000"/>
              </a:lnSpc>
              <a:spcBef>
                <a:spcPct val="0"/>
              </a:spcBef>
              <a:spcAft>
                <a:spcPct val="0"/>
              </a:spcAft>
              <a:defRPr lang="en-US"/>
            </a:defPPr>
          </a:lstStyle>
          <a:p>
            <a:pPr algn="ctr"/>
            <a:endParaRPr lang="en-IN"/>
          </a:p>
        </p:txBody>
      </p:sp>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US" smtClean="0"/>
              <a:t>‹#›</a:t>
            </a:fld>
            <a:endParaRPr lang="en-US"/>
          </a:p>
        </p:txBody>
      </p:sp>
      <p:pic>
        <p:nvPicPr>
          <p:cNvPr id="4" name="Picture 3">
            <a:extLst>
              <a:ext uri="{FF2B5EF4-FFF2-40B4-BE49-F238E27FC236}">
                <a16:creationId xmlns="" xmlns:a16="http://schemas.microsoft.com/office/drawing/2014/main" id="{F6A53FBF-A185-408E-B22C-3CDE6D102725}"/>
              </a:ext>
            </a:extLst>
          </p:cNvP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 xmlns:a16="http://schemas.microsoft.com/office/drawing/2014/main" id="{A93C54D8-A23B-47BD-BBF7-3EB673F4B801}"/>
              </a:ext>
            </a:extLst>
          </p:cNvPr>
          <p:cNvSpPr/>
          <p:nvPr/>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stStyle>
          <a:p>
            <a:pPr algn="ctr"/>
            <a:endParaRPr lang="en-IN"/>
          </a:p>
        </p:txBody>
      </p:sp>
      <p:pic>
        <p:nvPicPr>
          <p:cNvPr id="8" name="Picture 7">
            <a:extLst>
              <a:ext uri="{FF2B5EF4-FFF2-40B4-BE49-F238E27FC236}">
                <a16:creationId xmlns="" xmlns:a16="http://schemas.microsoft.com/office/drawing/2014/main" id="{234C79B4-F55C-446F-AB04-E7D88FB62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0" y="1852368"/>
            <a:ext cx="7024261" cy="3749410"/>
          </a:xfrm>
          <a:prstGeom prst="rect">
            <a:avLst/>
          </a:prstGeom>
        </p:spPr>
        <p:txBody>
          <a:bodyPr lIns="0"/>
          <a:lstStyle>
            <a:lvl1pPr marL="344488" indent="-344488">
              <a:spcAft>
                <a:spcPts val="600"/>
              </a:spcAft>
              <a:buFont typeface="+mj-lt"/>
              <a:buNone/>
              <a:tabLst>
                <a:tab pos="344488"/>
              </a:tabLst>
              <a:defRPr sz="1800"/>
            </a:lvl1pPr>
            <a:lvl2pPr marL="688975" indent="-342900">
              <a:spcAft>
                <a:spcPts val="300"/>
              </a:spcAft>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3"/>
    </p:custDataLst>
    <p:extLst>
      <p:ext uri="{BB962C8B-B14F-4D97-AF65-F5344CB8AC3E}">
        <p14:creationId xmlns:p14="http://schemas.microsoft.com/office/powerpoint/2010/main" val="2715294485"/>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Analysis-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9753747"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4" name="Slide Number Placeholder 13">
            <a:extLst>
              <a:ext uri="{FF2B5EF4-FFF2-40B4-BE49-F238E27FC236}">
                <a16:creationId xmlns=""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US" smtClean="0"/>
              <a:t>‹#›</a:t>
            </a:fld>
            <a:endParaRPr lang="en-US"/>
          </a:p>
        </p:txBody>
      </p:sp>
      <p:sp>
        <p:nvSpPr>
          <p:cNvPr id="23" name="Shape 1000">
            <a:extLst>
              <a:ext uri="{FF2B5EF4-FFF2-40B4-BE49-F238E27FC236}">
                <a16:creationId xmlns="" xmlns:a16="http://schemas.microsoft.com/office/drawing/2014/main" id="{C361A148-7412-452D-BBEA-5D64C0024EAC}"/>
              </a:ext>
            </a:extLst>
          </p:cNvPr>
          <p:cNvSpPr/>
          <p:nvPr/>
        </p:nvSpPr>
        <p:spPr>
          <a:xfrm>
            <a:off x="1230923" y="4198846"/>
            <a:ext cx="9753747" cy="63304"/>
          </a:xfrm>
          <a:prstGeom prst="rect">
            <a:avLst/>
          </a:prstGeom>
          <a:solidFill>
            <a:srgbClr val="14906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24" name="Shape 1001">
            <a:extLst>
              <a:ext uri="{FF2B5EF4-FFF2-40B4-BE49-F238E27FC236}">
                <a16:creationId xmlns="" xmlns:a16="http://schemas.microsoft.com/office/drawing/2014/main" id="{936813CB-73BE-4AE9-937D-70F81C277B8A}"/>
              </a:ext>
            </a:extLst>
          </p:cNvPr>
          <p:cNvSpPr/>
          <p:nvPr/>
        </p:nvSpPr>
        <p:spPr>
          <a:xfrm>
            <a:off x="1509462" y="4105578"/>
            <a:ext cx="764423" cy="93271"/>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5" name="Shape 1002">
            <a:extLst>
              <a:ext uri="{FF2B5EF4-FFF2-40B4-BE49-F238E27FC236}">
                <a16:creationId xmlns="" xmlns:a16="http://schemas.microsoft.com/office/drawing/2014/main" id="{70CC7F76-5E9D-4A2B-A86E-FFF12B2CE876}"/>
              </a:ext>
            </a:extLst>
          </p:cNvPr>
          <p:cNvSpPr/>
          <p:nvPr/>
        </p:nvSpPr>
        <p:spPr>
          <a:xfrm>
            <a:off x="2273884" y="3969057"/>
            <a:ext cx="764423" cy="229790"/>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6" name="Shape 1003">
            <a:extLst>
              <a:ext uri="{FF2B5EF4-FFF2-40B4-BE49-F238E27FC236}">
                <a16:creationId xmlns="" xmlns:a16="http://schemas.microsoft.com/office/drawing/2014/main" id="{C5633117-6303-4544-B881-D7CD8E84289C}"/>
              </a:ext>
            </a:extLst>
          </p:cNvPr>
          <p:cNvSpPr/>
          <p:nvPr/>
        </p:nvSpPr>
        <p:spPr>
          <a:xfrm>
            <a:off x="3038308" y="3872691"/>
            <a:ext cx="764423" cy="326156"/>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7" name="Shape 1004">
            <a:extLst>
              <a:ext uri="{FF2B5EF4-FFF2-40B4-BE49-F238E27FC236}">
                <a16:creationId xmlns="" xmlns:a16="http://schemas.microsoft.com/office/drawing/2014/main" id="{5985222D-704C-47F6-99C3-3E90A041FE9B}"/>
              </a:ext>
            </a:extLst>
          </p:cNvPr>
          <p:cNvSpPr/>
          <p:nvPr/>
        </p:nvSpPr>
        <p:spPr>
          <a:xfrm>
            <a:off x="3802730" y="3704050"/>
            <a:ext cx="764423" cy="494798"/>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8" name="Shape 1005">
            <a:extLst>
              <a:ext uri="{FF2B5EF4-FFF2-40B4-BE49-F238E27FC236}">
                <a16:creationId xmlns="" xmlns:a16="http://schemas.microsoft.com/office/drawing/2014/main" id="{7C3B66E6-2D93-4057-B55C-CCC289020FDB}"/>
              </a:ext>
            </a:extLst>
          </p:cNvPr>
          <p:cNvSpPr/>
          <p:nvPr/>
        </p:nvSpPr>
        <p:spPr>
          <a:xfrm>
            <a:off x="4567153" y="3559498"/>
            <a:ext cx="764423" cy="639348"/>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9" name="Shape 1006">
            <a:extLst>
              <a:ext uri="{FF2B5EF4-FFF2-40B4-BE49-F238E27FC236}">
                <a16:creationId xmlns="" xmlns:a16="http://schemas.microsoft.com/office/drawing/2014/main" id="{701E324C-4D5B-46CA-9806-85BFA1AFAD2A}"/>
              </a:ext>
            </a:extLst>
          </p:cNvPr>
          <p:cNvSpPr/>
          <p:nvPr/>
        </p:nvSpPr>
        <p:spPr>
          <a:xfrm>
            <a:off x="5331576" y="3398887"/>
            <a:ext cx="764423" cy="799960"/>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0" name="Shape 1007">
            <a:extLst>
              <a:ext uri="{FF2B5EF4-FFF2-40B4-BE49-F238E27FC236}">
                <a16:creationId xmlns="" xmlns:a16="http://schemas.microsoft.com/office/drawing/2014/main" id="{23128545-AF43-474C-AEDE-E96A6AD27441}"/>
              </a:ext>
            </a:extLst>
          </p:cNvPr>
          <p:cNvSpPr/>
          <p:nvPr/>
        </p:nvSpPr>
        <p:spPr>
          <a:xfrm>
            <a:off x="6096000" y="3286460"/>
            <a:ext cx="764423" cy="912387"/>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1" name="Shape 1008">
            <a:extLst>
              <a:ext uri="{FF2B5EF4-FFF2-40B4-BE49-F238E27FC236}">
                <a16:creationId xmlns="" xmlns:a16="http://schemas.microsoft.com/office/drawing/2014/main" id="{1E676820-A040-4B85-946C-25E61ED58C72}"/>
              </a:ext>
            </a:extLst>
          </p:cNvPr>
          <p:cNvSpPr/>
          <p:nvPr/>
        </p:nvSpPr>
        <p:spPr>
          <a:xfrm>
            <a:off x="6860422" y="3029481"/>
            <a:ext cx="764423" cy="1169366"/>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2" name="Shape 1009">
            <a:extLst>
              <a:ext uri="{FF2B5EF4-FFF2-40B4-BE49-F238E27FC236}">
                <a16:creationId xmlns="" xmlns:a16="http://schemas.microsoft.com/office/drawing/2014/main" id="{1F567816-EE45-403C-A82A-BB3636E4FC84}"/>
              </a:ext>
            </a:extLst>
          </p:cNvPr>
          <p:cNvSpPr/>
          <p:nvPr/>
        </p:nvSpPr>
        <p:spPr>
          <a:xfrm>
            <a:off x="7624846" y="2774866"/>
            <a:ext cx="764423" cy="1423981"/>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3" name="Shape 1010">
            <a:extLst>
              <a:ext uri="{FF2B5EF4-FFF2-40B4-BE49-F238E27FC236}">
                <a16:creationId xmlns="" xmlns:a16="http://schemas.microsoft.com/office/drawing/2014/main" id="{191AA9C1-B0E9-4C4E-92B5-7E45BD53CF7D}"/>
              </a:ext>
            </a:extLst>
          </p:cNvPr>
          <p:cNvSpPr/>
          <p:nvPr/>
        </p:nvSpPr>
        <p:spPr>
          <a:xfrm>
            <a:off x="8389268" y="2435218"/>
            <a:ext cx="764423" cy="1763628"/>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4" name="Shape 1011">
            <a:extLst>
              <a:ext uri="{FF2B5EF4-FFF2-40B4-BE49-F238E27FC236}">
                <a16:creationId xmlns="" xmlns:a16="http://schemas.microsoft.com/office/drawing/2014/main" id="{56439D6F-A65B-4CDE-BDE2-706F655EDD12}"/>
              </a:ext>
            </a:extLst>
          </p:cNvPr>
          <p:cNvSpPr/>
          <p:nvPr/>
        </p:nvSpPr>
        <p:spPr>
          <a:xfrm>
            <a:off x="9153692" y="2081874"/>
            <a:ext cx="764423" cy="2116974"/>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5" name="Shape 1012">
            <a:extLst>
              <a:ext uri="{FF2B5EF4-FFF2-40B4-BE49-F238E27FC236}">
                <a16:creationId xmlns="" xmlns:a16="http://schemas.microsoft.com/office/drawing/2014/main" id="{06D9061F-435B-4236-9848-AF621BDE2400}"/>
              </a:ext>
            </a:extLst>
          </p:cNvPr>
          <p:cNvSpPr/>
          <p:nvPr/>
        </p:nvSpPr>
        <p:spPr>
          <a:xfrm>
            <a:off x="9918114" y="1744589"/>
            <a:ext cx="764423" cy="2454258"/>
          </a:xfrm>
          <a:custGeom>
            <a:rect l="0" t="0" r="0" b="0"/>
            <a:pathLst>
              <a:path w="119999" h="119999"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nvGrpSpPr>
          <p:cNvPr id="36" name="Shape 1013">
            <a:extLst>
              <a:ext uri="{FF2B5EF4-FFF2-40B4-BE49-F238E27FC236}">
                <a16:creationId xmlns="" xmlns:a16="http://schemas.microsoft.com/office/drawing/2014/main" id="{BF2A5ABF-A778-44E1-98AD-A675251B56B1}"/>
              </a:ext>
            </a:extLst>
          </p:cNvPr>
          <p:cNvGrpSpPr/>
          <p:nvPr/>
        </p:nvGrpSpPr>
        <p:grpSpPr>
          <a:xfrm>
            <a:off x="1567506" y="3258829"/>
            <a:ext cx="648327" cy="648329"/>
            <a:chOff x="1379092" y="2228210"/>
            <a:chExt cx="916410" cy="916410"/>
          </a:xfrm>
        </p:grpSpPr>
        <p:sp>
          <p:nvSpPr>
            <p:cNvPr id="37" name="Shape 1014">
              <a:extLst>
                <a:ext uri="{FF2B5EF4-FFF2-40B4-BE49-F238E27FC236}">
                  <a16:creationId xmlns="" xmlns:a16="http://schemas.microsoft.com/office/drawing/2014/main" id="{9D8DE9CF-F32D-48E6-A91E-600AA040B9FA}"/>
                </a:ext>
              </a:extLst>
            </p:cNvPr>
            <p:cNvSpPr/>
            <p:nvPr/>
          </p:nvSpPr>
          <p:spPr>
            <a:xfrm rot="8100000">
              <a:off x="1513297" y="2362416"/>
              <a:ext cx="648000" cy="648000"/>
            </a:xfrm>
            <a:prstGeom prst="teardrop">
              <a:avLst>
                <a:gd name="adj" fmla="val 100000"/>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351">
                <a:solidFill>
                  <a:schemeClr val="lt1"/>
                </a:solidFill>
                <a:latin typeface="Open Sans"/>
                <a:ea typeface="Open Sans"/>
                <a:cs typeface="Open Sans"/>
                <a:sym typeface="Open Sans"/>
              </a:endParaRPr>
            </a:p>
          </p:txBody>
        </p:sp>
        <p:sp>
          <p:nvSpPr>
            <p:cNvPr id="38" name="Shape 1015">
              <a:extLst>
                <a:ext uri="{FF2B5EF4-FFF2-40B4-BE49-F238E27FC236}">
                  <a16:creationId xmlns="" xmlns:a16="http://schemas.microsoft.com/office/drawing/2014/main" id="{219814ED-678A-491E-BEAB-5F4FC471523C}"/>
                </a:ext>
              </a:extLst>
            </p:cNvPr>
            <p:cNvSpPr txBox="1"/>
            <p:nvPr/>
          </p:nvSpPr>
          <p:spPr>
            <a:xfrm>
              <a:off x="1561770" y="2460333"/>
              <a:ext cx="551052" cy="435040"/>
            </a:xfrm>
            <a:prstGeom prst="rect">
              <a:avLst/>
            </a:prstGeom>
            <a:no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spcBef>
                  <a:spcPct val="0"/>
                </a:spcBef>
                <a:buSzPct val="25000"/>
                <a:buNone/>
              </a:pPr>
              <a:r>
                <a:rPr lang="en-US" sz="1400" b="1">
                  <a:solidFill>
                    <a:schemeClr val="lt1"/>
                  </a:solidFill>
                  <a:latin typeface="Source Sans Pro"/>
                  <a:ea typeface="Source Sans Pro"/>
                  <a:cs typeface="Source Sans Pro"/>
                  <a:sym typeface="Source Sans Pro"/>
                </a:rPr>
                <a:t>1K</a:t>
              </a:r>
            </a:p>
          </p:txBody>
        </p:sp>
      </p:grpSp>
      <p:grpSp>
        <p:nvGrpSpPr>
          <p:cNvPr id="39" name="Shape 1016">
            <a:extLst>
              <a:ext uri="{FF2B5EF4-FFF2-40B4-BE49-F238E27FC236}">
                <a16:creationId xmlns="" xmlns:a16="http://schemas.microsoft.com/office/drawing/2014/main" id="{F83D6300-7EE9-40E4-ACA4-AAFE76EB7E7B}"/>
              </a:ext>
            </a:extLst>
          </p:cNvPr>
          <p:cNvGrpSpPr/>
          <p:nvPr/>
        </p:nvGrpSpPr>
        <p:grpSpPr>
          <a:xfrm>
            <a:off x="9976162" y="877117"/>
            <a:ext cx="648328" cy="648328"/>
            <a:chOff x="9976162" y="877117"/>
            <a:chExt cx="648328" cy="648328"/>
          </a:xfrm>
        </p:grpSpPr>
        <p:sp>
          <p:nvSpPr>
            <p:cNvPr id="40" name="Shape 1017">
              <a:extLst>
                <a:ext uri="{FF2B5EF4-FFF2-40B4-BE49-F238E27FC236}">
                  <a16:creationId xmlns="" xmlns:a16="http://schemas.microsoft.com/office/drawing/2014/main" id="{09B8D7A2-1EF4-4804-B092-50D854F8F058}"/>
                </a:ext>
              </a:extLst>
            </p:cNvPr>
            <p:cNvSpPr/>
            <p:nvPr/>
          </p:nvSpPr>
          <p:spPr>
            <a:xfrm rot="8100000">
              <a:off x="10071107" y="972062"/>
              <a:ext cx="458437" cy="458438"/>
            </a:xfrm>
            <a:prstGeom prst="teardrop">
              <a:avLst>
                <a:gd name="adj" fmla="val 100000"/>
              </a:avLst>
            </a:prstGeom>
            <a:solidFill>
              <a:schemeClr val="accent6"/>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351">
                <a:solidFill>
                  <a:schemeClr val="lt1"/>
                </a:solidFill>
                <a:latin typeface="Calibri"/>
                <a:ea typeface="Calibri"/>
                <a:cs typeface="Calibri"/>
                <a:sym typeface="Calibri"/>
              </a:endParaRPr>
            </a:p>
          </p:txBody>
        </p:sp>
        <p:sp>
          <p:nvSpPr>
            <p:cNvPr id="41" name="Shape 1018">
              <a:extLst>
                <a:ext uri="{FF2B5EF4-FFF2-40B4-BE49-F238E27FC236}">
                  <a16:creationId xmlns="" xmlns:a16="http://schemas.microsoft.com/office/drawing/2014/main" id="{212C91C1-98B5-477F-931F-1C9A544E264C}"/>
                </a:ext>
              </a:extLst>
            </p:cNvPr>
            <p:cNvSpPr txBox="1"/>
            <p:nvPr/>
          </p:nvSpPr>
          <p:spPr>
            <a:xfrm>
              <a:off x="10097385" y="1041336"/>
              <a:ext cx="405880" cy="307777"/>
            </a:xfrm>
            <a:prstGeom prst="rect">
              <a:avLst/>
            </a:prstGeom>
            <a:no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spcBef>
                  <a:spcPct val="0"/>
                </a:spcBef>
                <a:buSzPct val="25000"/>
                <a:buNone/>
              </a:pPr>
              <a:r>
                <a:rPr lang="en-US" sz="1400" b="1">
                  <a:solidFill>
                    <a:schemeClr val="lt1"/>
                  </a:solidFill>
                  <a:latin typeface="Open Sans"/>
                  <a:ea typeface="Open Sans"/>
                  <a:cs typeface="Open Sans"/>
                  <a:sym typeface="Open Sans"/>
                </a:rPr>
                <a:t>8K</a:t>
              </a:r>
            </a:p>
          </p:txBody>
        </p:sp>
      </p:grpSp>
      <p:sp>
        <p:nvSpPr>
          <p:cNvPr id="42" name="Shape 1019">
            <a:extLst>
              <a:ext uri="{FF2B5EF4-FFF2-40B4-BE49-F238E27FC236}">
                <a16:creationId xmlns="" xmlns:a16="http://schemas.microsoft.com/office/drawing/2014/main" id="{8D856D0B-8111-4C39-B745-AAAEC13C2E11}"/>
              </a:ext>
            </a:extLst>
          </p:cNvPr>
          <p:cNvSpPr/>
          <p:nvPr/>
        </p:nvSpPr>
        <p:spPr>
          <a:xfrm>
            <a:off x="1259775" y="1796284"/>
            <a:ext cx="179999" cy="179999"/>
          </a:xfrm>
          <a:prstGeom prst="ellipse">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45" name="Shape 1022">
            <a:extLst>
              <a:ext uri="{FF2B5EF4-FFF2-40B4-BE49-F238E27FC236}">
                <a16:creationId xmlns="" xmlns:a16="http://schemas.microsoft.com/office/drawing/2014/main" id="{F8E3D253-EFC4-480D-B40E-EE4D9237AD55}"/>
              </a:ext>
            </a:extLst>
          </p:cNvPr>
          <p:cNvSpPr/>
          <p:nvPr/>
        </p:nvSpPr>
        <p:spPr>
          <a:xfrm>
            <a:off x="1230923" y="4819893"/>
            <a:ext cx="164675" cy="164675"/>
          </a:xfrm>
          <a:prstGeom prst="ellipse">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rgbClr val="656D78"/>
              </a:solidFill>
              <a:latin typeface="Calibri"/>
              <a:ea typeface="Calibri"/>
              <a:cs typeface="Calibri"/>
              <a:sym typeface="Calibri"/>
            </a:endParaRPr>
          </a:p>
        </p:txBody>
      </p:sp>
      <p:sp>
        <p:nvSpPr>
          <p:cNvPr id="53" name="Shape 1030">
            <a:extLst>
              <a:ext uri="{FF2B5EF4-FFF2-40B4-BE49-F238E27FC236}">
                <a16:creationId xmlns="" xmlns:a16="http://schemas.microsoft.com/office/drawing/2014/main" id="{1DD53336-1C4C-445B-ACF1-3F47C2E34F8C}"/>
              </a:ext>
            </a:extLst>
          </p:cNvPr>
          <p:cNvSpPr/>
          <p:nvPr/>
        </p:nvSpPr>
        <p:spPr>
          <a:xfrm>
            <a:off x="7965129" y="4808043"/>
            <a:ext cx="164675" cy="164675"/>
          </a:xfrm>
          <a:prstGeom prst="ellipse">
            <a:avLst/>
          </a:pr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rgbClr val="656D78"/>
              </a:solidFill>
              <a:latin typeface="Calibri"/>
              <a:ea typeface="Calibri"/>
              <a:cs typeface="Calibri"/>
              <a:sym typeface="Calibri"/>
            </a:endParaRPr>
          </a:p>
        </p:txBody>
      </p:sp>
      <p:sp>
        <p:nvSpPr>
          <p:cNvPr id="65" name="Shape 1038">
            <a:extLst>
              <a:ext uri="{FF2B5EF4-FFF2-40B4-BE49-F238E27FC236}">
                <a16:creationId xmlns="" xmlns:a16="http://schemas.microsoft.com/office/drawing/2014/main" id="{BCCDA474-3E96-4FCC-AAAF-62182F4E2E22}"/>
              </a:ext>
            </a:extLst>
          </p:cNvPr>
          <p:cNvSpPr/>
          <p:nvPr/>
        </p:nvSpPr>
        <p:spPr>
          <a:xfrm>
            <a:off x="4561947" y="4808564"/>
            <a:ext cx="164675" cy="164675"/>
          </a:xfrm>
          <a:prstGeom prst="ellipse">
            <a:avLst/>
          </a:pr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rgbClr val="656D78"/>
              </a:solidFill>
              <a:latin typeface="Calibri"/>
              <a:ea typeface="Calibri"/>
              <a:cs typeface="Calibri"/>
              <a:sym typeface="Calibri"/>
            </a:endParaRPr>
          </a:p>
        </p:txBody>
      </p:sp>
      <p:sp>
        <p:nvSpPr>
          <p:cNvPr id="68" name="Text Placeholder 5">
            <a:extLst>
              <a:ext uri="{FF2B5EF4-FFF2-40B4-BE49-F238E27FC236}">
                <a16:creationId xmlns="" xmlns:a16="http://schemas.microsoft.com/office/drawing/2014/main" id="{FE92763C-E53E-46F4-B97E-30E7D745A668}"/>
              </a:ext>
            </a:extLst>
          </p:cNvPr>
          <p:cNvSpPr>
            <a:spLocks noGrp="1"/>
          </p:cNvSpPr>
          <p:nvPr>
            <p:ph type="body" sz="quarter" idx="26" hasCustomPrompt="1"/>
          </p:nvPr>
        </p:nvSpPr>
        <p:spPr>
          <a:xfrm>
            <a:off x="1567503" y="1704654"/>
            <a:ext cx="7145673" cy="1047547"/>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 All corresponding content can be placed here. The contents font sizes, bullets, sub bullets styling are predefined. 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a:p>
            <a:pPr marL="0" lvl="0" indent="0" defTabSz="914400" eaLnBrk="1" latinLnBrk="0" hangingPunct="1">
              <a:lnSpc>
                <a:spcPct val="90000"/>
              </a:lnSpc>
              <a:spcBef>
                <a:spcPct val="0"/>
              </a:spcBef>
              <a:spcAft>
                <a:spcPts val="838"/>
              </a:spcAft>
              <a:buFont typeface="Arial" pitchFamily="34" charset="0"/>
            </a:pPr>
            <a:endParaRPr lang="en-US"/>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a:p>
            <a:pPr marL="0" lvl="0" indent="0" defTabSz="914400" eaLnBrk="1" latinLnBrk="0" hangingPunct="1">
              <a:lnSpc>
                <a:spcPct val="90000"/>
              </a:lnSpc>
              <a:spcBef>
                <a:spcPct val="0"/>
              </a:spcBef>
              <a:spcAft>
                <a:spcPts val="838"/>
              </a:spcAft>
              <a:buFont typeface="Arial" pitchFamily="34" charset="0"/>
            </a:pPr>
            <a:endParaRPr lang="en-US"/>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69" name="Text Placeholder 5">
            <a:extLst>
              <a:ext uri="{FF2B5EF4-FFF2-40B4-BE49-F238E27FC236}">
                <a16:creationId xmlns="" xmlns:a16="http://schemas.microsoft.com/office/drawing/2014/main" id="{A199FACC-7BFD-44CA-B7FE-781E42B0B613}"/>
              </a:ext>
            </a:extLst>
          </p:cNvPr>
          <p:cNvSpPr>
            <a:spLocks noGrp="1"/>
          </p:cNvSpPr>
          <p:nvPr>
            <p:ph type="body" sz="quarter" idx="27" hasCustomPrompt="1"/>
          </p:nvPr>
        </p:nvSpPr>
        <p:spPr>
          <a:xfrm>
            <a:off x="1429718" y="5190572"/>
            <a:ext cx="2984020" cy="713853"/>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0" name="Text Placeholder 62">
            <a:extLst>
              <a:ext uri="{FF2B5EF4-FFF2-40B4-BE49-F238E27FC236}">
                <a16:creationId xmlns="" xmlns:a16="http://schemas.microsoft.com/office/drawing/2014/main" id="{62DD1E04-C0BD-4785-A83C-2C790867F582}"/>
              </a:ext>
            </a:extLst>
          </p:cNvPr>
          <p:cNvSpPr>
            <a:spLocks noGrp="1"/>
          </p:cNvSpPr>
          <p:nvPr>
            <p:ph type="body" sz="quarter" idx="34" hasCustomPrompt="1"/>
          </p:nvPr>
        </p:nvSpPr>
        <p:spPr>
          <a:xfrm>
            <a:off x="1439774" y="4783988"/>
            <a:ext cx="2984023" cy="362766"/>
          </a:xfrm>
          <a:prstGeom prst="rect">
            <a:avLst/>
          </a:prstGeom>
        </p:spPr>
        <p:txBody>
          <a:bodyPr/>
          <a:lstStyle>
            <a:lvl1pPr algn="l">
              <a:defRPr b="1"/>
            </a:lvl1pPr>
          </a:lstStyle>
          <a:p>
            <a:pPr lvl="0"/>
            <a:r>
              <a:rPr lang="en-US"/>
              <a:t>Heading 1</a:t>
            </a:r>
          </a:p>
        </p:txBody>
      </p:sp>
      <p:sp>
        <p:nvSpPr>
          <p:cNvPr id="71" name="Text Placeholder 5">
            <a:extLst>
              <a:ext uri="{FF2B5EF4-FFF2-40B4-BE49-F238E27FC236}">
                <a16:creationId xmlns="" xmlns:a16="http://schemas.microsoft.com/office/drawing/2014/main" id="{9B3EEA28-DAD9-4672-83F9-97990AF4CE86}"/>
              </a:ext>
            </a:extLst>
          </p:cNvPr>
          <p:cNvSpPr>
            <a:spLocks noGrp="1"/>
          </p:cNvSpPr>
          <p:nvPr>
            <p:ph type="body" sz="quarter" idx="35" hasCustomPrompt="1"/>
          </p:nvPr>
        </p:nvSpPr>
        <p:spPr>
          <a:xfrm>
            <a:off x="4854716" y="5190572"/>
            <a:ext cx="2984020" cy="713853"/>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2" name="Text Placeholder 62">
            <a:extLst>
              <a:ext uri="{FF2B5EF4-FFF2-40B4-BE49-F238E27FC236}">
                <a16:creationId xmlns="" xmlns:a16="http://schemas.microsoft.com/office/drawing/2014/main" id="{97CC2D83-EBD0-48C5-8C6D-76E8CDA07E1B}"/>
              </a:ext>
            </a:extLst>
          </p:cNvPr>
          <p:cNvSpPr>
            <a:spLocks noGrp="1"/>
          </p:cNvSpPr>
          <p:nvPr>
            <p:ph type="body" sz="quarter" idx="36" hasCustomPrompt="1"/>
          </p:nvPr>
        </p:nvSpPr>
        <p:spPr>
          <a:xfrm>
            <a:off x="4864772" y="4783988"/>
            <a:ext cx="2984023" cy="362766"/>
          </a:xfrm>
          <a:prstGeom prst="rect">
            <a:avLst/>
          </a:prstGeom>
        </p:spPr>
        <p:txBody>
          <a:bodyPr/>
          <a:lstStyle>
            <a:lvl1pPr algn="l">
              <a:defRPr b="1"/>
            </a:lvl1pPr>
          </a:lstStyle>
          <a:p>
            <a:pPr lvl="0"/>
            <a:r>
              <a:rPr lang="en-US"/>
              <a:t>Heading 2</a:t>
            </a:r>
          </a:p>
        </p:txBody>
      </p:sp>
      <p:sp>
        <p:nvSpPr>
          <p:cNvPr id="73" name="Text Placeholder 5">
            <a:extLst>
              <a:ext uri="{FF2B5EF4-FFF2-40B4-BE49-F238E27FC236}">
                <a16:creationId xmlns="" xmlns:a16="http://schemas.microsoft.com/office/drawing/2014/main" id="{22EB7933-D3A1-4AFE-A76D-B23B79FCAF5A}"/>
              </a:ext>
            </a:extLst>
          </p:cNvPr>
          <p:cNvSpPr>
            <a:spLocks noGrp="1"/>
          </p:cNvSpPr>
          <p:nvPr>
            <p:ph type="body" sz="quarter" idx="37" hasCustomPrompt="1"/>
          </p:nvPr>
        </p:nvSpPr>
        <p:spPr>
          <a:xfrm>
            <a:off x="8236082" y="5190572"/>
            <a:ext cx="2984020" cy="713853"/>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4" name="Text Placeholder 62">
            <a:extLst>
              <a:ext uri="{FF2B5EF4-FFF2-40B4-BE49-F238E27FC236}">
                <a16:creationId xmlns="" xmlns:a16="http://schemas.microsoft.com/office/drawing/2014/main" id="{1147C4C1-7140-4B36-815E-FC8EDC182DE5}"/>
              </a:ext>
            </a:extLst>
          </p:cNvPr>
          <p:cNvSpPr>
            <a:spLocks noGrp="1"/>
          </p:cNvSpPr>
          <p:nvPr>
            <p:ph type="body" sz="quarter" idx="38" hasCustomPrompt="1"/>
          </p:nvPr>
        </p:nvSpPr>
        <p:spPr>
          <a:xfrm>
            <a:off x="8246138" y="4783988"/>
            <a:ext cx="2984023" cy="362766"/>
          </a:xfrm>
          <a:prstGeom prst="rect">
            <a:avLst/>
          </a:prstGeom>
        </p:spPr>
        <p:txBody>
          <a:bodyPr/>
          <a:lstStyle>
            <a:lvl1pPr algn="l">
              <a:defRPr b="1"/>
            </a:lvl1pPr>
          </a:lstStyle>
          <a:p>
            <a:pPr lvl="0"/>
            <a:r>
              <a:rPr lang="en-US"/>
              <a:t>Heading 3</a:t>
            </a:r>
          </a:p>
        </p:txBody>
      </p:sp>
    </p:spTree>
    <p:custDataLst>
      <p:tags r:id="rId1"/>
    </p:custDataLst>
    <p:extLst>
      <p:ext uri="{BB962C8B-B14F-4D97-AF65-F5344CB8AC3E}">
        <p14:creationId xmlns:p14="http://schemas.microsoft.com/office/powerpoint/2010/main" val="2637005394"/>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Hexa-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grpSp>
        <p:nvGrpSpPr>
          <p:cNvPr id="4" name="Shape 862">
            <a:extLst>
              <a:ext uri="{FF2B5EF4-FFF2-40B4-BE49-F238E27FC236}">
                <a16:creationId xmlns="" xmlns:a16="http://schemas.microsoft.com/office/drawing/2014/main" id="{7BA38315-7E43-4D5E-A895-6B06D89C0926}"/>
              </a:ext>
            </a:extLst>
          </p:cNvPr>
          <p:cNvGrpSpPr/>
          <p:nvPr/>
        </p:nvGrpSpPr>
        <p:grpSpPr>
          <a:xfrm>
            <a:off x="616489" y="1781438"/>
            <a:ext cx="4118606" cy="3898704"/>
            <a:chOff x="4036696" y="1781438"/>
            <a:chExt cx="4118606" cy="3898704"/>
          </a:xfrm>
        </p:grpSpPr>
        <p:grpSp>
          <p:nvGrpSpPr>
            <p:cNvPr id="5" name="Shape 863">
              <a:extLst>
                <a:ext uri="{FF2B5EF4-FFF2-40B4-BE49-F238E27FC236}">
                  <a16:creationId xmlns="" xmlns:a16="http://schemas.microsoft.com/office/drawing/2014/main" id="{6FD992BF-99AD-4FAE-AF03-9033C06198BB}"/>
                </a:ext>
              </a:extLst>
            </p:cNvPr>
            <p:cNvGrpSpPr/>
            <p:nvPr/>
          </p:nvGrpSpPr>
          <p:grpSpPr>
            <a:xfrm>
              <a:off x="4036696" y="2918588"/>
              <a:ext cx="1791108" cy="1022485"/>
              <a:chOff x="4036696" y="2918588"/>
              <a:chExt cx="1791108" cy="1022485"/>
            </a:xfrm>
          </p:grpSpPr>
          <p:sp>
            <p:nvSpPr>
              <p:cNvPr id="21" name="Shape 864">
                <a:extLst>
                  <a:ext uri="{FF2B5EF4-FFF2-40B4-BE49-F238E27FC236}">
                    <a16:creationId xmlns="" xmlns:a16="http://schemas.microsoft.com/office/drawing/2014/main" id="{3D0E6F61-9056-487C-84CD-6A8508FE98E0}"/>
                  </a:ext>
                </a:extLst>
              </p:cNvPr>
              <p:cNvSpPr/>
              <p:nvPr/>
            </p:nvSpPr>
            <p:spPr>
              <a:xfrm>
                <a:off x="4036696" y="2918588"/>
                <a:ext cx="1791108" cy="1022485"/>
              </a:xfrm>
              <a:custGeom>
                <a:rect l="0" t="0" r="0" b="0"/>
                <a:pathLst>
                  <a:path w="119999" h="119999"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2" name="Shape 865">
                <a:extLst>
                  <a:ext uri="{FF2B5EF4-FFF2-40B4-BE49-F238E27FC236}">
                    <a16:creationId xmlns="" xmlns:a16="http://schemas.microsoft.com/office/drawing/2014/main" id="{C128E3B5-C3F9-4000-9170-0D0E18CD0054}"/>
                  </a:ext>
                </a:extLst>
              </p:cNvPr>
              <p:cNvSpPr/>
              <p:nvPr/>
            </p:nvSpPr>
            <p:spPr>
              <a:xfrm>
                <a:off x="4452564" y="3289335"/>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6" name="Shape 866">
              <a:extLst>
                <a:ext uri="{FF2B5EF4-FFF2-40B4-BE49-F238E27FC236}">
                  <a16:creationId xmlns="" xmlns:a16="http://schemas.microsoft.com/office/drawing/2014/main" id="{1F261C6A-A9A2-486A-85D9-1663FEA9C7FD}"/>
                </a:ext>
              </a:extLst>
            </p:cNvPr>
            <p:cNvGrpSpPr/>
            <p:nvPr/>
          </p:nvGrpSpPr>
          <p:grpSpPr>
            <a:xfrm>
              <a:off x="5040846" y="1781438"/>
              <a:ext cx="1334646" cy="1571209"/>
              <a:chOff x="5040846" y="1781438"/>
              <a:chExt cx="1334646" cy="1571209"/>
            </a:xfrm>
          </p:grpSpPr>
          <p:sp>
            <p:nvSpPr>
              <p:cNvPr id="19" name="Shape 867">
                <a:extLst>
                  <a:ext uri="{FF2B5EF4-FFF2-40B4-BE49-F238E27FC236}">
                    <a16:creationId xmlns="" xmlns:a16="http://schemas.microsoft.com/office/drawing/2014/main" id="{E6EF41FF-503D-42A1-B60B-E77000EC23F4}"/>
                  </a:ext>
                </a:extLst>
              </p:cNvPr>
              <p:cNvSpPr/>
              <p:nvPr/>
            </p:nvSpPr>
            <p:spPr>
              <a:xfrm>
                <a:off x="5040846" y="1781438"/>
                <a:ext cx="1334646" cy="1571209"/>
              </a:xfrm>
              <a:custGeom>
                <a:rect l="0" t="0" r="0" b="0"/>
                <a:pathLst>
                  <a:path w="119999" h="119999"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0" name="Shape 868">
                <a:extLst>
                  <a:ext uri="{FF2B5EF4-FFF2-40B4-BE49-F238E27FC236}">
                    <a16:creationId xmlns="" xmlns:a16="http://schemas.microsoft.com/office/drawing/2014/main" id="{5D281440-7A38-488C-B200-547BFFE80CA7}"/>
                  </a:ext>
                </a:extLst>
              </p:cNvPr>
              <p:cNvSpPr/>
              <p:nvPr/>
            </p:nvSpPr>
            <p:spPr>
              <a:xfrm>
                <a:off x="5449137" y="2139500"/>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7" name="Shape 869">
              <a:extLst>
                <a:ext uri="{FF2B5EF4-FFF2-40B4-BE49-F238E27FC236}">
                  <a16:creationId xmlns="" xmlns:a16="http://schemas.microsoft.com/office/drawing/2014/main" id="{6A280B04-89BB-41BD-B5E3-DE2302C27F40}"/>
                </a:ext>
              </a:extLst>
            </p:cNvPr>
            <p:cNvGrpSpPr/>
            <p:nvPr/>
          </p:nvGrpSpPr>
          <p:grpSpPr>
            <a:xfrm>
              <a:off x="6364196" y="2087338"/>
              <a:ext cx="1310871" cy="1584933"/>
              <a:chOff x="6364196" y="2087338"/>
              <a:chExt cx="1310871" cy="1584933"/>
            </a:xfrm>
          </p:grpSpPr>
          <p:sp>
            <p:nvSpPr>
              <p:cNvPr id="17" name="Shape 870">
                <a:extLst>
                  <a:ext uri="{FF2B5EF4-FFF2-40B4-BE49-F238E27FC236}">
                    <a16:creationId xmlns="" xmlns:a16="http://schemas.microsoft.com/office/drawing/2014/main" id="{C7CB4680-4E04-456D-8CE7-A0B453806014}"/>
                  </a:ext>
                </a:extLst>
              </p:cNvPr>
              <p:cNvSpPr/>
              <p:nvPr/>
            </p:nvSpPr>
            <p:spPr>
              <a:xfrm>
                <a:off x="6364196" y="2087338"/>
                <a:ext cx="1310871" cy="1584933"/>
              </a:xfrm>
              <a:custGeom>
                <a:rect l="0" t="0" r="0" b="0"/>
                <a:pathLst>
                  <a:path w="119999" h="119999"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8" name="Shape 871">
                <a:extLst>
                  <a:ext uri="{FF2B5EF4-FFF2-40B4-BE49-F238E27FC236}">
                    <a16:creationId xmlns="" xmlns:a16="http://schemas.microsoft.com/office/drawing/2014/main" id="{3EA2498B-C4DB-45C6-9444-EECF53B4FB0C}"/>
                  </a:ext>
                </a:extLst>
              </p:cNvPr>
              <p:cNvSpPr/>
              <p:nvPr/>
            </p:nvSpPr>
            <p:spPr>
              <a:xfrm>
                <a:off x="6980421" y="2448751"/>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8" name="Shape 872">
              <a:extLst>
                <a:ext uri="{FF2B5EF4-FFF2-40B4-BE49-F238E27FC236}">
                  <a16:creationId xmlns="" xmlns:a16="http://schemas.microsoft.com/office/drawing/2014/main" id="{2E6DBD91-D535-49F0-95A1-592789063B6F}"/>
                </a:ext>
              </a:extLst>
            </p:cNvPr>
            <p:cNvGrpSpPr/>
            <p:nvPr/>
          </p:nvGrpSpPr>
          <p:grpSpPr>
            <a:xfrm>
              <a:off x="6364196" y="3523737"/>
              <a:ext cx="1791106" cy="1022483"/>
              <a:chOff x="6364196" y="3523737"/>
              <a:chExt cx="1791106" cy="1022483"/>
            </a:xfrm>
          </p:grpSpPr>
          <p:sp>
            <p:nvSpPr>
              <p:cNvPr id="15" name="Shape 873">
                <a:extLst>
                  <a:ext uri="{FF2B5EF4-FFF2-40B4-BE49-F238E27FC236}">
                    <a16:creationId xmlns="" xmlns:a16="http://schemas.microsoft.com/office/drawing/2014/main" id="{256D00CE-C480-47B0-BC80-BACEEC47349B}"/>
                  </a:ext>
                </a:extLst>
              </p:cNvPr>
              <p:cNvSpPr/>
              <p:nvPr/>
            </p:nvSpPr>
            <p:spPr>
              <a:xfrm>
                <a:off x="6364196" y="3523737"/>
                <a:ext cx="1791106" cy="1022483"/>
              </a:xfrm>
              <a:custGeom>
                <a:rect l="0" t="0" r="0" b="0"/>
                <a:pathLst>
                  <a:path w="119999" h="119999"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6" name="Shape 874">
                <a:extLst>
                  <a:ext uri="{FF2B5EF4-FFF2-40B4-BE49-F238E27FC236}">
                    <a16:creationId xmlns="" xmlns:a16="http://schemas.microsoft.com/office/drawing/2014/main" id="{B8AA30A5-EA50-4E92-8C5E-558405F4C0C2}"/>
                  </a:ext>
                </a:extLst>
              </p:cNvPr>
              <p:cNvSpPr/>
              <p:nvPr/>
            </p:nvSpPr>
            <p:spPr>
              <a:xfrm>
                <a:off x="7432600" y="3895314"/>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9" name="Shape 875">
              <a:extLst>
                <a:ext uri="{FF2B5EF4-FFF2-40B4-BE49-F238E27FC236}">
                  <a16:creationId xmlns="" xmlns:a16="http://schemas.microsoft.com/office/drawing/2014/main" id="{F8E7917A-D47F-436C-B0E3-629A230EE2E7}"/>
                </a:ext>
              </a:extLst>
            </p:cNvPr>
            <p:cNvGrpSpPr/>
            <p:nvPr/>
          </p:nvGrpSpPr>
          <p:grpSpPr>
            <a:xfrm>
              <a:off x="5818896" y="4108937"/>
              <a:ext cx="1334627" cy="1571204"/>
              <a:chOff x="5818896" y="4108937"/>
              <a:chExt cx="1334627" cy="1571204"/>
            </a:xfrm>
          </p:grpSpPr>
          <p:sp>
            <p:nvSpPr>
              <p:cNvPr id="13" name="Shape 876">
                <a:extLst>
                  <a:ext uri="{FF2B5EF4-FFF2-40B4-BE49-F238E27FC236}">
                    <a16:creationId xmlns="" xmlns:a16="http://schemas.microsoft.com/office/drawing/2014/main" id="{C2FCFA39-466B-4CCE-9889-288E7F1857EF}"/>
                  </a:ext>
                </a:extLst>
              </p:cNvPr>
              <p:cNvSpPr/>
              <p:nvPr/>
            </p:nvSpPr>
            <p:spPr>
              <a:xfrm>
                <a:off x="5818896" y="4108937"/>
                <a:ext cx="1334627" cy="1571204"/>
              </a:xfrm>
              <a:custGeom>
                <a:rect l="0" t="0" r="0" b="0"/>
                <a:pathLst>
                  <a:path w="119999" h="119999"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4" name="Shape 877">
                <a:extLst>
                  <a:ext uri="{FF2B5EF4-FFF2-40B4-BE49-F238E27FC236}">
                    <a16:creationId xmlns="" xmlns:a16="http://schemas.microsoft.com/office/drawing/2014/main" id="{79E31FD9-58D9-4570-B29A-C5BFB1F0E992}"/>
                  </a:ext>
                </a:extLst>
              </p:cNvPr>
              <p:cNvSpPr/>
              <p:nvPr/>
            </p:nvSpPr>
            <p:spPr>
              <a:xfrm>
                <a:off x="6437037" y="5073971"/>
                <a:ext cx="279327" cy="228540"/>
              </a:xfrm>
              <a:custGeom>
                <a:rect l="0" t="0" r="0" b="0"/>
                <a:pathLst>
                  <a:path w="119999" h="119999"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10" name="Shape 878">
              <a:extLst>
                <a:ext uri="{FF2B5EF4-FFF2-40B4-BE49-F238E27FC236}">
                  <a16:creationId xmlns="" xmlns:a16="http://schemas.microsoft.com/office/drawing/2014/main" id="{FE329649-79F1-44A7-8EAF-3FF4472C57EC}"/>
                </a:ext>
              </a:extLst>
            </p:cNvPr>
            <p:cNvGrpSpPr/>
            <p:nvPr/>
          </p:nvGrpSpPr>
          <p:grpSpPr>
            <a:xfrm>
              <a:off x="4522146" y="3789737"/>
              <a:ext cx="1310882" cy="1584928"/>
              <a:chOff x="4522146" y="3789737"/>
              <a:chExt cx="1310882" cy="1584928"/>
            </a:xfrm>
          </p:grpSpPr>
          <p:sp>
            <p:nvSpPr>
              <p:cNvPr id="11" name="Shape 879">
                <a:extLst>
                  <a:ext uri="{FF2B5EF4-FFF2-40B4-BE49-F238E27FC236}">
                    <a16:creationId xmlns="" xmlns:a16="http://schemas.microsoft.com/office/drawing/2014/main" id="{FC7B3C80-7094-42CF-83C3-08C758CD189E}"/>
                  </a:ext>
                </a:extLst>
              </p:cNvPr>
              <p:cNvSpPr/>
              <p:nvPr/>
            </p:nvSpPr>
            <p:spPr>
              <a:xfrm>
                <a:off x="4522146" y="3789737"/>
                <a:ext cx="1310882" cy="1584928"/>
              </a:xfrm>
              <a:custGeom>
                <a:rect l="0" t="0" r="0" b="0"/>
                <a:pathLst>
                  <a:path w="119999" h="119999"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lIns="38100" tIns="38100" rIns="38100" bIns="38100"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2" name="Shape 880">
                <a:extLst>
                  <a:ext uri="{FF2B5EF4-FFF2-40B4-BE49-F238E27FC236}">
                    <a16:creationId xmlns="" xmlns:a16="http://schemas.microsoft.com/office/drawing/2014/main" id="{50F4B909-CFCD-4370-AAA2-AE3BC71B5D40}"/>
                  </a:ext>
                </a:extLst>
              </p:cNvPr>
              <p:cNvSpPr/>
              <p:nvPr/>
            </p:nvSpPr>
            <p:spPr>
              <a:xfrm>
                <a:off x="4945975" y="4756307"/>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sp>
        <p:nvSpPr>
          <p:cNvPr id="27" name="Shape 885">
            <a:extLst>
              <a:ext uri="{FF2B5EF4-FFF2-40B4-BE49-F238E27FC236}">
                <a16:creationId xmlns="" xmlns:a16="http://schemas.microsoft.com/office/drawing/2014/main" id="{5148826E-E9C2-4057-8D3E-AC3D63634855}"/>
              </a:ext>
            </a:extLst>
          </p:cNvPr>
          <p:cNvSpPr/>
          <p:nvPr/>
        </p:nvSpPr>
        <p:spPr>
          <a:xfrm>
            <a:off x="5052391" y="4046114"/>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30" name="Shape 888">
            <a:extLst>
              <a:ext uri="{FF2B5EF4-FFF2-40B4-BE49-F238E27FC236}">
                <a16:creationId xmlns="" xmlns:a16="http://schemas.microsoft.com/office/drawing/2014/main" id="{88E051A2-16B6-4A4D-A481-79846A07D0A8}"/>
              </a:ext>
            </a:extLst>
          </p:cNvPr>
          <p:cNvSpPr/>
          <p:nvPr/>
        </p:nvSpPr>
        <p:spPr>
          <a:xfrm>
            <a:off x="5017034" y="2724556"/>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33" name="Shape 891">
            <a:extLst>
              <a:ext uri="{FF2B5EF4-FFF2-40B4-BE49-F238E27FC236}">
                <a16:creationId xmlns="" xmlns:a16="http://schemas.microsoft.com/office/drawing/2014/main" id="{22E73ACD-7720-4AEE-986D-DAB540793F67}"/>
              </a:ext>
            </a:extLst>
          </p:cNvPr>
          <p:cNvSpPr/>
          <p:nvPr/>
        </p:nvSpPr>
        <p:spPr>
          <a:xfrm>
            <a:off x="8565179" y="2717865"/>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36" name="Shape 894">
            <a:extLst>
              <a:ext uri="{FF2B5EF4-FFF2-40B4-BE49-F238E27FC236}">
                <a16:creationId xmlns="" xmlns:a16="http://schemas.microsoft.com/office/drawing/2014/main" id="{8F819445-378D-4B17-B001-774C3616AF57}"/>
              </a:ext>
            </a:extLst>
          </p:cNvPr>
          <p:cNvSpPr/>
          <p:nvPr/>
        </p:nvSpPr>
        <p:spPr>
          <a:xfrm>
            <a:off x="8552661" y="4028963"/>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39" name="Shape 897">
            <a:extLst>
              <a:ext uri="{FF2B5EF4-FFF2-40B4-BE49-F238E27FC236}">
                <a16:creationId xmlns="" xmlns:a16="http://schemas.microsoft.com/office/drawing/2014/main" id="{945CCC89-EEF9-4262-A699-E82F8ABEF943}"/>
              </a:ext>
            </a:extLst>
          </p:cNvPr>
          <p:cNvSpPr/>
          <p:nvPr/>
        </p:nvSpPr>
        <p:spPr>
          <a:xfrm>
            <a:off x="5046503" y="5330705"/>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42" name="Shape 900">
            <a:extLst>
              <a:ext uri="{FF2B5EF4-FFF2-40B4-BE49-F238E27FC236}">
                <a16:creationId xmlns="" xmlns:a16="http://schemas.microsoft.com/office/drawing/2014/main" id="{5F2BF249-965E-4505-9656-BE21F91B6441}"/>
              </a:ext>
            </a:extLst>
          </p:cNvPr>
          <p:cNvSpPr/>
          <p:nvPr/>
        </p:nvSpPr>
        <p:spPr>
          <a:xfrm>
            <a:off x="8552661" y="5340061"/>
            <a:ext cx="279327" cy="228540"/>
          </a:xfrm>
          <a:custGeom>
            <a:rect l="0" t="0" r="0" b="0"/>
            <a:pathLst>
              <a:path w="119999" h="119999"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43" name="Text Placeholder 5">
            <a:extLst>
              <a:ext uri="{FF2B5EF4-FFF2-40B4-BE49-F238E27FC236}">
                <a16:creationId xmlns="" xmlns:a16="http://schemas.microsoft.com/office/drawing/2014/main" id="{2164225B-B87E-487F-B544-2CD48804816F}"/>
              </a:ext>
            </a:extLst>
          </p:cNvPr>
          <p:cNvSpPr>
            <a:spLocks noGrp="1"/>
          </p:cNvSpPr>
          <p:nvPr>
            <p:ph type="body" sz="quarter" idx="24" hasCustomPrompt="1"/>
          </p:nvPr>
        </p:nvSpPr>
        <p:spPr>
          <a:xfrm>
            <a:off x="5400025" y="1659170"/>
            <a:ext cx="6100312" cy="896652"/>
          </a:xfrm>
          <a:prstGeom prst="rect">
            <a:avLst/>
          </a:prstGeom>
        </p:spPr>
        <p:txBody>
          <a:bodyPr/>
          <a:lstStyle>
            <a:lvl1pPr>
              <a:defRPr lang="en-US" sz="1600" kern="1200" baseline="0">
                <a:solidFill>
                  <a:schemeClr val="tx1"/>
                </a:solidFill>
                <a:latin typeface="Arial" pitchFamily="34" charset="0"/>
                <a:ea typeface="+mn-ea"/>
                <a:cs typeface="Arial" pitchFamily="34" charset="0"/>
              </a:defRPr>
            </a:lvl1pPr>
            <a:lvl2pPr>
              <a:defRPr lang="en-US" sz="1800" kern="1200" baseline="0">
                <a:solidFill>
                  <a:schemeClr val="tx1"/>
                </a:solidFill>
                <a:latin typeface="Arial" pitchFamily="34" charset="0"/>
                <a:ea typeface="+mn-ea"/>
                <a:cs typeface="Arial" pitchFamily="34" charset="0"/>
              </a:defRPr>
            </a:lvl2pPr>
            <a:lvl3pPr marL="276225" indent="0">
              <a:buNone/>
              <a:defRPr lang="en-US" sz="1400" kern="1200">
                <a:solidFill>
                  <a:schemeClr val="tx1"/>
                </a:solidFill>
                <a:latin typeface="Arial" pitchFamily="34" charset="0"/>
                <a:ea typeface="+mn-ea"/>
                <a:cs typeface="Arial" pitchFamily="34" charset="0"/>
              </a:defRPr>
            </a:lvl3pPr>
            <a:lvl4pPr marL="636588" indent="0">
              <a:buNone/>
              <a:defRPr lang="en-US" sz="150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617538" lvl="2" indent="-341313" defTabSz="914400" eaLnBrk="1" latinLnBrk="0" hangingPunct="1">
              <a:lnSpc>
                <a:spcPct val="90000"/>
              </a:lnSpc>
              <a:spcBef>
                <a:spcPct val="0"/>
              </a:spcBef>
              <a:spcAft>
                <a:spcPts val="838"/>
              </a:spcAft>
              <a:buFont typeface="Wingdings 3" panose="05040102010807070707" pitchFamily="18" charset="2"/>
              <a:buChar char="9"/>
            </a:pPr>
            <a:endParaRPr lang="en-US"/>
          </a:p>
        </p:txBody>
      </p:sp>
      <p:sp>
        <p:nvSpPr>
          <p:cNvPr id="44" name="Text Placeholder 5">
            <a:extLst>
              <a:ext uri="{FF2B5EF4-FFF2-40B4-BE49-F238E27FC236}">
                <a16:creationId xmlns="" xmlns:a16="http://schemas.microsoft.com/office/drawing/2014/main" id="{4F048656-D09B-4C9D-ABAC-9C514F5CC838}"/>
              </a:ext>
            </a:extLst>
          </p:cNvPr>
          <p:cNvSpPr>
            <a:spLocks noGrp="1"/>
          </p:cNvSpPr>
          <p:nvPr>
            <p:ph type="body" sz="quarter" idx="25" hasCustomPrompt="1"/>
          </p:nvPr>
        </p:nvSpPr>
        <p:spPr>
          <a:xfrm>
            <a:off x="5389969" y="3082730"/>
            <a:ext cx="2636140" cy="713853"/>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45" name="Text Placeholder 62">
            <a:extLst>
              <a:ext uri="{FF2B5EF4-FFF2-40B4-BE49-F238E27FC236}">
                <a16:creationId xmlns="" xmlns:a16="http://schemas.microsoft.com/office/drawing/2014/main" id="{69A724CC-5CFB-4EA4-B7B6-7302DD001851}"/>
              </a:ext>
            </a:extLst>
          </p:cNvPr>
          <p:cNvSpPr>
            <a:spLocks noGrp="1"/>
          </p:cNvSpPr>
          <p:nvPr>
            <p:ph type="body" sz="quarter" idx="34" hasCustomPrompt="1"/>
          </p:nvPr>
        </p:nvSpPr>
        <p:spPr>
          <a:xfrm>
            <a:off x="5400025" y="2676146"/>
            <a:ext cx="2636142" cy="362766"/>
          </a:xfrm>
          <a:prstGeom prst="rect">
            <a:avLst/>
          </a:prstGeom>
        </p:spPr>
        <p:txBody>
          <a:bodyPr/>
          <a:lstStyle>
            <a:lvl1pPr algn="ctr">
              <a:defRPr b="1"/>
            </a:lvl1pPr>
          </a:lstStyle>
          <a:p>
            <a:pPr lvl="0"/>
            <a:r>
              <a:rPr lang="en-US"/>
              <a:t>Heading 1</a:t>
            </a:r>
          </a:p>
        </p:txBody>
      </p:sp>
      <p:sp>
        <p:nvSpPr>
          <p:cNvPr id="50" name="Text Placeholder 5">
            <a:extLst>
              <a:ext uri="{FF2B5EF4-FFF2-40B4-BE49-F238E27FC236}">
                <a16:creationId xmlns="" xmlns:a16="http://schemas.microsoft.com/office/drawing/2014/main" id="{2EAEB067-D3E0-4D8E-9938-88868ED11EEC}"/>
              </a:ext>
            </a:extLst>
          </p:cNvPr>
          <p:cNvSpPr>
            <a:spLocks noGrp="1"/>
          </p:cNvSpPr>
          <p:nvPr>
            <p:ph type="body" sz="quarter" idx="35" hasCustomPrompt="1"/>
          </p:nvPr>
        </p:nvSpPr>
        <p:spPr>
          <a:xfrm>
            <a:off x="5389969" y="4393828"/>
            <a:ext cx="2636140" cy="713853"/>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51" name="Text Placeholder 62">
            <a:extLst>
              <a:ext uri="{FF2B5EF4-FFF2-40B4-BE49-F238E27FC236}">
                <a16:creationId xmlns="" xmlns:a16="http://schemas.microsoft.com/office/drawing/2014/main" id="{BA9E1265-C648-4C69-884F-3FA31E99CA4C}"/>
              </a:ext>
            </a:extLst>
          </p:cNvPr>
          <p:cNvSpPr>
            <a:spLocks noGrp="1"/>
          </p:cNvSpPr>
          <p:nvPr>
            <p:ph type="body" sz="quarter" idx="36" hasCustomPrompt="1"/>
          </p:nvPr>
        </p:nvSpPr>
        <p:spPr>
          <a:xfrm>
            <a:off x="5400025" y="3987244"/>
            <a:ext cx="2636142" cy="362766"/>
          </a:xfrm>
          <a:prstGeom prst="rect">
            <a:avLst/>
          </a:prstGeom>
        </p:spPr>
        <p:txBody>
          <a:bodyPr/>
          <a:lstStyle>
            <a:lvl1pPr algn="ctr">
              <a:defRPr b="1"/>
            </a:lvl1pPr>
          </a:lstStyle>
          <a:p>
            <a:pPr lvl="0"/>
            <a:r>
              <a:rPr lang="en-US"/>
              <a:t>Heading 2</a:t>
            </a:r>
          </a:p>
        </p:txBody>
      </p:sp>
      <p:sp>
        <p:nvSpPr>
          <p:cNvPr id="52" name="Text Placeholder 5">
            <a:extLst>
              <a:ext uri="{FF2B5EF4-FFF2-40B4-BE49-F238E27FC236}">
                <a16:creationId xmlns="" xmlns:a16="http://schemas.microsoft.com/office/drawing/2014/main" id="{DA0C580D-C2FF-4FAC-ABE7-DB7DDE370ABB}"/>
              </a:ext>
            </a:extLst>
          </p:cNvPr>
          <p:cNvSpPr>
            <a:spLocks noGrp="1"/>
          </p:cNvSpPr>
          <p:nvPr>
            <p:ph type="body" sz="quarter" idx="37" hasCustomPrompt="1"/>
          </p:nvPr>
        </p:nvSpPr>
        <p:spPr>
          <a:xfrm>
            <a:off x="5389969" y="5694917"/>
            <a:ext cx="2636140" cy="713853"/>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53" name="Text Placeholder 62">
            <a:extLst>
              <a:ext uri="{FF2B5EF4-FFF2-40B4-BE49-F238E27FC236}">
                <a16:creationId xmlns="" xmlns:a16="http://schemas.microsoft.com/office/drawing/2014/main" id="{ACA07ED7-0385-4A68-95BC-0ADEF761814E}"/>
              </a:ext>
            </a:extLst>
          </p:cNvPr>
          <p:cNvSpPr>
            <a:spLocks noGrp="1"/>
          </p:cNvSpPr>
          <p:nvPr>
            <p:ph type="body" sz="quarter" idx="38" hasCustomPrompt="1"/>
          </p:nvPr>
        </p:nvSpPr>
        <p:spPr>
          <a:xfrm>
            <a:off x="5400025" y="5288333"/>
            <a:ext cx="2636142" cy="362766"/>
          </a:xfrm>
          <a:prstGeom prst="rect">
            <a:avLst/>
          </a:prstGeom>
        </p:spPr>
        <p:txBody>
          <a:bodyPr/>
          <a:lstStyle>
            <a:lvl1pPr algn="ctr">
              <a:defRPr b="1"/>
            </a:lvl1pPr>
          </a:lstStyle>
          <a:p>
            <a:pPr lvl="0"/>
            <a:r>
              <a:rPr lang="en-US"/>
              <a:t>Heading 3</a:t>
            </a:r>
          </a:p>
        </p:txBody>
      </p:sp>
      <p:sp>
        <p:nvSpPr>
          <p:cNvPr id="54" name="Text Placeholder 5">
            <a:extLst>
              <a:ext uri="{FF2B5EF4-FFF2-40B4-BE49-F238E27FC236}">
                <a16:creationId xmlns="" xmlns:a16="http://schemas.microsoft.com/office/drawing/2014/main" id="{F39B253B-B146-4740-BC68-55A3B2517BE8}"/>
              </a:ext>
            </a:extLst>
          </p:cNvPr>
          <p:cNvSpPr>
            <a:spLocks noGrp="1"/>
          </p:cNvSpPr>
          <p:nvPr>
            <p:ph type="body" sz="quarter" idx="39" hasCustomPrompt="1"/>
          </p:nvPr>
        </p:nvSpPr>
        <p:spPr>
          <a:xfrm>
            <a:off x="8908157" y="3082730"/>
            <a:ext cx="2636140" cy="713853"/>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55" name="Text Placeholder 62">
            <a:extLst>
              <a:ext uri="{FF2B5EF4-FFF2-40B4-BE49-F238E27FC236}">
                <a16:creationId xmlns="" xmlns:a16="http://schemas.microsoft.com/office/drawing/2014/main" id="{75F1C6E9-B186-4D1C-9364-C5D1D6521691}"/>
              </a:ext>
            </a:extLst>
          </p:cNvPr>
          <p:cNvSpPr>
            <a:spLocks noGrp="1"/>
          </p:cNvSpPr>
          <p:nvPr>
            <p:ph type="body" sz="quarter" idx="40" hasCustomPrompt="1"/>
          </p:nvPr>
        </p:nvSpPr>
        <p:spPr>
          <a:xfrm>
            <a:off x="8918213" y="2676146"/>
            <a:ext cx="2636142" cy="362766"/>
          </a:xfrm>
          <a:prstGeom prst="rect">
            <a:avLst/>
          </a:prstGeom>
        </p:spPr>
        <p:txBody>
          <a:bodyPr/>
          <a:lstStyle>
            <a:lvl1pPr algn="ctr">
              <a:defRPr b="1"/>
            </a:lvl1pPr>
          </a:lstStyle>
          <a:p>
            <a:pPr lvl="0"/>
            <a:r>
              <a:rPr lang="en-US"/>
              <a:t>Heading 1</a:t>
            </a:r>
          </a:p>
        </p:txBody>
      </p:sp>
      <p:sp>
        <p:nvSpPr>
          <p:cNvPr id="56" name="Text Placeholder 5">
            <a:extLst>
              <a:ext uri="{FF2B5EF4-FFF2-40B4-BE49-F238E27FC236}">
                <a16:creationId xmlns="" xmlns:a16="http://schemas.microsoft.com/office/drawing/2014/main" id="{B44EDE07-7CE5-44C7-8325-68A87E62D901}"/>
              </a:ext>
            </a:extLst>
          </p:cNvPr>
          <p:cNvSpPr>
            <a:spLocks noGrp="1"/>
          </p:cNvSpPr>
          <p:nvPr>
            <p:ph type="body" sz="quarter" idx="41" hasCustomPrompt="1"/>
          </p:nvPr>
        </p:nvSpPr>
        <p:spPr>
          <a:xfrm>
            <a:off x="8908157" y="4393828"/>
            <a:ext cx="2636140" cy="713853"/>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57" name="Text Placeholder 62">
            <a:extLst>
              <a:ext uri="{FF2B5EF4-FFF2-40B4-BE49-F238E27FC236}">
                <a16:creationId xmlns="" xmlns:a16="http://schemas.microsoft.com/office/drawing/2014/main" id="{3C0E2349-1046-414D-93D7-D977D4E25072}"/>
              </a:ext>
            </a:extLst>
          </p:cNvPr>
          <p:cNvSpPr>
            <a:spLocks noGrp="1"/>
          </p:cNvSpPr>
          <p:nvPr>
            <p:ph type="body" sz="quarter" idx="42" hasCustomPrompt="1"/>
          </p:nvPr>
        </p:nvSpPr>
        <p:spPr>
          <a:xfrm>
            <a:off x="8918213" y="3987244"/>
            <a:ext cx="2636142" cy="362766"/>
          </a:xfrm>
          <a:prstGeom prst="rect">
            <a:avLst/>
          </a:prstGeom>
        </p:spPr>
        <p:txBody>
          <a:bodyPr/>
          <a:lstStyle>
            <a:lvl1pPr algn="ctr">
              <a:defRPr b="1"/>
            </a:lvl1pPr>
          </a:lstStyle>
          <a:p>
            <a:pPr lvl="0"/>
            <a:r>
              <a:rPr lang="en-US"/>
              <a:t>Heading 2</a:t>
            </a:r>
          </a:p>
        </p:txBody>
      </p:sp>
      <p:sp>
        <p:nvSpPr>
          <p:cNvPr id="58" name="Text Placeholder 5">
            <a:extLst>
              <a:ext uri="{FF2B5EF4-FFF2-40B4-BE49-F238E27FC236}">
                <a16:creationId xmlns="" xmlns:a16="http://schemas.microsoft.com/office/drawing/2014/main" id="{1B3CF259-70F1-4742-94A8-CCBB272F2F60}"/>
              </a:ext>
            </a:extLst>
          </p:cNvPr>
          <p:cNvSpPr>
            <a:spLocks noGrp="1"/>
          </p:cNvSpPr>
          <p:nvPr>
            <p:ph type="body" sz="quarter" idx="43" hasCustomPrompt="1"/>
          </p:nvPr>
        </p:nvSpPr>
        <p:spPr>
          <a:xfrm>
            <a:off x="8908157" y="5694917"/>
            <a:ext cx="2636140" cy="713853"/>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59" name="Text Placeholder 62">
            <a:extLst>
              <a:ext uri="{FF2B5EF4-FFF2-40B4-BE49-F238E27FC236}">
                <a16:creationId xmlns="" xmlns:a16="http://schemas.microsoft.com/office/drawing/2014/main" id="{7D23FB95-76C9-41AD-97D9-7D59DA6C735F}"/>
              </a:ext>
            </a:extLst>
          </p:cNvPr>
          <p:cNvSpPr>
            <a:spLocks noGrp="1"/>
          </p:cNvSpPr>
          <p:nvPr>
            <p:ph type="body" sz="quarter" idx="44" hasCustomPrompt="1"/>
          </p:nvPr>
        </p:nvSpPr>
        <p:spPr>
          <a:xfrm>
            <a:off x="8918213" y="5288333"/>
            <a:ext cx="2636142" cy="362766"/>
          </a:xfrm>
          <a:prstGeom prst="rect">
            <a:avLst/>
          </a:prstGeom>
        </p:spPr>
        <p:txBody>
          <a:bodyPr/>
          <a:lstStyle>
            <a:lvl1pPr algn="ctr">
              <a:defRPr b="1"/>
            </a:lvl1pPr>
          </a:lstStyle>
          <a:p>
            <a:pPr lvl="0"/>
            <a:r>
              <a:rPr lang="en-US"/>
              <a:t>Heading 3</a:t>
            </a:r>
          </a:p>
        </p:txBody>
      </p:sp>
    </p:spTree>
    <p:custDataLst>
      <p:tags r:id="rId1"/>
    </p:custDataLst>
    <p:extLst>
      <p:ext uri="{BB962C8B-B14F-4D97-AF65-F5344CB8AC3E}">
        <p14:creationId xmlns:p14="http://schemas.microsoft.com/office/powerpoint/2010/main" val="2203848379"/>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Brained-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grpSp>
        <p:nvGrpSpPr>
          <p:cNvPr id="4" name="Shape 376">
            <a:extLst>
              <a:ext uri="{FF2B5EF4-FFF2-40B4-BE49-F238E27FC236}">
                <a16:creationId xmlns="" xmlns:a16="http://schemas.microsoft.com/office/drawing/2014/main" id="{44AD7DAC-164A-48A7-9E9D-8A16746590FA}"/>
              </a:ext>
            </a:extLst>
          </p:cNvPr>
          <p:cNvGrpSpPr/>
          <p:nvPr/>
        </p:nvGrpSpPr>
        <p:grpSpPr>
          <a:xfrm>
            <a:off x="2011515" y="1953702"/>
            <a:ext cx="1620994" cy="2603950"/>
            <a:chOff x="2011515" y="1953702"/>
            <a:chExt cx="1620994" cy="2603950"/>
          </a:xfrm>
        </p:grpSpPr>
        <p:sp>
          <p:nvSpPr>
            <p:cNvPr id="5" name="Shape 377">
              <a:extLst>
                <a:ext uri="{FF2B5EF4-FFF2-40B4-BE49-F238E27FC236}">
                  <a16:creationId xmlns="" xmlns:a16="http://schemas.microsoft.com/office/drawing/2014/main" id="{B2EC8072-6BFA-4F7A-9DF3-705111CDA5BD}"/>
                </a:ext>
              </a:extLst>
            </p:cNvPr>
            <p:cNvSpPr/>
            <p:nvPr/>
          </p:nvSpPr>
          <p:spPr>
            <a:xfrm>
              <a:off x="2285756" y="1953702"/>
              <a:ext cx="869950" cy="923581"/>
            </a:xfrm>
            <a:custGeom>
              <a:rect l="0" t="0" r="0" b="0"/>
              <a:pathLst>
                <a:path w="119999" h="119999"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901"/>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 name="Shape 378">
              <a:extLst>
                <a:ext uri="{FF2B5EF4-FFF2-40B4-BE49-F238E27FC236}">
                  <a16:creationId xmlns="" xmlns:a16="http://schemas.microsoft.com/office/drawing/2014/main" id="{5898C835-DAC5-488A-B2A7-12706C019476}"/>
                </a:ext>
              </a:extLst>
            </p:cNvPr>
            <p:cNvSpPr/>
            <p:nvPr/>
          </p:nvSpPr>
          <p:spPr>
            <a:xfrm>
              <a:off x="2850906" y="1994632"/>
              <a:ext cx="781603" cy="1023235"/>
            </a:xfrm>
            <a:custGeom>
              <a:rect l="0" t="0" r="0" b="0"/>
              <a:pathLst>
                <a:path w="119999" h="119999"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 name="Shape 379">
              <a:extLst>
                <a:ext uri="{FF2B5EF4-FFF2-40B4-BE49-F238E27FC236}">
                  <a16:creationId xmlns="" xmlns:a16="http://schemas.microsoft.com/office/drawing/2014/main" id="{EA13938E-C229-4FF7-9000-0F03E2916C98}"/>
                </a:ext>
              </a:extLst>
            </p:cNvPr>
            <p:cNvSpPr/>
            <p:nvPr/>
          </p:nvSpPr>
          <p:spPr>
            <a:xfrm>
              <a:off x="2034932" y="2254982"/>
              <a:ext cx="758825" cy="768350"/>
            </a:xfrm>
            <a:custGeom>
              <a:rect l="0" t="0" r="0" b="0"/>
              <a:pathLst>
                <a:path w="119999" h="119999"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 name="Shape 380">
              <a:extLst>
                <a:ext uri="{FF2B5EF4-FFF2-40B4-BE49-F238E27FC236}">
                  <a16:creationId xmlns="" xmlns:a16="http://schemas.microsoft.com/office/drawing/2014/main" id="{74CA54DE-9381-4EA7-86FD-5EE691488615}"/>
                </a:ext>
              </a:extLst>
            </p:cNvPr>
            <p:cNvSpPr/>
            <p:nvPr/>
          </p:nvSpPr>
          <p:spPr>
            <a:xfrm>
              <a:off x="2011515" y="2806550"/>
              <a:ext cx="788592" cy="852667"/>
            </a:xfrm>
            <a:custGeom>
              <a:rect l="0" t="0" r="0" b="0"/>
              <a:pathLst>
                <a:path w="119999" h="119999"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9" name="Shape 381">
              <a:extLst>
                <a:ext uri="{FF2B5EF4-FFF2-40B4-BE49-F238E27FC236}">
                  <a16:creationId xmlns="" xmlns:a16="http://schemas.microsoft.com/office/drawing/2014/main" id="{DA021A0D-7905-40BE-BF0B-A690E98478E4}"/>
                </a:ext>
              </a:extLst>
            </p:cNvPr>
            <p:cNvSpPr/>
            <p:nvPr/>
          </p:nvSpPr>
          <p:spPr>
            <a:xfrm>
              <a:off x="2499260" y="2943958"/>
              <a:ext cx="888222" cy="1000126"/>
            </a:xfrm>
            <a:custGeom>
              <a:rect l="0" t="0" r="0" b="0"/>
              <a:pathLst>
                <a:path w="119999" h="119999"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0" name="Shape 382">
              <a:extLst>
                <a:ext uri="{FF2B5EF4-FFF2-40B4-BE49-F238E27FC236}">
                  <a16:creationId xmlns="" xmlns:a16="http://schemas.microsoft.com/office/drawing/2014/main" id="{3A40F9F5-7DF0-419C-ABFB-6B01E1FC771C}"/>
                </a:ext>
              </a:extLst>
            </p:cNvPr>
            <p:cNvSpPr/>
            <p:nvPr/>
          </p:nvSpPr>
          <p:spPr>
            <a:xfrm>
              <a:off x="2857257" y="2801083"/>
              <a:ext cx="752476" cy="771525"/>
            </a:xfrm>
            <a:custGeom>
              <a:rect l="0" t="0" r="0" b="0"/>
              <a:pathLst>
                <a:path w="119999" h="119999"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1" name="Shape 383">
              <a:extLst>
                <a:ext uri="{FF2B5EF4-FFF2-40B4-BE49-F238E27FC236}">
                  <a16:creationId xmlns="" xmlns:a16="http://schemas.microsoft.com/office/drawing/2014/main" id="{0663C0E9-278E-44D5-90D7-2FB8469058A7}"/>
                </a:ext>
              </a:extLst>
            </p:cNvPr>
            <p:cNvSpPr/>
            <p:nvPr/>
          </p:nvSpPr>
          <p:spPr>
            <a:xfrm>
              <a:off x="2668685" y="4086828"/>
              <a:ext cx="595100" cy="181898"/>
            </a:xfrm>
            <a:custGeom>
              <a:rect l="0" t="0" r="0" b="0"/>
              <a:pathLst>
                <a:path w="119999" h="119999"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2" name="Shape 384">
              <a:extLst>
                <a:ext uri="{FF2B5EF4-FFF2-40B4-BE49-F238E27FC236}">
                  <a16:creationId xmlns="" xmlns:a16="http://schemas.microsoft.com/office/drawing/2014/main" id="{62EC3B89-ABEF-40BF-BDB9-4F1CE273B825}"/>
                </a:ext>
              </a:extLst>
            </p:cNvPr>
            <p:cNvSpPr/>
            <p:nvPr/>
          </p:nvSpPr>
          <p:spPr>
            <a:xfrm>
              <a:off x="2668685" y="4229703"/>
              <a:ext cx="595100" cy="181898"/>
            </a:xfrm>
            <a:custGeom>
              <a:rect l="0" t="0" r="0" b="0"/>
              <a:pathLst>
                <a:path w="119999" h="119999"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3" name="Shape 385">
              <a:extLst>
                <a:ext uri="{FF2B5EF4-FFF2-40B4-BE49-F238E27FC236}">
                  <a16:creationId xmlns="" xmlns:a16="http://schemas.microsoft.com/office/drawing/2014/main" id="{C8421D68-0E58-4FCD-B761-F2142283B3A9}"/>
                </a:ext>
              </a:extLst>
            </p:cNvPr>
            <p:cNvSpPr/>
            <p:nvPr/>
          </p:nvSpPr>
          <p:spPr>
            <a:xfrm>
              <a:off x="2668685" y="4374692"/>
              <a:ext cx="595100" cy="182960"/>
            </a:xfrm>
            <a:custGeom>
              <a:rect l="0" t="0" r="0" b="0"/>
              <a:pathLst>
                <a:path w="119999" h="119999"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nvGrpSpPr>
          <p:cNvPr id="14" name="Shape 386">
            <a:extLst>
              <a:ext uri="{FF2B5EF4-FFF2-40B4-BE49-F238E27FC236}">
                <a16:creationId xmlns="" xmlns:a16="http://schemas.microsoft.com/office/drawing/2014/main" id="{ADA54258-6C36-43DC-811F-9969A517F926}"/>
              </a:ext>
            </a:extLst>
          </p:cNvPr>
          <p:cNvGrpSpPr/>
          <p:nvPr/>
        </p:nvGrpSpPr>
        <p:grpSpPr>
          <a:xfrm>
            <a:off x="4044026" y="1953702"/>
            <a:ext cx="1619441" cy="2603950"/>
            <a:chOff x="4044026" y="1953702"/>
            <a:chExt cx="1619441" cy="2603950"/>
          </a:xfrm>
        </p:grpSpPr>
        <p:sp>
          <p:nvSpPr>
            <p:cNvPr id="15" name="Shape 387">
              <a:extLst>
                <a:ext uri="{FF2B5EF4-FFF2-40B4-BE49-F238E27FC236}">
                  <a16:creationId xmlns="" xmlns:a16="http://schemas.microsoft.com/office/drawing/2014/main" id="{300D2FF4-B81D-4BD5-AE2E-522675B8758B}"/>
                </a:ext>
              </a:extLst>
            </p:cNvPr>
            <p:cNvSpPr/>
            <p:nvPr/>
          </p:nvSpPr>
          <p:spPr>
            <a:xfrm>
              <a:off x="4319344" y="1953702"/>
              <a:ext cx="869950" cy="923581"/>
            </a:xfrm>
            <a:custGeom>
              <a:rect l="0" t="0" r="0" b="0"/>
              <a:pathLst>
                <a:path w="119999" h="119999"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901"/>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6" name="Shape 388">
              <a:extLst>
                <a:ext uri="{FF2B5EF4-FFF2-40B4-BE49-F238E27FC236}">
                  <a16:creationId xmlns="" xmlns:a16="http://schemas.microsoft.com/office/drawing/2014/main" id="{E6689672-9E90-41EB-AAF6-9E6BB3BE5C54}"/>
                </a:ext>
              </a:extLst>
            </p:cNvPr>
            <p:cNvSpPr/>
            <p:nvPr/>
          </p:nvSpPr>
          <p:spPr>
            <a:xfrm>
              <a:off x="4884494" y="1994632"/>
              <a:ext cx="778973" cy="1023235"/>
            </a:xfrm>
            <a:custGeom>
              <a:rect l="0" t="0" r="0" b="0"/>
              <a:pathLst>
                <a:path w="119999" h="119999"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7" name="Shape 389">
              <a:extLst>
                <a:ext uri="{FF2B5EF4-FFF2-40B4-BE49-F238E27FC236}">
                  <a16:creationId xmlns="" xmlns:a16="http://schemas.microsoft.com/office/drawing/2014/main" id="{2944E2CA-99C1-4963-B5D2-5E4F04E6A966}"/>
                </a:ext>
              </a:extLst>
            </p:cNvPr>
            <p:cNvSpPr/>
            <p:nvPr/>
          </p:nvSpPr>
          <p:spPr>
            <a:xfrm>
              <a:off x="4065344" y="2254982"/>
              <a:ext cx="762001" cy="768350"/>
            </a:xfrm>
            <a:custGeom>
              <a:rect l="0" t="0" r="0" b="0"/>
              <a:pathLst>
                <a:path w="119999" h="119999"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8" name="Shape 390">
              <a:extLst>
                <a:ext uri="{FF2B5EF4-FFF2-40B4-BE49-F238E27FC236}">
                  <a16:creationId xmlns="" xmlns:a16="http://schemas.microsoft.com/office/drawing/2014/main" id="{6A6761AB-EA8C-40BD-8477-1E209A31274F}"/>
                </a:ext>
              </a:extLst>
            </p:cNvPr>
            <p:cNvSpPr/>
            <p:nvPr/>
          </p:nvSpPr>
          <p:spPr>
            <a:xfrm>
              <a:off x="4044026" y="2806550"/>
              <a:ext cx="786493" cy="852667"/>
            </a:xfrm>
            <a:custGeom>
              <a:rect l="0" t="0" r="0" b="0"/>
              <a:pathLst>
                <a:path w="119999" h="119999"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9" name="Shape 391">
              <a:extLst>
                <a:ext uri="{FF2B5EF4-FFF2-40B4-BE49-F238E27FC236}">
                  <a16:creationId xmlns="" xmlns:a16="http://schemas.microsoft.com/office/drawing/2014/main" id="{10FCD991-007A-44A6-86D0-11CD761F94BF}"/>
                </a:ext>
              </a:extLst>
            </p:cNvPr>
            <p:cNvSpPr/>
            <p:nvPr/>
          </p:nvSpPr>
          <p:spPr>
            <a:xfrm>
              <a:off x="4531326" y="2943958"/>
              <a:ext cx="889743" cy="1000126"/>
            </a:xfrm>
            <a:custGeom>
              <a:rect l="0" t="0" r="0" b="0"/>
              <a:pathLst>
                <a:path w="119999" h="119999"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0" name="Shape 392">
              <a:extLst>
                <a:ext uri="{FF2B5EF4-FFF2-40B4-BE49-F238E27FC236}">
                  <a16:creationId xmlns="" xmlns:a16="http://schemas.microsoft.com/office/drawing/2014/main" id="{DDD87572-E184-4A60-91E0-92A8B51E4C7F}"/>
                </a:ext>
              </a:extLst>
            </p:cNvPr>
            <p:cNvSpPr/>
            <p:nvPr/>
          </p:nvSpPr>
          <p:spPr>
            <a:xfrm>
              <a:off x="4887669" y="2801083"/>
              <a:ext cx="755650" cy="771525"/>
            </a:xfrm>
            <a:custGeom>
              <a:rect l="0" t="0" r="0" b="0"/>
              <a:pathLst>
                <a:path w="119999" h="119999"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1" name="Shape 393">
              <a:extLst>
                <a:ext uri="{FF2B5EF4-FFF2-40B4-BE49-F238E27FC236}">
                  <a16:creationId xmlns="" xmlns:a16="http://schemas.microsoft.com/office/drawing/2014/main" id="{F92A7B3C-6279-45B1-986F-B68AC7AEA86E}"/>
                </a:ext>
              </a:extLst>
            </p:cNvPr>
            <p:cNvSpPr/>
            <p:nvPr/>
          </p:nvSpPr>
          <p:spPr>
            <a:xfrm>
              <a:off x="4700216" y="4086828"/>
              <a:ext cx="595044" cy="181898"/>
            </a:xfrm>
            <a:custGeom>
              <a:rect l="0" t="0" r="0" b="0"/>
              <a:pathLst>
                <a:path w="119999" h="119999"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2" name="Shape 394">
              <a:extLst>
                <a:ext uri="{FF2B5EF4-FFF2-40B4-BE49-F238E27FC236}">
                  <a16:creationId xmlns="" xmlns:a16="http://schemas.microsoft.com/office/drawing/2014/main" id="{462C2113-F5A8-4146-8982-67C85DE0C345}"/>
                </a:ext>
              </a:extLst>
            </p:cNvPr>
            <p:cNvSpPr/>
            <p:nvPr/>
          </p:nvSpPr>
          <p:spPr>
            <a:xfrm>
              <a:off x="4700216" y="4229703"/>
              <a:ext cx="595044" cy="181898"/>
            </a:xfrm>
            <a:custGeom>
              <a:rect l="0" t="0" r="0" b="0"/>
              <a:pathLst>
                <a:path w="119999" h="119999"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3" name="Shape 395">
              <a:extLst>
                <a:ext uri="{FF2B5EF4-FFF2-40B4-BE49-F238E27FC236}">
                  <a16:creationId xmlns="" xmlns:a16="http://schemas.microsoft.com/office/drawing/2014/main" id="{16199CB1-7A64-4ADA-B4C5-720CAFEA7CF3}"/>
                </a:ext>
              </a:extLst>
            </p:cNvPr>
            <p:cNvSpPr/>
            <p:nvPr/>
          </p:nvSpPr>
          <p:spPr>
            <a:xfrm>
              <a:off x="4700216" y="4374692"/>
              <a:ext cx="595044" cy="182960"/>
            </a:xfrm>
            <a:custGeom>
              <a:rect l="0" t="0" r="0" b="0"/>
              <a:pathLst>
                <a:path w="119999" h="119999"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nvGrpSpPr>
          <p:cNvPr id="24" name="Shape 396">
            <a:extLst>
              <a:ext uri="{FF2B5EF4-FFF2-40B4-BE49-F238E27FC236}">
                <a16:creationId xmlns="" xmlns:a16="http://schemas.microsoft.com/office/drawing/2014/main" id="{3616E63B-D7A1-4281-ACCE-48F4DEE39864}"/>
              </a:ext>
            </a:extLst>
          </p:cNvPr>
          <p:cNvGrpSpPr/>
          <p:nvPr/>
        </p:nvGrpSpPr>
        <p:grpSpPr>
          <a:xfrm>
            <a:off x="6077203" y="1953702"/>
            <a:ext cx="1620895" cy="2603950"/>
            <a:chOff x="6077203" y="1953702"/>
            <a:chExt cx="1620895" cy="2603950"/>
          </a:xfrm>
        </p:grpSpPr>
        <p:sp>
          <p:nvSpPr>
            <p:cNvPr id="25" name="Shape 397">
              <a:extLst>
                <a:ext uri="{FF2B5EF4-FFF2-40B4-BE49-F238E27FC236}">
                  <a16:creationId xmlns="" xmlns:a16="http://schemas.microsoft.com/office/drawing/2014/main" id="{DD35F0D2-8C99-49C7-8928-10DB38D2D459}"/>
                </a:ext>
              </a:extLst>
            </p:cNvPr>
            <p:cNvSpPr/>
            <p:nvPr/>
          </p:nvSpPr>
          <p:spPr>
            <a:xfrm>
              <a:off x="6351344" y="1953702"/>
              <a:ext cx="873126" cy="923581"/>
            </a:xfrm>
            <a:custGeom>
              <a:rect l="0" t="0" r="0" b="0"/>
              <a:pathLst>
                <a:path w="119999" h="119999"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901"/>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6" name="Shape 398">
              <a:extLst>
                <a:ext uri="{FF2B5EF4-FFF2-40B4-BE49-F238E27FC236}">
                  <a16:creationId xmlns="" xmlns:a16="http://schemas.microsoft.com/office/drawing/2014/main" id="{71DF2BD2-E6E5-40BE-962B-7F5BC38F2318}"/>
                </a:ext>
              </a:extLst>
            </p:cNvPr>
            <p:cNvSpPr/>
            <p:nvPr/>
          </p:nvSpPr>
          <p:spPr>
            <a:xfrm>
              <a:off x="6916495" y="1994632"/>
              <a:ext cx="781604" cy="1023235"/>
            </a:xfrm>
            <a:custGeom>
              <a:rect l="0" t="0" r="0" b="0"/>
              <a:pathLst>
                <a:path w="119999" h="119999"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7" name="Shape 399">
              <a:extLst>
                <a:ext uri="{FF2B5EF4-FFF2-40B4-BE49-F238E27FC236}">
                  <a16:creationId xmlns="" xmlns:a16="http://schemas.microsoft.com/office/drawing/2014/main" id="{BA6DBD9E-19F8-43C5-B130-1D964337A261}"/>
                </a:ext>
              </a:extLst>
            </p:cNvPr>
            <p:cNvSpPr/>
            <p:nvPr/>
          </p:nvSpPr>
          <p:spPr>
            <a:xfrm>
              <a:off x="6100521" y="2254982"/>
              <a:ext cx="758825" cy="768350"/>
            </a:xfrm>
            <a:custGeom>
              <a:rect l="0" t="0" r="0" b="0"/>
              <a:pathLst>
                <a:path w="119999" h="119999"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8" name="Shape 400">
              <a:extLst>
                <a:ext uri="{FF2B5EF4-FFF2-40B4-BE49-F238E27FC236}">
                  <a16:creationId xmlns="" xmlns:a16="http://schemas.microsoft.com/office/drawing/2014/main" id="{A44A3059-0E2C-47C5-ACBA-0F5EBC4243DC}"/>
                </a:ext>
              </a:extLst>
            </p:cNvPr>
            <p:cNvSpPr/>
            <p:nvPr/>
          </p:nvSpPr>
          <p:spPr>
            <a:xfrm>
              <a:off x="6077203" y="2806550"/>
              <a:ext cx="788493" cy="852667"/>
            </a:xfrm>
            <a:custGeom>
              <a:rect l="0" t="0" r="0" b="0"/>
              <a:pathLst>
                <a:path w="119999" h="119999"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9" name="Shape 401">
              <a:extLst>
                <a:ext uri="{FF2B5EF4-FFF2-40B4-BE49-F238E27FC236}">
                  <a16:creationId xmlns="" xmlns:a16="http://schemas.microsoft.com/office/drawing/2014/main" id="{C23C780E-C219-4A45-AEF5-1E95E1604A9B}"/>
                </a:ext>
              </a:extLst>
            </p:cNvPr>
            <p:cNvSpPr/>
            <p:nvPr/>
          </p:nvSpPr>
          <p:spPr>
            <a:xfrm>
              <a:off x="6565236" y="2943958"/>
              <a:ext cx="891009" cy="1000126"/>
            </a:xfrm>
            <a:custGeom>
              <a:rect l="0" t="0" r="0" b="0"/>
              <a:pathLst>
                <a:path w="119999" h="119999"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0" name="Shape 402">
              <a:extLst>
                <a:ext uri="{FF2B5EF4-FFF2-40B4-BE49-F238E27FC236}">
                  <a16:creationId xmlns="" xmlns:a16="http://schemas.microsoft.com/office/drawing/2014/main" id="{8CA68968-B98E-4681-B859-12AD84BA1CCC}"/>
                </a:ext>
              </a:extLst>
            </p:cNvPr>
            <p:cNvSpPr/>
            <p:nvPr/>
          </p:nvSpPr>
          <p:spPr>
            <a:xfrm>
              <a:off x="6922846" y="2801083"/>
              <a:ext cx="752476" cy="771525"/>
            </a:xfrm>
            <a:custGeom>
              <a:rect l="0" t="0" r="0" b="0"/>
              <a:pathLst>
                <a:path w="119999" h="119999"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1" name="Shape 403">
              <a:extLst>
                <a:ext uri="{FF2B5EF4-FFF2-40B4-BE49-F238E27FC236}">
                  <a16:creationId xmlns="" xmlns:a16="http://schemas.microsoft.com/office/drawing/2014/main" id="{3B3BD97B-E5E1-41A5-A2ED-F108B5CAC7F9}"/>
                </a:ext>
              </a:extLst>
            </p:cNvPr>
            <p:cNvSpPr/>
            <p:nvPr/>
          </p:nvSpPr>
          <p:spPr>
            <a:xfrm>
              <a:off x="6734329" y="4086828"/>
              <a:ext cx="595044" cy="181898"/>
            </a:xfrm>
            <a:custGeom>
              <a:rect l="0" t="0" r="0" b="0"/>
              <a:pathLst>
                <a:path w="119999" h="119999"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2" name="Shape 404">
              <a:extLst>
                <a:ext uri="{FF2B5EF4-FFF2-40B4-BE49-F238E27FC236}">
                  <a16:creationId xmlns="" xmlns:a16="http://schemas.microsoft.com/office/drawing/2014/main" id="{B60AB8B8-D2D3-4D40-A1B9-0B5D569F7482}"/>
                </a:ext>
              </a:extLst>
            </p:cNvPr>
            <p:cNvSpPr/>
            <p:nvPr/>
          </p:nvSpPr>
          <p:spPr>
            <a:xfrm>
              <a:off x="6734329" y="4229703"/>
              <a:ext cx="595044" cy="181898"/>
            </a:xfrm>
            <a:custGeom>
              <a:rect l="0" t="0" r="0" b="0"/>
              <a:pathLst>
                <a:path w="119999" h="119999"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3" name="Shape 405">
              <a:extLst>
                <a:ext uri="{FF2B5EF4-FFF2-40B4-BE49-F238E27FC236}">
                  <a16:creationId xmlns="" xmlns:a16="http://schemas.microsoft.com/office/drawing/2014/main" id="{672F604C-1710-42A4-A7F0-11721C7ACB40}"/>
                </a:ext>
              </a:extLst>
            </p:cNvPr>
            <p:cNvSpPr/>
            <p:nvPr/>
          </p:nvSpPr>
          <p:spPr>
            <a:xfrm>
              <a:off x="6734329" y="4374692"/>
              <a:ext cx="595044" cy="182960"/>
            </a:xfrm>
            <a:custGeom>
              <a:rect l="0" t="0" r="0" b="0"/>
              <a:pathLst>
                <a:path w="119999" h="119999"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nvGrpSpPr>
          <p:cNvPr id="34" name="Shape 406">
            <a:extLst>
              <a:ext uri="{FF2B5EF4-FFF2-40B4-BE49-F238E27FC236}">
                <a16:creationId xmlns="" xmlns:a16="http://schemas.microsoft.com/office/drawing/2014/main" id="{DEB5125D-A4E5-449E-92A7-675EBAFE6C1E}"/>
              </a:ext>
            </a:extLst>
          </p:cNvPr>
          <p:cNvGrpSpPr/>
          <p:nvPr/>
        </p:nvGrpSpPr>
        <p:grpSpPr>
          <a:xfrm>
            <a:off x="8112261" y="1953702"/>
            <a:ext cx="1616844" cy="2603950"/>
            <a:chOff x="8112261" y="1953702"/>
            <a:chExt cx="1616844" cy="2603950"/>
          </a:xfrm>
        </p:grpSpPr>
        <p:sp>
          <p:nvSpPr>
            <p:cNvPr id="35" name="Shape 407">
              <a:extLst>
                <a:ext uri="{FF2B5EF4-FFF2-40B4-BE49-F238E27FC236}">
                  <a16:creationId xmlns="" xmlns:a16="http://schemas.microsoft.com/office/drawing/2014/main" id="{04D87569-C0CB-48E7-91A8-0282127B4B38}"/>
                </a:ext>
              </a:extLst>
            </p:cNvPr>
            <p:cNvSpPr/>
            <p:nvPr/>
          </p:nvSpPr>
          <p:spPr>
            <a:xfrm>
              <a:off x="8384932" y="1953702"/>
              <a:ext cx="869950" cy="923581"/>
            </a:xfrm>
            <a:custGeom>
              <a:rect l="0" t="0" r="0" b="0"/>
              <a:pathLst>
                <a:path w="119999" h="119999"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901"/>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6" name="Shape 408">
              <a:extLst>
                <a:ext uri="{FF2B5EF4-FFF2-40B4-BE49-F238E27FC236}">
                  <a16:creationId xmlns="" xmlns:a16="http://schemas.microsoft.com/office/drawing/2014/main" id="{68AF8E1C-075C-49F9-9566-746C248C27F3}"/>
                </a:ext>
              </a:extLst>
            </p:cNvPr>
            <p:cNvSpPr/>
            <p:nvPr/>
          </p:nvSpPr>
          <p:spPr>
            <a:xfrm>
              <a:off x="8950082" y="1994632"/>
              <a:ext cx="779024" cy="1023235"/>
            </a:xfrm>
            <a:custGeom>
              <a:rect l="0" t="0" r="0" b="0"/>
              <a:pathLst>
                <a:path w="119999" h="119999"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7" name="Shape 409">
              <a:extLst>
                <a:ext uri="{FF2B5EF4-FFF2-40B4-BE49-F238E27FC236}">
                  <a16:creationId xmlns="" xmlns:a16="http://schemas.microsoft.com/office/drawing/2014/main" id="{8100B112-97B1-43A4-AB3C-C9F8573E71A3}"/>
                </a:ext>
              </a:extLst>
            </p:cNvPr>
            <p:cNvSpPr/>
            <p:nvPr/>
          </p:nvSpPr>
          <p:spPr>
            <a:xfrm>
              <a:off x="8135695" y="2254982"/>
              <a:ext cx="757239" cy="768350"/>
            </a:xfrm>
            <a:custGeom>
              <a:rect l="0" t="0" r="0" b="0"/>
              <a:pathLst>
                <a:path w="119999" h="119999"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8" name="Shape 410">
              <a:extLst>
                <a:ext uri="{FF2B5EF4-FFF2-40B4-BE49-F238E27FC236}">
                  <a16:creationId xmlns="" xmlns:a16="http://schemas.microsoft.com/office/drawing/2014/main" id="{56E36AB9-A386-4DFB-A598-ACE704F40228}"/>
                </a:ext>
              </a:extLst>
            </p:cNvPr>
            <p:cNvSpPr/>
            <p:nvPr/>
          </p:nvSpPr>
          <p:spPr>
            <a:xfrm>
              <a:off x="8112261" y="2806550"/>
              <a:ext cx="787021" cy="852667"/>
            </a:xfrm>
            <a:custGeom>
              <a:rect l="0" t="0" r="0" b="0"/>
              <a:pathLst>
                <a:path w="119999" h="119999"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9" name="Shape 411">
              <a:extLst>
                <a:ext uri="{FF2B5EF4-FFF2-40B4-BE49-F238E27FC236}">
                  <a16:creationId xmlns="" xmlns:a16="http://schemas.microsoft.com/office/drawing/2014/main" id="{7AB0D84D-A8B6-4436-96A5-674058B334BC}"/>
                </a:ext>
              </a:extLst>
            </p:cNvPr>
            <p:cNvSpPr/>
            <p:nvPr/>
          </p:nvSpPr>
          <p:spPr>
            <a:xfrm>
              <a:off x="8598436" y="2943958"/>
              <a:ext cx="888222" cy="1000126"/>
            </a:xfrm>
            <a:custGeom>
              <a:rect l="0" t="0" r="0" b="0"/>
              <a:pathLst>
                <a:path w="119999" h="119999"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40" name="Shape 412">
              <a:extLst>
                <a:ext uri="{FF2B5EF4-FFF2-40B4-BE49-F238E27FC236}">
                  <a16:creationId xmlns="" xmlns:a16="http://schemas.microsoft.com/office/drawing/2014/main" id="{E1BF1A12-35B2-466D-A8B3-837E9BA9592F}"/>
                </a:ext>
              </a:extLst>
            </p:cNvPr>
            <p:cNvSpPr/>
            <p:nvPr/>
          </p:nvSpPr>
          <p:spPr>
            <a:xfrm>
              <a:off x="8956432" y="2801083"/>
              <a:ext cx="752476" cy="771525"/>
            </a:xfrm>
            <a:custGeom>
              <a:rect l="0" t="0" r="0" b="0"/>
              <a:pathLst>
                <a:path w="119999" h="119999"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41" name="Shape 413">
              <a:extLst>
                <a:ext uri="{FF2B5EF4-FFF2-40B4-BE49-F238E27FC236}">
                  <a16:creationId xmlns="" xmlns:a16="http://schemas.microsoft.com/office/drawing/2014/main" id="{001FFC7F-FDC6-4A18-9F6B-4B3829F5C64E}"/>
                </a:ext>
              </a:extLst>
            </p:cNvPr>
            <p:cNvSpPr/>
            <p:nvPr/>
          </p:nvSpPr>
          <p:spPr>
            <a:xfrm>
              <a:off x="8765803" y="4086828"/>
              <a:ext cx="595100" cy="181898"/>
            </a:xfrm>
            <a:custGeom>
              <a:rect l="0" t="0" r="0" b="0"/>
              <a:pathLst>
                <a:path w="119999" h="119999"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42" name="Shape 414">
              <a:extLst>
                <a:ext uri="{FF2B5EF4-FFF2-40B4-BE49-F238E27FC236}">
                  <a16:creationId xmlns="" xmlns:a16="http://schemas.microsoft.com/office/drawing/2014/main" id="{683BC7B0-55F3-4D91-B2C2-74865284A497}"/>
                </a:ext>
              </a:extLst>
            </p:cNvPr>
            <p:cNvSpPr/>
            <p:nvPr/>
          </p:nvSpPr>
          <p:spPr>
            <a:xfrm>
              <a:off x="8765803" y="4229703"/>
              <a:ext cx="595100" cy="181898"/>
            </a:xfrm>
            <a:custGeom>
              <a:rect l="0" t="0" r="0" b="0"/>
              <a:pathLst>
                <a:path w="119999" h="119999"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43" name="Shape 415">
              <a:extLst>
                <a:ext uri="{FF2B5EF4-FFF2-40B4-BE49-F238E27FC236}">
                  <a16:creationId xmlns="" xmlns:a16="http://schemas.microsoft.com/office/drawing/2014/main" id="{2C592C7F-C8EC-441E-919D-B0721D51C942}"/>
                </a:ext>
              </a:extLst>
            </p:cNvPr>
            <p:cNvSpPr/>
            <p:nvPr/>
          </p:nvSpPr>
          <p:spPr>
            <a:xfrm>
              <a:off x="8765803" y="4374692"/>
              <a:ext cx="595100" cy="182960"/>
            </a:xfrm>
            <a:custGeom>
              <a:rect l="0" t="0" r="0" b="0"/>
              <a:pathLst>
                <a:path w="119999" h="119999"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sp>
        <p:nvSpPr>
          <p:cNvPr id="46" name="Shape 418">
            <a:extLst>
              <a:ext uri="{FF2B5EF4-FFF2-40B4-BE49-F238E27FC236}">
                <a16:creationId xmlns="" xmlns:a16="http://schemas.microsoft.com/office/drawing/2014/main" id="{077C2B2B-2872-4E9D-A77C-943BCABD6326}"/>
              </a:ext>
            </a:extLst>
          </p:cNvPr>
          <p:cNvSpPr/>
          <p:nvPr/>
        </p:nvSpPr>
        <p:spPr>
          <a:xfrm>
            <a:off x="2793757" y="1481729"/>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49" name="Shape 421">
            <a:extLst>
              <a:ext uri="{FF2B5EF4-FFF2-40B4-BE49-F238E27FC236}">
                <a16:creationId xmlns="" xmlns:a16="http://schemas.microsoft.com/office/drawing/2014/main" id="{015159B1-9C03-4C93-974A-6E4345549920}"/>
              </a:ext>
            </a:extLst>
          </p:cNvPr>
          <p:cNvSpPr/>
          <p:nvPr/>
        </p:nvSpPr>
        <p:spPr>
          <a:xfrm>
            <a:off x="8839591" y="1479433"/>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52" name="Shape 424">
            <a:extLst>
              <a:ext uri="{FF2B5EF4-FFF2-40B4-BE49-F238E27FC236}">
                <a16:creationId xmlns="" xmlns:a16="http://schemas.microsoft.com/office/drawing/2014/main" id="{9441B20A-598C-43E5-9756-4C6008E0AD06}"/>
              </a:ext>
            </a:extLst>
          </p:cNvPr>
          <p:cNvSpPr/>
          <p:nvPr/>
        </p:nvSpPr>
        <p:spPr>
          <a:xfrm>
            <a:off x="4827345" y="1463274"/>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55" name="Shape 427">
            <a:extLst>
              <a:ext uri="{FF2B5EF4-FFF2-40B4-BE49-F238E27FC236}">
                <a16:creationId xmlns="" xmlns:a16="http://schemas.microsoft.com/office/drawing/2014/main" id="{198EDA77-EAC9-4EED-8C96-9907D5CE0A25}"/>
              </a:ext>
            </a:extLst>
          </p:cNvPr>
          <p:cNvSpPr/>
          <p:nvPr/>
        </p:nvSpPr>
        <p:spPr>
          <a:xfrm>
            <a:off x="6734329" y="1506111"/>
            <a:ext cx="279327" cy="253943"/>
          </a:xfrm>
          <a:custGeom>
            <a:rect l="0" t="0" r="0" b="0"/>
            <a:pathLst>
              <a:path w="119999" h="119999"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56" name="Text Placeholder 5">
            <a:extLst>
              <a:ext uri="{FF2B5EF4-FFF2-40B4-BE49-F238E27FC236}">
                <a16:creationId xmlns="" xmlns:a16="http://schemas.microsoft.com/office/drawing/2014/main" id="{7798667E-C0EA-429F-A3B0-03650D08E7BC}"/>
              </a:ext>
            </a:extLst>
          </p:cNvPr>
          <p:cNvSpPr>
            <a:spLocks noGrp="1"/>
          </p:cNvSpPr>
          <p:nvPr>
            <p:ph type="body" sz="quarter" idx="24" hasCustomPrompt="1"/>
          </p:nvPr>
        </p:nvSpPr>
        <p:spPr>
          <a:xfrm>
            <a:off x="2120685" y="5139323"/>
            <a:ext cx="1733046" cy="1085432"/>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57" name="Text Placeholder 62">
            <a:extLst>
              <a:ext uri="{FF2B5EF4-FFF2-40B4-BE49-F238E27FC236}">
                <a16:creationId xmlns="" xmlns:a16="http://schemas.microsoft.com/office/drawing/2014/main" id="{7ABF4D94-5D4F-4A70-9F64-FB003DCC3E99}"/>
              </a:ext>
            </a:extLst>
          </p:cNvPr>
          <p:cNvSpPr>
            <a:spLocks noGrp="1"/>
          </p:cNvSpPr>
          <p:nvPr>
            <p:ph type="body" sz="quarter" idx="34" hasCustomPrompt="1"/>
          </p:nvPr>
        </p:nvSpPr>
        <p:spPr>
          <a:xfrm>
            <a:off x="2130741" y="4679987"/>
            <a:ext cx="1733047" cy="362766"/>
          </a:xfrm>
          <a:prstGeom prst="rect">
            <a:avLst/>
          </a:prstGeom>
        </p:spPr>
        <p:txBody>
          <a:bodyPr/>
          <a:lstStyle>
            <a:lvl1pPr algn="ctr">
              <a:defRPr b="1"/>
            </a:lvl1pPr>
          </a:lstStyle>
          <a:p>
            <a:pPr lvl="0"/>
            <a:r>
              <a:rPr lang="en-US"/>
              <a:t>Heading 1</a:t>
            </a:r>
          </a:p>
        </p:txBody>
      </p:sp>
      <p:sp>
        <p:nvSpPr>
          <p:cNvPr id="59" name="Text Placeholder 5">
            <a:extLst>
              <a:ext uri="{FF2B5EF4-FFF2-40B4-BE49-F238E27FC236}">
                <a16:creationId xmlns="" xmlns:a16="http://schemas.microsoft.com/office/drawing/2014/main" id="{D549BCFB-1AF6-4742-905A-0F84B69A926A}"/>
              </a:ext>
            </a:extLst>
          </p:cNvPr>
          <p:cNvSpPr>
            <a:spLocks noGrp="1"/>
          </p:cNvSpPr>
          <p:nvPr>
            <p:ph type="body" sz="quarter" idx="35" hasCustomPrompt="1"/>
          </p:nvPr>
        </p:nvSpPr>
        <p:spPr>
          <a:xfrm>
            <a:off x="4230092" y="5139323"/>
            <a:ext cx="1733046" cy="1085432"/>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60" name="Text Placeholder 62">
            <a:extLst>
              <a:ext uri="{FF2B5EF4-FFF2-40B4-BE49-F238E27FC236}">
                <a16:creationId xmlns="" xmlns:a16="http://schemas.microsoft.com/office/drawing/2014/main" id="{1B756708-6D43-46ED-8F69-43F06FBF826A}"/>
              </a:ext>
            </a:extLst>
          </p:cNvPr>
          <p:cNvSpPr>
            <a:spLocks noGrp="1"/>
          </p:cNvSpPr>
          <p:nvPr>
            <p:ph type="body" sz="quarter" idx="36" hasCustomPrompt="1"/>
          </p:nvPr>
        </p:nvSpPr>
        <p:spPr>
          <a:xfrm>
            <a:off x="4240148" y="4679987"/>
            <a:ext cx="1733047" cy="362766"/>
          </a:xfrm>
          <a:prstGeom prst="rect">
            <a:avLst/>
          </a:prstGeom>
        </p:spPr>
        <p:txBody>
          <a:bodyPr/>
          <a:lstStyle>
            <a:lvl1pPr algn="ctr">
              <a:defRPr b="1"/>
            </a:lvl1pPr>
          </a:lstStyle>
          <a:p>
            <a:pPr lvl="0"/>
            <a:r>
              <a:rPr lang="en-US"/>
              <a:t>Heading 2</a:t>
            </a:r>
          </a:p>
        </p:txBody>
      </p:sp>
      <p:sp>
        <p:nvSpPr>
          <p:cNvPr id="61" name="Text Placeholder 5">
            <a:extLst>
              <a:ext uri="{FF2B5EF4-FFF2-40B4-BE49-F238E27FC236}">
                <a16:creationId xmlns="" xmlns:a16="http://schemas.microsoft.com/office/drawing/2014/main" id="{F2C5BE38-EA34-4794-912E-E018EDB9C5A0}"/>
              </a:ext>
            </a:extLst>
          </p:cNvPr>
          <p:cNvSpPr>
            <a:spLocks noGrp="1"/>
          </p:cNvSpPr>
          <p:nvPr>
            <p:ph type="body" sz="quarter" idx="37" hasCustomPrompt="1"/>
          </p:nvPr>
        </p:nvSpPr>
        <p:spPr>
          <a:xfrm>
            <a:off x="6329442" y="5139323"/>
            <a:ext cx="1733046" cy="1085432"/>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62" name="Text Placeholder 62">
            <a:extLst>
              <a:ext uri="{FF2B5EF4-FFF2-40B4-BE49-F238E27FC236}">
                <a16:creationId xmlns="" xmlns:a16="http://schemas.microsoft.com/office/drawing/2014/main" id="{015977C7-87A9-497E-9FD2-68A5A2B22DCD}"/>
              </a:ext>
            </a:extLst>
          </p:cNvPr>
          <p:cNvSpPr>
            <a:spLocks noGrp="1"/>
          </p:cNvSpPr>
          <p:nvPr>
            <p:ph type="body" sz="quarter" idx="38" hasCustomPrompt="1"/>
          </p:nvPr>
        </p:nvSpPr>
        <p:spPr>
          <a:xfrm>
            <a:off x="6339498" y="4679987"/>
            <a:ext cx="1733047" cy="362766"/>
          </a:xfrm>
          <a:prstGeom prst="rect">
            <a:avLst/>
          </a:prstGeom>
        </p:spPr>
        <p:txBody>
          <a:bodyPr/>
          <a:lstStyle>
            <a:lvl1pPr algn="ctr">
              <a:defRPr b="1"/>
            </a:lvl1pPr>
          </a:lstStyle>
          <a:p>
            <a:pPr lvl="0"/>
            <a:r>
              <a:rPr lang="en-US"/>
              <a:t>Heading 3</a:t>
            </a:r>
          </a:p>
        </p:txBody>
      </p:sp>
      <p:sp>
        <p:nvSpPr>
          <p:cNvPr id="63" name="Text Placeholder 5">
            <a:extLst>
              <a:ext uri="{FF2B5EF4-FFF2-40B4-BE49-F238E27FC236}">
                <a16:creationId xmlns="" xmlns:a16="http://schemas.microsoft.com/office/drawing/2014/main" id="{F08387F6-D1C1-415B-AC71-BB4603E8D5EB}"/>
              </a:ext>
            </a:extLst>
          </p:cNvPr>
          <p:cNvSpPr>
            <a:spLocks noGrp="1"/>
          </p:cNvSpPr>
          <p:nvPr>
            <p:ph type="body" sz="quarter" idx="39" hasCustomPrompt="1"/>
          </p:nvPr>
        </p:nvSpPr>
        <p:spPr>
          <a:xfrm>
            <a:off x="8374876" y="5139323"/>
            <a:ext cx="1733046" cy="1085432"/>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64" name="Text Placeholder 62">
            <a:extLst>
              <a:ext uri="{FF2B5EF4-FFF2-40B4-BE49-F238E27FC236}">
                <a16:creationId xmlns="" xmlns:a16="http://schemas.microsoft.com/office/drawing/2014/main" id="{9472E820-7304-4E3F-923F-6169068D8A10}"/>
              </a:ext>
            </a:extLst>
          </p:cNvPr>
          <p:cNvSpPr>
            <a:spLocks noGrp="1"/>
          </p:cNvSpPr>
          <p:nvPr>
            <p:ph type="body" sz="quarter" idx="40" hasCustomPrompt="1"/>
          </p:nvPr>
        </p:nvSpPr>
        <p:spPr>
          <a:xfrm>
            <a:off x="8384932" y="4679987"/>
            <a:ext cx="1733047" cy="362766"/>
          </a:xfrm>
          <a:prstGeom prst="rect">
            <a:avLst/>
          </a:prstGeom>
        </p:spPr>
        <p:txBody>
          <a:bodyPr/>
          <a:lstStyle>
            <a:lvl1pPr algn="ctr">
              <a:defRPr b="1"/>
            </a:lvl1pPr>
          </a:lstStyle>
          <a:p>
            <a:pPr lvl="0"/>
            <a:r>
              <a:rPr lang="en-US"/>
              <a:t>Heading 4</a:t>
            </a:r>
          </a:p>
        </p:txBody>
      </p:sp>
    </p:spTree>
    <p:custDataLst>
      <p:tags r:id="rId1"/>
    </p:custDataLst>
    <p:extLst>
      <p:ext uri="{BB962C8B-B14F-4D97-AF65-F5344CB8AC3E}">
        <p14:creationId xmlns:p14="http://schemas.microsoft.com/office/powerpoint/2010/main" val="938183668"/>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1_Brained-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grpSp>
        <p:nvGrpSpPr>
          <p:cNvPr id="4" name="Shape 376">
            <a:extLst>
              <a:ext uri="{FF2B5EF4-FFF2-40B4-BE49-F238E27FC236}">
                <a16:creationId xmlns="" xmlns:a16="http://schemas.microsoft.com/office/drawing/2014/main" id="{44AD7DAC-164A-48A7-9E9D-8A16746590FA}"/>
              </a:ext>
            </a:extLst>
          </p:cNvPr>
          <p:cNvGrpSpPr/>
          <p:nvPr/>
        </p:nvGrpSpPr>
        <p:grpSpPr>
          <a:xfrm>
            <a:off x="1398771" y="1953702"/>
            <a:ext cx="1620994" cy="2603950"/>
            <a:chOff x="2011515" y="1953702"/>
            <a:chExt cx="1620994" cy="2603950"/>
          </a:xfrm>
        </p:grpSpPr>
        <p:sp>
          <p:nvSpPr>
            <p:cNvPr id="5" name="Shape 377">
              <a:extLst>
                <a:ext uri="{FF2B5EF4-FFF2-40B4-BE49-F238E27FC236}">
                  <a16:creationId xmlns="" xmlns:a16="http://schemas.microsoft.com/office/drawing/2014/main" id="{B2EC8072-6BFA-4F7A-9DF3-705111CDA5BD}"/>
                </a:ext>
              </a:extLst>
            </p:cNvPr>
            <p:cNvSpPr/>
            <p:nvPr/>
          </p:nvSpPr>
          <p:spPr>
            <a:xfrm>
              <a:off x="2285756" y="1953702"/>
              <a:ext cx="869950" cy="923581"/>
            </a:xfrm>
            <a:custGeom>
              <a:rect l="0" t="0" r="0" b="0"/>
              <a:pathLst>
                <a:path w="119999" h="119999"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901"/>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 name="Shape 378">
              <a:extLst>
                <a:ext uri="{FF2B5EF4-FFF2-40B4-BE49-F238E27FC236}">
                  <a16:creationId xmlns="" xmlns:a16="http://schemas.microsoft.com/office/drawing/2014/main" id="{5898C835-DAC5-488A-B2A7-12706C019476}"/>
                </a:ext>
              </a:extLst>
            </p:cNvPr>
            <p:cNvSpPr/>
            <p:nvPr/>
          </p:nvSpPr>
          <p:spPr>
            <a:xfrm>
              <a:off x="2850906" y="1994632"/>
              <a:ext cx="781603" cy="1023235"/>
            </a:xfrm>
            <a:custGeom>
              <a:rect l="0" t="0" r="0" b="0"/>
              <a:pathLst>
                <a:path w="119999" h="119999"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 name="Shape 379">
              <a:extLst>
                <a:ext uri="{FF2B5EF4-FFF2-40B4-BE49-F238E27FC236}">
                  <a16:creationId xmlns="" xmlns:a16="http://schemas.microsoft.com/office/drawing/2014/main" id="{EA13938E-C229-4FF7-9000-0F03E2916C98}"/>
                </a:ext>
              </a:extLst>
            </p:cNvPr>
            <p:cNvSpPr/>
            <p:nvPr/>
          </p:nvSpPr>
          <p:spPr>
            <a:xfrm>
              <a:off x="2034932" y="2254982"/>
              <a:ext cx="758825" cy="768350"/>
            </a:xfrm>
            <a:custGeom>
              <a:rect l="0" t="0" r="0" b="0"/>
              <a:pathLst>
                <a:path w="119999" h="119999"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 name="Shape 380">
              <a:extLst>
                <a:ext uri="{FF2B5EF4-FFF2-40B4-BE49-F238E27FC236}">
                  <a16:creationId xmlns="" xmlns:a16="http://schemas.microsoft.com/office/drawing/2014/main" id="{74CA54DE-9381-4EA7-86FD-5EE691488615}"/>
                </a:ext>
              </a:extLst>
            </p:cNvPr>
            <p:cNvSpPr/>
            <p:nvPr/>
          </p:nvSpPr>
          <p:spPr>
            <a:xfrm>
              <a:off x="2011515" y="2806550"/>
              <a:ext cx="788592" cy="852667"/>
            </a:xfrm>
            <a:custGeom>
              <a:rect l="0" t="0" r="0" b="0"/>
              <a:pathLst>
                <a:path w="119999" h="119999"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9" name="Shape 381">
              <a:extLst>
                <a:ext uri="{FF2B5EF4-FFF2-40B4-BE49-F238E27FC236}">
                  <a16:creationId xmlns="" xmlns:a16="http://schemas.microsoft.com/office/drawing/2014/main" id="{DA021A0D-7905-40BE-BF0B-A690E98478E4}"/>
                </a:ext>
              </a:extLst>
            </p:cNvPr>
            <p:cNvSpPr/>
            <p:nvPr/>
          </p:nvSpPr>
          <p:spPr>
            <a:xfrm>
              <a:off x="2499260" y="2943958"/>
              <a:ext cx="888222" cy="1000126"/>
            </a:xfrm>
            <a:custGeom>
              <a:rect l="0" t="0" r="0" b="0"/>
              <a:pathLst>
                <a:path w="119999" h="119999"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0" name="Shape 382">
              <a:extLst>
                <a:ext uri="{FF2B5EF4-FFF2-40B4-BE49-F238E27FC236}">
                  <a16:creationId xmlns="" xmlns:a16="http://schemas.microsoft.com/office/drawing/2014/main" id="{3A40F9F5-7DF0-419C-ABFB-6B01E1FC771C}"/>
                </a:ext>
              </a:extLst>
            </p:cNvPr>
            <p:cNvSpPr/>
            <p:nvPr/>
          </p:nvSpPr>
          <p:spPr>
            <a:xfrm>
              <a:off x="2857257" y="2801083"/>
              <a:ext cx="752476" cy="771525"/>
            </a:xfrm>
            <a:custGeom>
              <a:rect l="0" t="0" r="0" b="0"/>
              <a:pathLst>
                <a:path w="119999" h="119999"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1" name="Shape 383">
              <a:extLst>
                <a:ext uri="{FF2B5EF4-FFF2-40B4-BE49-F238E27FC236}">
                  <a16:creationId xmlns="" xmlns:a16="http://schemas.microsoft.com/office/drawing/2014/main" id="{0663C0E9-278E-44D5-90D7-2FB8469058A7}"/>
                </a:ext>
              </a:extLst>
            </p:cNvPr>
            <p:cNvSpPr/>
            <p:nvPr/>
          </p:nvSpPr>
          <p:spPr>
            <a:xfrm>
              <a:off x="2668685" y="4086828"/>
              <a:ext cx="595100" cy="181898"/>
            </a:xfrm>
            <a:custGeom>
              <a:rect l="0" t="0" r="0" b="0"/>
              <a:pathLst>
                <a:path w="119999" h="119999"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2" name="Shape 384">
              <a:extLst>
                <a:ext uri="{FF2B5EF4-FFF2-40B4-BE49-F238E27FC236}">
                  <a16:creationId xmlns="" xmlns:a16="http://schemas.microsoft.com/office/drawing/2014/main" id="{62EC3B89-ABEF-40BF-BDB9-4F1CE273B825}"/>
                </a:ext>
              </a:extLst>
            </p:cNvPr>
            <p:cNvSpPr/>
            <p:nvPr/>
          </p:nvSpPr>
          <p:spPr>
            <a:xfrm>
              <a:off x="2668685" y="4229703"/>
              <a:ext cx="595100" cy="181898"/>
            </a:xfrm>
            <a:custGeom>
              <a:rect l="0" t="0" r="0" b="0"/>
              <a:pathLst>
                <a:path w="119999" h="119999"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3" name="Shape 385">
              <a:extLst>
                <a:ext uri="{FF2B5EF4-FFF2-40B4-BE49-F238E27FC236}">
                  <a16:creationId xmlns="" xmlns:a16="http://schemas.microsoft.com/office/drawing/2014/main" id="{C8421D68-0E58-4FCD-B761-F2142283B3A9}"/>
                </a:ext>
              </a:extLst>
            </p:cNvPr>
            <p:cNvSpPr/>
            <p:nvPr/>
          </p:nvSpPr>
          <p:spPr>
            <a:xfrm>
              <a:off x="2668685" y="4374692"/>
              <a:ext cx="595100" cy="182960"/>
            </a:xfrm>
            <a:custGeom>
              <a:rect l="0" t="0" r="0" b="0"/>
              <a:pathLst>
                <a:path w="119999" h="119999"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nvGrpSpPr>
          <p:cNvPr id="24" name="Shape 396">
            <a:extLst>
              <a:ext uri="{FF2B5EF4-FFF2-40B4-BE49-F238E27FC236}">
                <a16:creationId xmlns="" xmlns:a16="http://schemas.microsoft.com/office/drawing/2014/main" id="{3616E63B-D7A1-4281-ACCE-48F4DEE39864}"/>
              </a:ext>
            </a:extLst>
          </p:cNvPr>
          <p:cNvGrpSpPr/>
          <p:nvPr/>
        </p:nvGrpSpPr>
        <p:grpSpPr>
          <a:xfrm>
            <a:off x="5202409" y="1953702"/>
            <a:ext cx="1620895" cy="2603950"/>
            <a:chOff x="6077203" y="1953702"/>
            <a:chExt cx="1620895" cy="2603950"/>
          </a:xfrm>
        </p:grpSpPr>
        <p:sp>
          <p:nvSpPr>
            <p:cNvPr id="25" name="Shape 397">
              <a:extLst>
                <a:ext uri="{FF2B5EF4-FFF2-40B4-BE49-F238E27FC236}">
                  <a16:creationId xmlns="" xmlns:a16="http://schemas.microsoft.com/office/drawing/2014/main" id="{DD35F0D2-8C99-49C7-8928-10DB38D2D459}"/>
                </a:ext>
              </a:extLst>
            </p:cNvPr>
            <p:cNvSpPr/>
            <p:nvPr/>
          </p:nvSpPr>
          <p:spPr>
            <a:xfrm>
              <a:off x="6351344" y="1953702"/>
              <a:ext cx="873126" cy="923581"/>
            </a:xfrm>
            <a:custGeom>
              <a:rect l="0" t="0" r="0" b="0"/>
              <a:pathLst>
                <a:path w="119999" h="119999"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901"/>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6" name="Shape 398">
              <a:extLst>
                <a:ext uri="{FF2B5EF4-FFF2-40B4-BE49-F238E27FC236}">
                  <a16:creationId xmlns="" xmlns:a16="http://schemas.microsoft.com/office/drawing/2014/main" id="{71DF2BD2-E6E5-40BE-962B-7F5BC38F2318}"/>
                </a:ext>
              </a:extLst>
            </p:cNvPr>
            <p:cNvSpPr/>
            <p:nvPr/>
          </p:nvSpPr>
          <p:spPr>
            <a:xfrm>
              <a:off x="6916495" y="1994632"/>
              <a:ext cx="781604" cy="1023235"/>
            </a:xfrm>
            <a:custGeom>
              <a:rect l="0" t="0" r="0" b="0"/>
              <a:pathLst>
                <a:path w="119999" h="119999"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7" name="Shape 399">
              <a:extLst>
                <a:ext uri="{FF2B5EF4-FFF2-40B4-BE49-F238E27FC236}">
                  <a16:creationId xmlns="" xmlns:a16="http://schemas.microsoft.com/office/drawing/2014/main" id="{BA6DBD9E-19F8-43C5-B130-1D964337A261}"/>
                </a:ext>
              </a:extLst>
            </p:cNvPr>
            <p:cNvSpPr/>
            <p:nvPr/>
          </p:nvSpPr>
          <p:spPr>
            <a:xfrm>
              <a:off x="6100521" y="2254982"/>
              <a:ext cx="758825" cy="768350"/>
            </a:xfrm>
            <a:custGeom>
              <a:rect l="0" t="0" r="0" b="0"/>
              <a:pathLst>
                <a:path w="119999" h="119999"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8" name="Shape 400">
              <a:extLst>
                <a:ext uri="{FF2B5EF4-FFF2-40B4-BE49-F238E27FC236}">
                  <a16:creationId xmlns="" xmlns:a16="http://schemas.microsoft.com/office/drawing/2014/main" id="{A44A3059-0E2C-47C5-ACBA-0F5EBC4243DC}"/>
                </a:ext>
              </a:extLst>
            </p:cNvPr>
            <p:cNvSpPr/>
            <p:nvPr/>
          </p:nvSpPr>
          <p:spPr>
            <a:xfrm>
              <a:off x="6077203" y="2806550"/>
              <a:ext cx="788493" cy="852667"/>
            </a:xfrm>
            <a:custGeom>
              <a:rect l="0" t="0" r="0" b="0"/>
              <a:pathLst>
                <a:path w="119999" h="119999"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9" name="Shape 401">
              <a:extLst>
                <a:ext uri="{FF2B5EF4-FFF2-40B4-BE49-F238E27FC236}">
                  <a16:creationId xmlns="" xmlns:a16="http://schemas.microsoft.com/office/drawing/2014/main" id="{C23C780E-C219-4A45-AEF5-1E95E1604A9B}"/>
                </a:ext>
              </a:extLst>
            </p:cNvPr>
            <p:cNvSpPr/>
            <p:nvPr/>
          </p:nvSpPr>
          <p:spPr>
            <a:xfrm>
              <a:off x="6565236" y="2943958"/>
              <a:ext cx="891009" cy="1000126"/>
            </a:xfrm>
            <a:custGeom>
              <a:rect l="0" t="0" r="0" b="0"/>
              <a:pathLst>
                <a:path w="119999" h="119999"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0" name="Shape 402">
              <a:extLst>
                <a:ext uri="{FF2B5EF4-FFF2-40B4-BE49-F238E27FC236}">
                  <a16:creationId xmlns="" xmlns:a16="http://schemas.microsoft.com/office/drawing/2014/main" id="{8CA68968-B98E-4681-B859-12AD84BA1CCC}"/>
                </a:ext>
              </a:extLst>
            </p:cNvPr>
            <p:cNvSpPr/>
            <p:nvPr/>
          </p:nvSpPr>
          <p:spPr>
            <a:xfrm>
              <a:off x="6922846" y="2801083"/>
              <a:ext cx="752476" cy="771525"/>
            </a:xfrm>
            <a:custGeom>
              <a:rect l="0" t="0" r="0" b="0"/>
              <a:pathLst>
                <a:path w="119999" h="119999"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1" name="Shape 403">
              <a:extLst>
                <a:ext uri="{FF2B5EF4-FFF2-40B4-BE49-F238E27FC236}">
                  <a16:creationId xmlns="" xmlns:a16="http://schemas.microsoft.com/office/drawing/2014/main" id="{3B3BD97B-E5E1-41A5-A2ED-F108B5CAC7F9}"/>
                </a:ext>
              </a:extLst>
            </p:cNvPr>
            <p:cNvSpPr/>
            <p:nvPr/>
          </p:nvSpPr>
          <p:spPr>
            <a:xfrm>
              <a:off x="6734329" y="4086828"/>
              <a:ext cx="595044" cy="181898"/>
            </a:xfrm>
            <a:custGeom>
              <a:rect l="0" t="0" r="0" b="0"/>
              <a:pathLst>
                <a:path w="119999" h="119999"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2" name="Shape 404">
              <a:extLst>
                <a:ext uri="{FF2B5EF4-FFF2-40B4-BE49-F238E27FC236}">
                  <a16:creationId xmlns="" xmlns:a16="http://schemas.microsoft.com/office/drawing/2014/main" id="{B60AB8B8-D2D3-4D40-A1B9-0B5D569F7482}"/>
                </a:ext>
              </a:extLst>
            </p:cNvPr>
            <p:cNvSpPr/>
            <p:nvPr/>
          </p:nvSpPr>
          <p:spPr>
            <a:xfrm>
              <a:off x="6734329" y="4229703"/>
              <a:ext cx="595044" cy="181898"/>
            </a:xfrm>
            <a:custGeom>
              <a:rect l="0" t="0" r="0" b="0"/>
              <a:pathLst>
                <a:path w="119999" h="119999"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3" name="Shape 405">
              <a:extLst>
                <a:ext uri="{FF2B5EF4-FFF2-40B4-BE49-F238E27FC236}">
                  <a16:creationId xmlns="" xmlns:a16="http://schemas.microsoft.com/office/drawing/2014/main" id="{672F604C-1710-42A4-A7F0-11721C7ACB40}"/>
                </a:ext>
              </a:extLst>
            </p:cNvPr>
            <p:cNvSpPr/>
            <p:nvPr/>
          </p:nvSpPr>
          <p:spPr>
            <a:xfrm>
              <a:off x="6734329" y="4374692"/>
              <a:ext cx="595044" cy="182960"/>
            </a:xfrm>
            <a:custGeom>
              <a:rect l="0" t="0" r="0" b="0"/>
              <a:pathLst>
                <a:path w="119999" h="119999"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sp>
        <p:nvSpPr>
          <p:cNvPr id="46" name="Shape 418">
            <a:extLst>
              <a:ext uri="{FF2B5EF4-FFF2-40B4-BE49-F238E27FC236}">
                <a16:creationId xmlns="" xmlns:a16="http://schemas.microsoft.com/office/drawing/2014/main" id="{077C2B2B-2872-4E9D-A77C-943BCABD6326}"/>
              </a:ext>
            </a:extLst>
          </p:cNvPr>
          <p:cNvSpPr/>
          <p:nvPr/>
        </p:nvSpPr>
        <p:spPr>
          <a:xfrm>
            <a:off x="2181013" y="1481729"/>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52" name="Shape 424">
            <a:extLst>
              <a:ext uri="{FF2B5EF4-FFF2-40B4-BE49-F238E27FC236}">
                <a16:creationId xmlns="" xmlns:a16="http://schemas.microsoft.com/office/drawing/2014/main" id="{9441B20A-598C-43E5-9756-4C6008E0AD06}"/>
              </a:ext>
            </a:extLst>
          </p:cNvPr>
          <p:cNvSpPr/>
          <p:nvPr/>
        </p:nvSpPr>
        <p:spPr>
          <a:xfrm>
            <a:off x="5952311" y="1471483"/>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55" name="Shape 427">
            <a:extLst>
              <a:ext uri="{FF2B5EF4-FFF2-40B4-BE49-F238E27FC236}">
                <a16:creationId xmlns="" xmlns:a16="http://schemas.microsoft.com/office/drawing/2014/main" id="{198EDA77-EAC9-4EED-8C96-9907D5CE0A25}"/>
              </a:ext>
            </a:extLst>
          </p:cNvPr>
          <p:cNvSpPr/>
          <p:nvPr/>
        </p:nvSpPr>
        <p:spPr>
          <a:xfrm>
            <a:off x="9969811" y="1496867"/>
            <a:ext cx="279327" cy="253943"/>
          </a:xfrm>
          <a:custGeom>
            <a:rect l="0" t="0" r="0" b="0"/>
            <a:pathLst>
              <a:path w="119999" h="119999"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56" name="Text Placeholder 5">
            <a:extLst>
              <a:ext uri="{FF2B5EF4-FFF2-40B4-BE49-F238E27FC236}">
                <a16:creationId xmlns="" xmlns:a16="http://schemas.microsoft.com/office/drawing/2014/main" id="{7798667E-C0EA-429F-A3B0-03650D08E7BC}"/>
              </a:ext>
            </a:extLst>
          </p:cNvPr>
          <p:cNvSpPr>
            <a:spLocks noGrp="1"/>
          </p:cNvSpPr>
          <p:nvPr>
            <p:ph type="body" sz="quarter" idx="24" hasCustomPrompt="1"/>
          </p:nvPr>
        </p:nvSpPr>
        <p:spPr>
          <a:xfrm>
            <a:off x="442709" y="5129363"/>
            <a:ext cx="3658029" cy="1085432"/>
          </a:xfrm>
          <a:prstGeom prst="rect">
            <a:avLst/>
          </a:prstGeom>
        </p:spPr>
        <p:txBody>
          <a:bodyPr/>
          <a:lstStyle>
            <a:lvl1pPr algn="ctr">
              <a:defRPr lang="en-US" sz="1500" kern="1200" baseline="0">
                <a:solidFill>
                  <a:schemeClr val="tx1"/>
                </a:solidFill>
                <a:latin typeface="Arial" pitchFamily="34" charset="0"/>
                <a:ea typeface="+mn-ea"/>
                <a:cs typeface="Arial" pitchFamily="34" charset="0"/>
              </a:defRPr>
            </a:lvl1pPr>
            <a:lvl2pPr marL="0" indent="0" algn="ctr">
              <a:buNone/>
              <a:defRPr lang="en-US" sz="15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57" name="Text Placeholder 62">
            <a:extLst>
              <a:ext uri="{FF2B5EF4-FFF2-40B4-BE49-F238E27FC236}">
                <a16:creationId xmlns="" xmlns:a16="http://schemas.microsoft.com/office/drawing/2014/main" id="{7ABF4D94-5D4F-4A70-9F64-FB003DCC3E99}"/>
              </a:ext>
            </a:extLst>
          </p:cNvPr>
          <p:cNvSpPr>
            <a:spLocks noGrp="1"/>
          </p:cNvSpPr>
          <p:nvPr>
            <p:ph type="body" sz="quarter" idx="34" hasCustomPrompt="1"/>
          </p:nvPr>
        </p:nvSpPr>
        <p:spPr>
          <a:xfrm>
            <a:off x="443342" y="4670026"/>
            <a:ext cx="3644936" cy="372727"/>
          </a:xfrm>
          <a:prstGeom prst="rect">
            <a:avLst/>
          </a:prstGeom>
        </p:spPr>
        <p:txBody>
          <a:bodyPr/>
          <a:lstStyle>
            <a:lvl1pPr algn="ctr">
              <a:defRPr sz="1800" b="1"/>
            </a:lvl1pPr>
          </a:lstStyle>
          <a:p>
            <a:pPr lvl="0"/>
            <a:r>
              <a:rPr lang="en-US"/>
              <a:t>Heading 1</a:t>
            </a:r>
          </a:p>
        </p:txBody>
      </p:sp>
      <p:grpSp>
        <p:nvGrpSpPr>
          <p:cNvPr id="58" name="Shape 376">
            <a:extLst>
              <a:ext uri="{FF2B5EF4-FFF2-40B4-BE49-F238E27FC236}">
                <a16:creationId xmlns="" xmlns:a16="http://schemas.microsoft.com/office/drawing/2014/main" id="{731CABED-CF1E-4318-8ABE-7836772FBFB5}"/>
              </a:ext>
            </a:extLst>
          </p:cNvPr>
          <p:cNvGrpSpPr/>
          <p:nvPr/>
        </p:nvGrpSpPr>
        <p:grpSpPr>
          <a:xfrm>
            <a:off x="9228128" y="1953702"/>
            <a:ext cx="1620994" cy="2603950"/>
            <a:chOff x="2011515" y="1953702"/>
            <a:chExt cx="1620994" cy="2603950"/>
          </a:xfrm>
        </p:grpSpPr>
        <p:sp>
          <p:nvSpPr>
            <p:cNvPr id="65" name="Shape 377">
              <a:extLst>
                <a:ext uri="{FF2B5EF4-FFF2-40B4-BE49-F238E27FC236}">
                  <a16:creationId xmlns="" xmlns:a16="http://schemas.microsoft.com/office/drawing/2014/main" id="{7E24D27C-6585-41FA-BC7C-026FA736081A}"/>
                </a:ext>
              </a:extLst>
            </p:cNvPr>
            <p:cNvSpPr/>
            <p:nvPr/>
          </p:nvSpPr>
          <p:spPr>
            <a:xfrm>
              <a:off x="2285756" y="1953702"/>
              <a:ext cx="869950" cy="923581"/>
            </a:xfrm>
            <a:custGeom>
              <a:rect l="0" t="0" r="0" b="0"/>
              <a:pathLst>
                <a:path w="119999" h="119999"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901"/>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6" name="Shape 378">
              <a:extLst>
                <a:ext uri="{FF2B5EF4-FFF2-40B4-BE49-F238E27FC236}">
                  <a16:creationId xmlns="" xmlns:a16="http://schemas.microsoft.com/office/drawing/2014/main" id="{8076391B-6833-46BB-8A38-544176629523}"/>
                </a:ext>
              </a:extLst>
            </p:cNvPr>
            <p:cNvSpPr/>
            <p:nvPr/>
          </p:nvSpPr>
          <p:spPr>
            <a:xfrm>
              <a:off x="2850906" y="1994632"/>
              <a:ext cx="781603" cy="1023235"/>
            </a:xfrm>
            <a:custGeom>
              <a:rect l="0" t="0" r="0" b="0"/>
              <a:pathLst>
                <a:path w="119999" h="119999"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7" name="Shape 379">
              <a:extLst>
                <a:ext uri="{FF2B5EF4-FFF2-40B4-BE49-F238E27FC236}">
                  <a16:creationId xmlns="" xmlns:a16="http://schemas.microsoft.com/office/drawing/2014/main" id="{AA994099-7FE8-4F79-B7DB-A64AA7A67413}"/>
                </a:ext>
              </a:extLst>
            </p:cNvPr>
            <p:cNvSpPr/>
            <p:nvPr/>
          </p:nvSpPr>
          <p:spPr>
            <a:xfrm>
              <a:off x="2034932" y="2254982"/>
              <a:ext cx="758825" cy="768350"/>
            </a:xfrm>
            <a:custGeom>
              <a:rect l="0" t="0" r="0" b="0"/>
              <a:pathLst>
                <a:path w="119999" h="119999"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8" name="Shape 380">
              <a:extLst>
                <a:ext uri="{FF2B5EF4-FFF2-40B4-BE49-F238E27FC236}">
                  <a16:creationId xmlns="" xmlns:a16="http://schemas.microsoft.com/office/drawing/2014/main" id="{2E088E6B-EEA3-42C7-A6A5-A4379EF00777}"/>
                </a:ext>
              </a:extLst>
            </p:cNvPr>
            <p:cNvSpPr/>
            <p:nvPr/>
          </p:nvSpPr>
          <p:spPr>
            <a:xfrm>
              <a:off x="2011515" y="2806550"/>
              <a:ext cx="788592" cy="852667"/>
            </a:xfrm>
            <a:custGeom>
              <a:rect l="0" t="0" r="0" b="0"/>
              <a:pathLst>
                <a:path w="119999" h="119999"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9" name="Shape 381">
              <a:extLst>
                <a:ext uri="{FF2B5EF4-FFF2-40B4-BE49-F238E27FC236}">
                  <a16:creationId xmlns="" xmlns:a16="http://schemas.microsoft.com/office/drawing/2014/main" id="{708677B5-6C06-4DF6-AA7B-B659504508AA}"/>
                </a:ext>
              </a:extLst>
            </p:cNvPr>
            <p:cNvSpPr/>
            <p:nvPr/>
          </p:nvSpPr>
          <p:spPr>
            <a:xfrm>
              <a:off x="2499260" y="2943958"/>
              <a:ext cx="888222" cy="1000126"/>
            </a:xfrm>
            <a:custGeom>
              <a:rect l="0" t="0" r="0" b="0"/>
              <a:pathLst>
                <a:path w="119999" h="119999"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0" name="Shape 382">
              <a:extLst>
                <a:ext uri="{FF2B5EF4-FFF2-40B4-BE49-F238E27FC236}">
                  <a16:creationId xmlns="" xmlns:a16="http://schemas.microsoft.com/office/drawing/2014/main" id="{7BCAF311-F3AD-4886-B733-8E8F7BCA5E0F}"/>
                </a:ext>
              </a:extLst>
            </p:cNvPr>
            <p:cNvSpPr/>
            <p:nvPr/>
          </p:nvSpPr>
          <p:spPr>
            <a:xfrm>
              <a:off x="2857257" y="2801083"/>
              <a:ext cx="752476" cy="771525"/>
            </a:xfrm>
            <a:custGeom>
              <a:rect l="0" t="0" r="0" b="0"/>
              <a:pathLst>
                <a:path w="119999" h="119999"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705"/>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1" name="Shape 383">
              <a:extLst>
                <a:ext uri="{FF2B5EF4-FFF2-40B4-BE49-F238E27FC236}">
                  <a16:creationId xmlns="" xmlns:a16="http://schemas.microsoft.com/office/drawing/2014/main" id="{A0EFFFDC-9708-45E9-93AA-10BCDC69D395}"/>
                </a:ext>
              </a:extLst>
            </p:cNvPr>
            <p:cNvSpPr/>
            <p:nvPr/>
          </p:nvSpPr>
          <p:spPr>
            <a:xfrm>
              <a:off x="2668685" y="4086828"/>
              <a:ext cx="595100" cy="181898"/>
            </a:xfrm>
            <a:custGeom>
              <a:rect l="0" t="0" r="0" b="0"/>
              <a:pathLst>
                <a:path w="119999" h="119999"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2" name="Shape 384">
              <a:extLst>
                <a:ext uri="{FF2B5EF4-FFF2-40B4-BE49-F238E27FC236}">
                  <a16:creationId xmlns="" xmlns:a16="http://schemas.microsoft.com/office/drawing/2014/main" id="{C15F74B0-7265-448B-AF9D-7955A05D17BD}"/>
                </a:ext>
              </a:extLst>
            </p:cNvPr>
            <p:cNvSpPr/>
            <p:nvPr/>
          </p:nvSpPr>
          <p:spPr>
            <a:xfrm>
              <a:off x="2668685" y="4229703"/>
              <a:ext cx="595100" cy="181898"/>
            </a:xfrm>
            <a:custGeom>
              <a:rect l="0" t="0" r="0" b="0"/>
              <a:pathLst>
                <a:path w="119999" h="119999"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3" name="Shape 385">
              <a:extLst>
                <a:ext uri="{FF2B5EF4-FFF2-40B4-BE49-F238E27FC236}">
                  <a16:creationId xmlns="" xmlns:a16="http://schemas.microsoft.com/office/drawing/2014/main" id="{0E00B173-319D-4D11-BA29-4C80FFE2DF21}"/>
                </a:ext>
              </a:extLst>
            </p:cNvPr>
            <p:cNvSpPr/>
            <p:nvPr/>
          </p:nvSpPr>
          <p:spPr>
            <a:xfrm>
              <a:off x="2668685" y="4374692"/>
              <a:ext cx="595100" cy="182960"/>
            </a:xfrm>
            <a:custGeom>
              <a:rect l="0" t="0" r="0" b="0"/>
              <a:pathLst>
                <a:path w="119999" h="119999"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803"/>
              </a:schemeClr>
            </a:solidFill>
            <a:ln>
              <a:noFill/>
            </a:ln>
          </p:spPr>
          <p:txBody>
            <a:bodyPr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sp>
        <p:nvSpPr>
          <p:cNvPr id="74" name="Text Placeholder 5">
            <a:extLst>
              <a:ext uri="{FF2B5EF4-FFF2-40B4-BE49-F238E27FC236}">
                <a16:creationId xmlns="" xmlns:a16="http://schemas.microsoft.com/office/drawing/2014/main" id="{6641BB11-C3FE-497C-94F2-DB785B07B507}"/>
              </a:ext>
            </a:extLst>
          </p:cNvPr>
          <p:cNvSpPr>
            <a:spLocks noGrp="1"/>
          </p:cNvSpPr>
          <p:nvPr>
            <p:ph type="body" sz="quarter" idx="35" hasCustomPrompt="1"/>
          </p:nvPr>
        </p:nvSpPr>
        <p:spPr>
          <a:xfrm>
            <a:off x="4364610" y="5129363"/>
            <a:ext cx="3726654" cy="1085432"/>
          </a:xfrm>
          <a:prstGeom prst="rect">
            <a:avLst/>
          </a:prstGeom>
        </p:spPr>
        <p:txBody>
          <a:bodyPr/>
          <a:lstStyle>
            <a:lvl1pPr algn="ctr">
              <a:defRPr lang="en-US" sz="1500" kern="1200" baseline="0">
                <a:solidFill>
                  <a:schemeClr val="tx1"/>
                </a:solidFill>
                <a:latin typeface="Arial" pitchFamily="34" charset="0"/>
                <a:ea typeface="+mn-ea"/>
                <a:cs typeface="Arial" pitchFamily="34" charset="0"/>
              </a:defRPr>
            </a:lvl1pPr>
            <a:lvl2pPr marL="0" indent="0" algn="ctr">
              <a:buNone/>
              <a:defRPr lang="en-US" sz="15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5" name="Text Placeholder 62">
            <a:extLst>
              <a:ext uri="{FF2B5EF4-FFF2-40B4-BE49-F238E27FC236}">
                <a16:creationId xmlns="" xmlns:a16="http://schemas.microsoft.com/office/drawing/2014/main" id="{6C18C617-A825-4445-8979-5C690B4301D2}"/>
              </a:ext>
            </a:extLst>
          </p:cNvPr>
          <p:cNvSpPr>
            <a:spLocks noGrp="1"/>
          </p:cNvSpPr>
          <p:nvPr>
            <p:ph type="body" sz="quarter" idx="36" hasCustomPrompt="1"/>
          </p:nvPr>
        </p:nvSpPr>
        <p:spPr>
          <a:xfrm>
            <a:off x="4376387" y="4670026"/>
            <a:ext cx="3713315" cy="372727"/>
          </a:xfrm>
          <a:prstGeom prst="rect">
            <a:avLst/>
          </a:prstGeom>
        </p:spPr>
        <p:txBody>
          <a:bodyPr/>
          <a:lstStyle>
            <a:lvl1pPr algn="ctr">
              <a:defRPr sz="1800" b="1"/>
            </a:lvl1pPr>
          </a:lstStyle>
          <a:p>
            <a:pPr lvl="0"/>
            <a:r>
              <a:rPr lang="en-US"/>
              <a:t>Heading 1</a:t>
            </a:r>
          </a:p>
        </p:txBody>
      </p:sp>
      <p:sp>
        <p:nvSpPr>
          <p:cNvPr id="76" name="Text Placeholder 5">
            <a:extLst>
              <a:ext uri="{FF2B5EF4-FFF2-40B4-BE49-F238E27FC236}">
                <a16:creationId xmlns="" xmlns:a16="http://schemas.microsoft.com/office/drawing/2014/main" id="{2CCDA5DA-C303-45F0-9E34-833A69866531}"/>
              </a:ext>
            </a:extLst>
          </p:cNvPr>
          <p:cNvSpPr>
            <a:spLocks noGrp="1"/>
          </p:cNvSpPr>
          <p:nvPr>
            <p:ph type="body" sz="quarter" idx="37" hasCustomPrompt="1"/>
          </p:nvPr>
        </p:nvSpPr>
        <p:spPr>
          <a:xfrm>
            <a:off x="8267578" y="5129363"/>
            <a:ext cx="3610195" cy="1085432"/>
          </a:xfrm>
          <a:prstGeom prst="rect">
            <a:avLst/>
          </a:prstGeom>
        </p:spPr>
        <p:txBody>
          <a:bodyPr/>
          <a:lstStyle>
            <a:lvl1pPr algn="ctr">
              <a:defRPr lang="en-US" sz="1500" kern="1200" baseline="0">
                <a:solidFill>
                  <a:schemeClr val="tx1"/>
                </a:solidFill>
                <a:latin typeface="Arial" pitchFamily="34" charset="0"/>
                <a:ea typeface="+mn-ea"/>
                <a:cs typeface="Arial" pitchFamily="34" charset="0"/>
              </a:defRPr>
            </a:lvl1pPr>
            <a:lvl2pPr marL="0" indent="0" algn="ctr">
              <a:buNone/>
              <a:defRPr lang="en-US" sz="15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7" name="Text Placeholder 62">
            <a:extLst>
              <a:ext uri="{FF2B5EF4-FFF2-40B4-BE49-F238E27FC236}">
                <a16:creationId xmlns="" xmlns:a16="http://schemas.microsoft.com/office/drawing/2014/main" id="{D56A5894-7E6F-4AF2-85BE-CD1D98A8FECB}"/>
              </a:ext>
            </a:extLst>
          </p:cNvPr>
          <p:cNvSpPr>
            <a:spLocks noGrp="1"/>
          </p:cNvSpPr>
          <p:nvPr>
            <p:ph type="body" sz="quarter" idx="38" hasCustomPrompt="1"/>
          </p:nvPr>
        </p:nvSpPr>
        <p:spPr>
          <a:xfrm>
            <a:off x="8277634" y="4670026"/>
            <a:ext cx="3597273" cy="372727"/>
          </a:xfrm>
          <a:prstGeom prst="rect">
            <a:avLst/>
          </a:prstGeom>
        </p:spPr>
        <p:txBody>
          <a:bodyPr/>
          <a:lstStyle>
            <a:lvl1pPr algn="ctr">
              <a:defRPr sz="1800" b="1"/>
            </a:lvl1pPr>
          </a:lstStyle>
          <a:p>
            <a:pPr lvl="0"/>
            <a:r>
              <a:rPr lang="en-US"/>
              <a:t>Heading 1</a:t>
            </a:r>
          </a:p>
        </p:txBody>
      </p:sp>
    </p:spTree>
    <p:custDataLst>
      <p:tags r:id="rId1"/>
    </p:custDataLst>
    <p:extLst>
      <p:ext uri="{BB962C8B-B14F-4D97-AF65-F5344CB8AC3E}">
        <p14:creationId xmlns:p14="http://schemas.microsoft.com/office/powerpoint/2010/main" val="358157862"/>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Squared-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grpSp>
        <p:nvGrpSpPr>
          <p:cNvPr id="4" name="Shape 435">
            <a:extLst>
              <a:ext uri="{FF2B5EF4-FFF2-40B4-BE49-F238E27FC236}">
                <a16:creationId xmlns="" xmlns:a16="http://schemas.microsoft.com/office/drawing/2014/main" id="{5E0A69AD-1907-438E-9B37-02CD6AD57E63}"/>
              </a:ext>
            </a:extLst>
          </p:cNvPr>
          <p:cNvGrpSpPr/>
          <p:nvPr/>
        </p:nvGrpSpPr>
        <p:grpSpPr>
          <a:xfrm>
            <a:off x="0" y="5025802"/>
            <a:ext cx="12192001" cy="144981"/>
            <a:chOff x="1751419" y="4036682"/>
            <a:chExt cx="9944457" cy="58272"/>
          </a:xfrm>
        </p:grpSpPr>
        <p:sp>
          <p:nvSpPr>
            <p:cNvPr id="5" name="Shape 436">
              <a:extLst>
                <a:ext uri="{FF2B5EF4-FFF2-40B4-BE49-F238E27FC236}">
                  <a16:creationId xmlns="" xmlns:a16="http://schemas.microsoft.com/office/drawing/2014/main" id="{E6E87D3E-1AA0-4FF5-BE58-2E0A0458A2AB}"/>
                </a:ext>
              </a:extLst>
            </p:cNvPr>
            <p:cNvSpPr/>
            <p:nvPr/>
          </p:nvSpPr>
          <p:spPr>
            <a:xfrm>
              <a:off x="3040807" y="4036682"/>
              <a:ext cx="1683494" cy="50961"/>
            </a:xfrm>
            <a:prstGeom prst="rect">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sp>
          <p:nvSpPr>
            <p:cNvPr id="6" name="Shape 437">
              <a:extLst>
                <a:ext uri="{FF2B5EF4-FFF2-40B4-BE49-F238E27FC236}">
                  <a16:creationId xmlns="" xmlns:a16="http://schemas.microsoft.com/office/drawing/2014/main" id="{49422034-2726-4B31-B851-64DE97BFE9D7}"/>
                </a:ext>
              </a:extLst>
            </p:cNvPr>
            <p:cNvSpPr/>
            <p:nvPr/>
          </p:nvSpPr>
          <p:spPr>
            <a:xfrm>
              <a:off x="4724303" y="4036682"/>
              <a:ext cx="1715155" cy="50961"/>
            </a:xfrm>
            <a:prstGeom prst="rect">
              <a:avLst/>
            </a:prstGeom>
            <a:solidFill>
              <a:schemeClr val="accent3"/>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sp>
          <p:nvSpPr>
            <p:cNvPr id="7" name="Shape 438">
              <a:extLst>
                <a:ext uri="{FF2B5EF4-FFF2-40B4-BE49-F238E27FC236}">
                  <a16:creationId xmlns="" xmlns:a16="http://schemas.microsoft.com/office/drawing/2014/main" id="{2624578F-9C0A-4BDF-9E6A-545586E024BC}"/>
                </a:ext>
              </a:extLst>
            </p:cNvPr>
            <p:cNvSpPr/>
            <p:nvPr/>
          </p:nvSpPr>
          <p:spPr>
            <a:xfrm>
              <a:off x="6183638" y="4036682"/>
              <a:ext cx="2211550" cy="50961"/>
            </a:xfrm>
            <a:prstGeom prst="rect">
              <a:avLst/>
            </a:pr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sp>
          <p:nvSpPr>
            <p:cNvPr id="8" name="Shape 439">
              <a:extLst>
                <a:ext uri="{FF2B5EF4-FFF2-40B4-BE49-F238E27FC236}">
                  <a16:creationId xmlns="" xmlns:a16="http://schemas.microsoft.com/office/drawing/2014/main" id="{9D66A61E-5F6B-4552-9A4A-99FF4EB369AE}"/>
                </a:ext>
              </a:extLst>
            </p:cNvPr>
            <p:cNvSpPr/>
            <p:nvPr/>
          </p:nvSpPr>
          <p:spPr>
            <a:xfrm>
              <a:off x="8326640" y="4036682"/>
              <a:ext cx="1967596" cy="58272"/>
            </a:xfrm>
            <a:prstGeom prst="rect">
              <a:avLst/>
            </a:pr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sp>
          <p:nvSpPr>
            <p:cNvPr id="9" name="Shape 440">
              <a:extLst>
                <a:ext uri="{FF2B5EF4-FFF2-40B4-BE49-F238E27FC236}">
                  <a16:creationId xmlns="" xmlns:a16="http://schemas.microsoft.com/office/drawing/2014/main" id="{AD87DCDF-751E-48B4-86F4-825A02472E64}"/>
                </a:ext>
              </a:extLst>
            </p:cNvPr>
            <p:cNvSpPr/>
            <p:nvPr/>
          </p:nvSpPr>
          <p:spPr>
            <a:xfrm>
              <a:off x="1751419" y="4036682"/>
              <a:ext cx="1289385" cy="50961"/>
            </a:xfrm>
            <a:prstGeom prst="rect">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sp>
          <p:nvSpPr>
            <p:cNvPr id="10" name="Shape 441">
              <a:extLst>
                <a:ext uri="{FF2B5EF4-FFF2-40B4-BE49-F238E27FC236}">
                  <a16:creationId xmlns="" xmlns:a16="http://schemas.microsoft.com/office/drawing/2014/main" id="{0832F15E-F165-47E2-BD96-B8587225ECAA}"/>
                </a:ext>
              </a:extLst>
            </p:cNvPr>
            <p:cNvSpPr/>
            <p:nvPr/>
          </p:nvSpPr>
          <p:spPr>
            <a:xfrm>
              <a:off x="10294236" y="4036682"/>
              <a:ext cx="1401640" cy="57992"/>
            </a:xfrm>
            <a:prstGeom prst="rect">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grpSp>
      <p:grpSp>
        <p:nvGrpSpPr>
          <p:cNvPr id="16" name="Shape 447">
            <a:extLst>
              <a:ext uri="{FF2B5EF4-FFF2-40B4-BE49-F238E27FC236}">
                <a16:creationId xmlns="" xmlns:a16="http://schemas.microsoft.com/office/drawing/2014/main" id="{982CD0AA-0428-49EA-B371-50442EC9E6B1}"/>
              </a:ext>
            </a:extLst>
          </p:cNvPr>
          <p:cNvGrpSpPr/>
          <p:nvPr/>
        </p:nvGrpSpPr>
        <p:grpSpPr>
          <a:xfrm>
            <a:off x="1217471" y="2920934"/>
            <a:ext cx="1304470" cy="2431269"/>
            <a:chOff x="1217471" y="1893408"/>
            <a:chExt cx="1304470" cy="2431269"/>
          </a:xfrm>
        </p:grpSpPr>
        <p:grpSp>
          <p:nvGrpSpPr>
            <p:cNvPr id="17" name="Shape 448">
              <a:extLst>
                <a:ext uri="{FF2B5EF4-FFF2-40B4-BE49-F238E27FC236}">
                  <a16:creationId xmlns="" xmlns:a16="http://schemas.microsoft.com/office/drawing/2014/main" id="{D57C75A4-99B1-4A60-A578-0817DA8862EA}"/>
                </a:ext>
              </a:extLst>
            </p:cNvPr>
            <p:cNvGrpSpPr/>
            <p:nvPr/>
          </p:nvGrpSpPr>
          <p:grpSpPr>
            <a:xfrm>
              <a:off x="1217471" y="2766893"/>
              <a:ext cx="1304470" cy="1557784"/>
              <a:chOff x="1217471" y="2766893"/>
              <a:chExt cx="1304470" cy="1557784"/>
            </a:xfrm>
          </p:grpSpPr>
          <p:grpSp>
            <p:nvGrpSpPr>
              <p:cNvPr id="22" name="Shape 449">
                <a:extLst>
                  <a:ext uri="{FF2B5EF4-FFF2-40B4-BE49-F238E27FC236}">
                    <a16:creationId xmlns="" xmlns:a16="http://schemas.microsoft.com/office/drawing/2014/main" id="{6476D60F-04E7-4959-839A-D566BAC6FE28}"/>
                  </a:ext>
                </a:extLst>
              </p:cNvPr>
              <p:cNvGrpSpPr/>
              <p:nvPr/>
            </p:nvGrpSpPr>
            <p:grpSpPr>
              <a:xfrm>
                <a:off x="1217471" y="2766893"/>
                <a:ext cx="1304470" cy="1557784"/>
                <a:chOff x="1199541" y="3267114"/>
                <a:chExt cx="1304470" cy="1557784"/>
              </a:xfrm>
            </p:grpSpPr>
            <p:sp>
              <p:nvSpPr>
                <p:cNvPr id="24" name="Shape 450">
                  <a:extLst>
                    <a:ext uri="{FF2B5EF4-FFF2-40B4-BE49-F238E27FC236}">
                      <a16:creationId xmlns="" xmlns:a16="http://schemas.microsoft.com/office/drawing/2014/main" id="{ABE6ADD7-0E16-4D3E-B8FE-55D9D6B5A429}"/>
                    </a:ext>
                  </a:extLst>
                </p:cNvPr>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25" name="Shape 451">
                  <a:extLst>
                    <a:ext uri="{FF2B5EF4-FFF2-40B4-BE49-F238E27FC236}">
                      <a16:creationId xmlns="" xmlns:a16="http://schemas.microsoft.com/office/drawing/2014/main" id="{967C3D7A-0C05-4B93-A574-D54DA1463854}"/>
                    </a:ext>
                  </a:extLst>
                </p:cNvPr>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grpSp>
          <p:sp>
            <p:nvSpPr>
              <p:cNvPr id="23" name="Shape 452">
                <a:extLst>
                  <a:ext uri="{FF2B5EF4-FFF2-40B4-BE49-F238E27FC236}">
                    <a16:creationId xmlns="" xmlns:a16="http://schemas.microsoft.com/office/drawing/2014/main" id="{FD56A451-10DE-4E6C-A3A4-019DFCDFB665}"/>
                  </a:ext>
                </a:extLst>
              </p:cNvPr>
              <p:cNvSpPr/>
              <p:nvPr/>
            </p:nvSpPr>
            <p:spPr>
              <a:xfrm>
                <a:off x="1718423" y="3882698"/>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18" name="Shape 453">
              <a:extLst>
                <a:ext uri="{FF2B5EF4-FFF2-40B4-BE49-F238E27FC236}">
                  <a16:creationId xmlns="" xmlns:a16="http://schemas.microsoft.com/office/drawing/2014/main" id="{944ECBFB-14F5-4E6F-9CD3-C1A5BA972593}"/>
                </a:ext>
              </a:extLst>
            </p:cNvPr>
            <p:cNvGrpSpPr/>
            <p:nvPr/>
          </p:nvGrpSpPr>
          <p:grpSpPr>
            <a:xfrm>
              <a:off x="1289951" y="1893408"/>
              <a:ext cx="1136272" cy="1246506"/>
              <a:chOff x="627304" y="1987183"/>
              <a:chExt cx="1594616" cy="1749317"/>
            </a:xfrm>
          </p:grpSpPr>
          <p:sp>
            <p:nvSpPr>
              <p:cNvPr id="19" name="Shape 454">
                <a:extLst>
                  <a:ext uri="{FF2B5EF4-FFF2-40B4-BE49-F238E27FC236}">
                    <a16:creationId xmlns="" xmlns:a16="http://schemas.microsoft.com/office/drawing/2014/main" id="{2D18D259-9187-440A-8D09-F4AAD8ECCF4C}"/>
                  </a:ext>
                </a:extLst>
              </p:cNvPr>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0" name="Shape 455">
                <a:extLst>
                  <a:ext uri="{FF2B5EF4-FFF2-40B4-BE49-F238E27FC236}">
                    <a16:creationId xmlns="" xmlns:a16="http://schemas.microsoft.com/office/drawing/2014/main" id="{A1E5E5C1-B874-49A4-879C-F8716240B380}"/>
                  </a:ext>
                </a:extLst>
              </p:cNvPr>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1" name="Shape 456">
                <a:extLst>
                  <a:ext uri="{FF2B5EF4-FFF2-40B4-BE49-F238E27FC236}">
                    <a16:creationId xmlns="" xmlns:a16="http://schemas.microsoft.com/office/drawing/2014/main" id="{206CCF5C-C710-419B-BFF5-FB4297673CD3}"/>
                  </a:ext>
                </a:extLst>
              </p:cNvPr>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grpSp>
        <p:nvGrpSpPr>
          <p:cNvPr id="26" name="Shape 457">
            <a:extLst>
              <a:ext uri="{FF2B5EF4-FFF2-40B4-BE49-F238E27FC236}">
                <a16:creationId xmlns="" xmlns:a16="http://schemas.microsoft.com/office/drawing/2014/main" id="{D5C411AE-DC64-466D-BDAC-8DB05F9205C0}"/>
              </a:ext>
            </a:extLst>
          </p:cNvPr>
          <p:cNvGrpSpPr/>
          <p:nvPr/>
        </p:nvGrpSpPr>
        <p:grpSpPr>
          <a:xfrm>
            <a:off x="3286748" y="2920934"/>
            <a:ext cx="1304470" cy="2483739"/>
            <a:chOff x="3326504" y="1893408"/>
            <a:chExt cx="1304470" cy="2483739"/>
          </a:xfrm>
        </p:grpSpPr>
        <p:grpSp>
          <p:nvGrpSpPr>
            <p:cNvPr id="27" name="Shape 458">
              <a:extLst>
                <a:ext uri="{FF2B5EF4-FFF2-40B4-BE49-F238E27FC236}">
                  <a16:creationId xmlns="" xmlns:a16="http://schemas.microsoft.com/office/drawing/2014/main" id="{8B312BEF-2CFF-43D7-B08F-A736C6CC8EBE}"/>
                </a:ext>
              </a:extLst>
            </p:cNvPr>
            <p:cNvGrpSpPr/>
            <p:nvPr/>
          </p:nvGrpSpPr>
          <p:grpSpPr>
            <a:xfrm>
              <a:off x="3326504" y="2772528"/>
              <a:ext cx="1304470" cy="1604619"/>
              <a:chOff x="3326504" y="2772528"/>
              <a:chExt cx="1304470" cy="1604619"/>
            </a:xfrm>
          </p:grpSpPr>
          <p:grpSp>
            <p:nvGrpSpPr>
              <p:cNvPr id="32" name="Shape 459">
                <a:extLst>
                  <a:ext uri="{FF2B5EF4-FFF2-40B4-BE49-F238E27FC236}">
                    <a16:creationId xmlns="" xmlns:a16="http://schemas.microsoft.com/office/drawing/2014/main" id="{219FB92E-5EAF-424B-9B83-FD646C0076B2}"/>
                  </a:ext>
                </a:extLst>
              </p:cNvPr>
              <p:cNvGrpSpPr/>
              <p:nvPr/>
            </p:nvGrpSpPr>
            <p:grpSpPr>
              <a:xfrm>
                <a:off x="3326504" y="2772528"/>
                <a:ext cx="1304470" cy="1604619"/>
                <a:chOff x="3269602" y="3277053"/>
                <a:chExt cx="1304470" cy="1593145"/>
              </a:xfrm>
            </p:grpSpPr>
            <p:sp>
              <p:nvSpPr>
                <p:cNvPr id="34" name="Shape 460">
                  <a:extLst>
                    <a:ext uri="{FF2B5EF4-FFF2-40B4-BE49-F238E27FC236}">
                      <a16:creationId xmlns="" xmlns:a16="http://schemas.microsoft.com/office/drawing/2014/main" id="{B218C614-3BC3-48BC-92AB-3E78E40E5EE8}"/>
                    </a:ext>
                  </a:extLst>
                </p:cNvPr>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35" name="Shape 461">
                  <a:extLst>
                    <a:ext uri="{FF2B5EF4-FFF2-40B4-BE49-F238E27FC236}">
                      <a16:creationId xmlns="" xmlns:a16="http://schemas.microsoft.com/office/drawing/2014/main" id="{A9E76E57-5B8F-4C02-BC88-BD448B68136A}"/>
                    </a:ext>
                  </a:extLst>
                </p:cNvPr>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grpSp>
          <p:sp>
            <p:nvSpPr>
              <p:cNvPr id="33" name="Shape 462">
                <a:extLst>
                  <a:ext uri="{FF2B5EF4-FFF2-40B4-BE49-F238E27FC236}">
                    <a16:creationId xmlns="" xmlns:a16="http://schemas.microsoft.com/office/drawing/2014/main" id="{27FD5014-646D-416B-B7E6-590867CD1C6B}"/>
                  </a:ext>
                </a:extLst>
              </p:cNvPr>
              <p:cNvSpPr/>
              <p:nvPr/>
            </p:nvSpPr>
            <p:spPr>
              <a:xfrm>
                <a:off x="3839076" y="3922923"/>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28" name="Shape 463">
              <a:extLst>
                <a:ext uri="{FF2B5EF4-FFF2-40B4-BE49-F238E27FC236}">
                  <a16:creationId xmlns="" xmlns:a16="http://schemas.microsoft.com/office/drawing/2014/main" id="{0CFC4DA9-5201-4460-A65C-DF1259107B76}"/>
                </a:ext>
              </a:extLst>
            </p:cNvPr>
            <p:cNvGrpSpPr/>
            <p:nvPr/>
          </p:nvGrpSpPr>
          <p:grpSpPr>
            <a:xfrm>
              <a:off x="3410604" y="1893408"/>
              <a:ext cx="1136272" cy="1246506"/>
              <a:chOff x="627304" y="1987183"/>
              <a:chExt cx="1594616" cy="1749317"/>
            </a:xfrm>
          </p:grpSpPr>
          <p:sp>
            <p:nvSpPr>
              <p:cNvPr id="29" name="Shape 464">
                <a:extLst>
                  <a:ext uri="{FF2B5EF4-FFF2-40B4-BE49-F238E27FC236}">
                    <a16:creationId xmlns="" xmlns:a16="http://schemas.microsoft.com/office/drawing/2014/main" id="{EED83CED-C348-4860-B717-3051B4931096}"/>
                  </a:ext>
                </a:extLst>
              </p:cNvPr>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0" name="Shape 465">
                <a:extLst>
                  <a:ext uri="{FF2B5EF4-FFF2-40B4-BE49-F238E27FC236}">
                    <a16:creationId xmlns="" xmlns:a16="http://schemas.microsoft.com/office/drawing/2014/main" id="{EAF04ECD-FF1A-428F-8190-C9E23A80973D}"/>
                  </a:ext>
                </a:extLst>
              </p:cNvPr>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1" name="Shape 466">
                <a:extLst>
                  <a:ext uri="{FF2B5EF4-FFF2-40B4-BE49-F238E27FC236}">
                    <a16:creationId xmlns="" xmlns:a16="http://schemas.microsoft.com/office/drawing/2014/main" id="{0EA48C78-4AF8-4576-9A52-3E3BEBD72F5D}"/>
                  </a:ext>
                </a:extLst>
              </p:cNvPr>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grpSp>
        <p:nvGrpSpPr>
          <p:cNvPr id="36" name="Shape 467">
            <a:extLst>
              <a:ext uri="{FF2B5EF4-FFF2-40B4-BE49-F238E27FC236}">
                <a16:creationId xmlns="" xmlns:a16="http://schemas.microsoft.com/office/drawing/2014/main" id="{0D7161DF-0AAD-4596-A994-DDA0ACA22488}"/>
              </a:ext>
            </a:extLst>
          </p:cNvPr>
          <p:cNvGrpSpPr/>
          <p:nvPr/>
        </p:nvGrpSpPr>
        <p:grpSpPr>
          <a:xfrm>
            <a:off x="5362701" y="2917613"/>
            <a:ext cx="1304470" cy="2426375"/>
            <a:chOff x="5452152" y="1890087"/>
            <a:chExt cx="1304470" cy="2426375"/>
          </a:xfrm>
        </p:grpSpPr>
        <p:grpSp>
          <p:nvGrpSpPr>
            <p:cNvPr id="37" name="Shape 468">
              <a:extLst>
                <a:ext uri="{FF2B5EF4-FFF2-40B4-BE49-F238E27FC236}">
                  <a16:creationId xmlns="" xmlns:a16="http://schemas.microsoft.com/office/drawing/2014/main" id="{F973CDE4-E42F-42C5-B4FC-11591B7D5F2D}"/>
                </a:ext>
              </a:extLst>
            </p:cNvPr>
            <p:cNvGrpSpPr/>
            <p:nvPr/>
          </p:nvGrpSpPr>
          <p:grpSpPr>
            <a:xfrm>
              <a:off x="5452152" y="2763572"/>
              <a:ext cx="1304470" cy="1552890"/>
              <a:chOff x="5452152" y="2763572"/>
              <a:chExt cx="1304470" cy="1552890"/>
            </a:xfrm>
          </p:grpSpPr>
          <p:grpSp>
            <p:nvGrpSpPr>
              <p:cNvPr id="42" name="Shape 469">
                <a:extLst>
                  <a:ext uri="{FF2B5EF4-FFF2-40B4-BE49-F238E27FC236}">
                    <a16:creationId xmlns="" xmlns:a16="http://schemas.microsoft.com/office/drawing/2014/main" id="{CB67B603-EAF7-4478-AC18-47787E5517E3}"/>
                  </a:ext>
                </a:extLst>
              </p:cNvPr>
              <p:cNvGrpSpPr/>
              <p:nvPr/>
            </p:nvGrpSpPr>
            <p:grpSpPr>
              <a:xfrm>
                <a:off x="5452152" y="2763572"/>
                <a:ext cx="1304470" cy="1552890"/>
                <a:chOff x="5960996" y="3267114"/>
                <a:chExt cx="1304470" cy="1559509"/>
              </a:xfrm>
            </p:grpSpPr>
            <p:sp>
              <p:nvSpPr>
                <p:cNvPr id="44" name="Shape 470">
                  <a:extLst>
                    <a:ext uri="{FF2B5EF4-FFF2-40B4-BE49-F238E27FC236}">
                      <a16:creationId xmlns="" xmlns:a16="http://schemas.microsoft.com/office/drawing/2014/main" id="{4D128BA8-DDE1-4615-BEA5-5440FADBFE99}"/>
                    </a:ext>
                  </a:extLst>
                </p:cNvPr>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45" name="Shape 471">
                  <a:extLst>
                    <a:ext uri="{FF2B5EF4-FFF2-40B4-BE49-F238E27FC236}">
                      <a16:creationId xmlns="" xmlns:a16="http://schemas.microsoft.com/office/drawing/2014/main" id="{EE7DBB3D-4ECE-45D9-8938-F3D044F67A0C}"/>
                    </a:ext>
                  </a:extLst>
                </p:cNvPr>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grpSp>
          <p:sp>
            <p:nvSpPr>
              <p:cNvPr id="43" name="Shape 472">
                <a:extLst>
                  <a:ext uri="{FF2B5EF4-FFF2-40B4-BE49-F238E27FC236}">
                    <a16:creationId xmlns="" xmlns:a16="http://schemas.microsoft.com/office/drawing/2014/main" id="{DB20D791-9F46-4246-9EF4-F13FDC2ACB82}"/>
                  </a:ext>
                </a:extLst>
              </p:cNvPr>
              <p:cNvSpPr/>
              <p:nvPr/>
            </p:nvSpPr>
            <p:spPr>
              <a:xfrm>
                <a:off x="5981437" y="3879214"/>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38" name="Shape 473">
              <a:extLst>
                <a:ext uri="{FF2B5EF4-FFF2-40B4-BE49-F238E27FC236}">
                  <a16:creationId xmlns="" xmlns:a16="http://schemas.microsoft.com/office/drawing/2014/main" id="{D1BB0BF4-7853-4995-BF08-A53684FEA298}"/>
                </a:ext>
              </a:extLst>
            </p:cNvPr>
            <p:cNvGrpSpPr/>
            <p:nvPr/>
          </p:nvGrpSpPr>
          <p:grpSpPr>
            <a:xfrm>
              <a:off x="5556109" y="1890087"/>
              <a:ext cx="1136272" cy="1246506"/>
              <a:chOff x="627304" y="1987183"/>
              <a:chExt cx="1594616" cy="1749317"/>
            </a:xfrm>
          </p:grpSpPr>
          <p:sp>
            <p:nvSpPr>
              <p:cNvPr id="39" name="Shape 474">
                <a:extLst>
                  <a:ext uri="{FF2B5EF4-FFF2-40B4-BE49-F238E27FC236}">
                    <a16:creationId xmlns="" xmlns:a16="http://schemas.microsoft.com/office/drawing/2014/main" id="{80F64E9E-C3B8-4FE9-9237-8D7C278CF1B3}"/>
                  </a:ext>
                </a:extLst>
              </p:cNvPr>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40" name="Shape 475">
                <a:extLst>
                  <a:ext uri="{FF2B5EF4-FFF2-40B4-BE49-F238E27FC236}">
                    <a16:creationId xmlns="" xmlns:a16="http://schemas.microsoft.com/office/drawing/2014/main" id="{E12C83FD-F85C-4DC4-B2E2-A1274CFFB417}"/>
                  </a:ext>
                </a:extLst>
              </p:cNvPr>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41" name="Shape 476">
                <a:extLst>
                  <a:ext uri="{FF2B5EF4-FFF2-40B4-BE49-F238E27FC236}">
                    <a16:creationId xmlns="" xmlns:a16="http://schemas.microsoft.com/office/drawing/2014/main" id="{BF3ED55B-7F3A-489B-A4D1-CE9FCB23B39B}"/>
                  </a:ext>
                </a:extLst>
              </p:cNvPr>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grpSp>
        <p:nvGrpSpPr>
          <p:cNvPr id="46" name="Shape 477">
            <a:extLst>
              <a:ext uri="{FF2B5EF4-FFF2-40B4-BE49-F238E27FC236}">
                <a16:creationId xmlns="" xmlns:a16="http://schemas.microsoft.com/office/drawing/2014/main" id="{D261EBB7-D683-4AFF-8EA7-5B0902E38C3F}"/>
              </a:ext>
            </a:extLst>
          </p:cNvPr>
          <p:cNvGrpSpPr/>
          <p:nvPr/>
        </p:nvGrpSpPr>
        <p:grpSpPr>
          <a:xfrm>
            <a:off x="7695802" y="2917613"/>
            <a:ext cx="1304470" cy="2434590"/>
            <a:chOff x="7521759" y="1890087"/>
            <a:chExt cx="1304470" cy="2434590"/>
          </a:xfrm>
        </p:grpSpPr>
        <p:grpSp>
          <p:nvGrpSpPr>
            <p:cNvPr id="47" name="Shape 478">
              <a:extLst>
                <a:ext uri="{FF2B5EF4-FFF2-40B4-BE49-F238E27FC236}">
                  <a16:creationId xmlns="" xmlns:a16="http://schemas.microsoft.com/office/drawing/2014/main" id="{159EA3C3-06CD-4411-92E9-0226AD07C562}"/>
                </a:ext>
              </a:extLst>
            </p:cNvPr>
            <p:cNvGrpSpPr/>
            <p:nvPr/>
          </p:nvGrpSpPr>
          <p:grpSpPr>
            <a:xfrm>
              <a:off x="7521759" y="2766893"/>
              <a:ext cx="1304470" cy="1557784"/>
              <a:chOff x="7521759" y="2766893"/>
              <a:chExt cx="1304470" cy="1557784"/>
            </a:xfrm>
          </p:grpSpPr>
          <p:grpSp>
            <p:nvGrpSpPr>
              <p:cNvPr id="52" name="Shape 479">
                <a:extLst>
                  <a:ext uri="{FF2B5EF4-FFF2-40B4-BE49-F238E27FC236}">
                    <a16:creationId xmlns="" xmlns:a16="http://schemas.microsoft.com/office/drawing/2014/main" id="{AE71D7B4-6342-4D83-9A5F-C848830CD505}"/>
                  </a:ext>
                </a:extLst>
              </p:cNvPr>
              <p:cNvGrpSpPr/>
              <p:nvPr/>
            </p:nvGrpSpPr>
            <p:grpSpPr>
              <a:xfrm>
                <a:off x="7521759" y="2766893"/>
                <a:ext cx="1304470" cy="1557784"/>
                <a:chOff x="7980910" y="3267114"/>
                <a:chExt cx="1304470" cy="1557784"/>
              </a:xfrm>
            </p:grpSpPr>
            <p:sp>
              <p:nvSpPr>
                <p:cNvPr id="54" name="Shape 480">
                  <a:extLst>
                    <a:ext uri="{FF2B5EF4-FFF2-40B4-BE49-F238E27FC236}">
                      <a16:creationId xmlns="" xmlns:a16="http://schemas.microsoft.com/office/drawing/2014/main" id="{F81E36A1-4E11-4122-967B-0D6E75E85D35}"/>
                    </a:ext>
                  </a:extLst>
                </p:cNvPr>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55" name="Shape 481">
                  <a:extLst>
                    <a:ext uri="{FF2B5EF4-FFF2-40B4-BE49-F238E27FC236}">
                      <a16:creationId xmlns="" xmlns:a16="http://schemas.microsoft.com/office/drawing/2014/main" id="{608D6647-47EB-423C-9064-AE19AE656C68}"/>
                    </a:ext>
                  </a:extLst>
                </p:cNvPr>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grpSp>
          <p:sp>
            <p:nvSpPr>
              <p:cNvPr id="53" name="Shape 482">
                <a:extLst>
                  <a:ext uri="{FF2B5EF4-FFF2-40B4-BE49-F238E27FC236}">
                    <a16:creationId xmlns="" xmlns:a16="http://schemas.microsoft.com/office/drawing/2014/main" id="{56836853-A908-4FEA-A2C7-8DBADB9BB699}"/>
                  </a:ext>
                </a:extLst>
              </p:cNvPr>
              <p:cNvSpPr/>
              <p:nvPr/>
            </p:nvSpPr>
            <p:spPr>
              <a:xfrm>
                <a:off x="8050613" y="3892069"/>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48" name="Shape 483">
              <a:extLst>
                <a:ext uri="{FF2B5EF4-FFF2-40B4-BE49-F238E27FC236}">
                  <a16:creationId xmlns="" xmlns:a16="http://schemas.microsoft.com/office/drawing/2014/main" id="{55BE059F-DA9F-46BF-AF97-0633D3C6C37D}"/>
                </a:ext>
              </a:extLst>
            </p:cNvPr>
            <p:cNvGrpSpPr/>
            <p:nvPr/>
          </p:nvGrpSpPr>
          <p:grpSpPr>
            <a:xfrm>
              <a:off x="7622141" y="1890087"/>
              <a:ext cx="1136272" cy="1246506"/>
              <a:chOff x="627304" y="1987183"/>
              <a:chExt cx="1594616" cy="1749317"/>
            </a:xfrm>
          </p:grpSpPr>
          <p:sp>
            <p:nvSpPr>
              <p:cNvPr id="49" name="Shape 484">
                <a:extLst>
                  <a:ext uri="{FF2B5EF4-FFF2-40B4-BE49-F238E27FC236}">
                    <a16:creationId xmlns="" xmlns:a16="http://schemas.microsoft.com/office/drawing/2014/main" id="{09A3F3CC-4A8C-473D-826C-CD8F7210E8CA}"/>
                  </a:ext>
                </a:extLst>
              </p:cNvPr>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50" name="Shape 485">
                <a:extLst>
                  <a:ext uri="{FF2B5EF4-FFF2-40B4-BE49-F238E27FC236}">
                    <a16:creationId xmlns="" xmlns:a16="http://schemas.microsoft.com/office/drawing/2014/main" id="{90EE764B-5A68-40F7-B423-97A925DB0430}"/>
                  </a:ext>
                </a:extLst>
              </p:cNvPr>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51" name="Shape 486">
                <a:extLst>
                  <a:ext uri="{FF2B5EF4-FFF2-40B4-BE49-F238E27FC236}">
                    <a16:creationId xmlns="" xmlns:a16="http://schemas.microsoft.com/office/drawing/2014/main" id="{2BD1A69E-843D-4911-9639-72254DE5EC09}"/>
                  </a:ext>
                </a:extLst>
              </p:cNvPr>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grpSp>
        <p:nvGrpSpPr>
          <p:cNvPr id="56" name="Shape 487">
            <a:extLst>
              <a:ext uri="{FF2B5EF4-FFF2-40B4-BE49-F238E27FC236}">
                <a16:creationId xmlns="" xmlns:a16="http://schemas.microsoft.com/office/drawing/2014/main" id="{0080E6C3-C699-4B27-84AB-D0ACE300B973}"/>
              </a:ext>
            </a:extLst>
          </p:cNvPr>
          <p:cNvGrpSpPr/>
          <p:nvPr/>
        </p:nvGrpSpPr>
        <p:grpSpPr>
          <a:xfrm>
            <a:off x="10039725" y="2881865"/>
            <a:ext cx="1304470" cy="2435707"/>
            <a:chOff x="9646841" y="1888970"/>
            <a:chExt cx="1304470" cy="2435707"/>
          </a:xfrm>
        </p:grpSpPr>
        <p:grpSp>
          <p:nvGrpSpPr>
            <p:cNvPr id="57" name="Shape 488">
              <a:extLst>
                <a:ext uri="{FF2B5EF4-FFF2-40B4-BE49-F238E27FC236}">
                  <a16:creationId xmlns="" xmlns:a16="http://schemas.microsoft.com/office/drawing/2014/main" id="{3FE98C58-3F26-4FB1-B3B9-00635E30E151}"/>
                </a:ext>
              </a:extLst>
            </p:cNvPr>
            <p:cNvGrpSpPr/>
            <p:nvPr/>
          </p:nvGrpSpPr>
          <p:grpSpPr>
            <a:xfrm>
              <a:off x="9646841" y="2766893"/>
              <a:ext cx="1304470" cy="1557784"/>
              <a:chOff x="9646841" y="2766893"/>
              <a:chExt cx="1304470" cy="1557784"/>
            </a:xfrm>
          </p:grpSpPr>
          <p:grpSp>
            <p:nvGrpSpPr>
              <p:cNvPr id="62" name="Shape 489">
                <a:extLst>
                  <a:ext uri="{FF2B5EF4-FFF2-40B4-BE49-F238E27FC236}">
                    <a16:creationId xmlns="" xmlns:a16="http://schemas.microsoft.com/office/drawing/2014/main" id="{FE7B0911-C4B5-4B68-98F1-3392C7659BF6}"/>
                  </a:ext>
                </a:extLst>
              </p:cNvPr>
              <p:cNvGrpSpPr/>
              <p:nvPr/>
            </p:nvGrpSpPr>
            <p:grpSpPr>
              <a:xfrm>
                <a:off x="9646841" y="2766893"/>
                <a:ext cx="1304470" cy="1557784"/>
                <a:chOff x="9539460" y="3267114"/>
                <a:chExt cx="1304470" cy="1557784"/>
              </a:xfrm>
            </p:grpSpPr>
            <p:sp>
              <p:nvSpPr>
                <p:cNvPr id="64" name="Shape 490">
                  <a:extLst>
                    <a:ext uri="{FF2B5EF4-FFF2-40B4-BE49-F238E27FC236}">
                      <a16:creationId xmlns="" xmlns:a16="http://schemas.microsoft.com/office/drawing/2014/main" id="{E81BAEB5-FB53-4146-8050-8D1B39E81D35}"/>
                    </a:ext>
                  </a:extLst>
                </p:cNvPr>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65" name="Shape 491">
                  <a:extLst>
                    <a:ext uri="{FF2B5EF4-FFF2-40B4-BE49-F238E27FC236}">
                      <a16:creationId xmlns="" xmlns:a16="http://schemas.microsoft.com/office/drawing/2014/main" id="{83266BA3-B945-4258-A517-51947AE63675}"/>
                    </a:ext>
                  </a:extLst>
                </p:cNvPr>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grpSp>
          <p:sp>
            <p:nvSpPr>
              <p:cNvPr id="63" name="Shape 492">
                <a:extLst>
                  <a:ext uri="{FF2B5EF4-FFF2-40B4-BE49-F238E27FC236}">
                    <a16:creationId xmlns="" xmlns:a16="http://schemas.microsoft.com/office/drawing/2014/main" id="{4DCE00BB-E6DA-434D-9544-EEEE4D91CE6E}"/>
                  </a:ext>
                </a:extLst>
              </p:cNvPr>
              <p:cNvSpPr/>
              <p:nvPr/>
            </p:nvSpPr>
            <p:spPr>
              <a:xfrm>
                <a:off x="10159411" y="3879214"/>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58" name="Shape 493">
              <a:extLst>
                <a:ext uri="{FF2B5EF4-FFF2-40B4-BE49-F238E27FC236}">
                  <a16:creationId xmlns="" xmlns:a16="http://schemas.microsoft.com/office/drawing/2014/main" id="{17B666D2-632B-4DC8-BE74-FE475AEDA604}"/>
                </a:ext>
              </a:extLst>
            </p:cNvPr>
            <p:cNvGrpSpPr/>
            <p:nvPr/>
          </p:nvGrpSpPr>
          <p:grpSpPr>
            <a:xfrm>
              <a:off x="9755990" y="1888970"/>
              <a:ext cx="1136272" cy="1246506"/>
              <a:chOff x="627304" y="1987183"/>
              <a:chExt cx="1594616" cy="1749317"/>
            </a:xfrm>
          </p:grpSpPr>
          <p:sp>
            <p:nvSpPr>
              <p:cNvPr id="59" name="Shape 494">
                <a:extLst>
                  <a:ext uri="{FF2B5EF4-FFF2-40B4-BE49-F238E27FC236}">
                    <a16:creationId xmlns="" xmlns:a16="http://schemas.microsoft.com/office/drawing/2014/main" id="{24D4D573-D659-43F5-B4B1-84228989D122}"/>
                  </a:ext>
                </a:extLst>
              </p:cNvPr>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0" name="Shape 495">
                <a:extLst>
                  <a:ext uri="{FF2B5EF4-FFF2-40B4-BE49-F238E27FC236}">
                    <a16:creationId xmlns="" xmlns:a16="http://schemas.microsoft.com/office/drawing/2014/main" id="{B5E970E8-9AFA-47AB-BF58-8B932E1A2166}"/>
                  </a:ext>
                </a:extLst>
              </p:cNvPr>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1" name="Shape 496">
                <a:extLst>
                  <a:ext uri="{FF2B5EF4-FFF2-40B4-BE49-F238E27FC236}">
                    <a16:creationId xmlns="" xmlns:a16="http://schemas.microsoft.com/office/drawing/2014/main" id="{CFC66BF3-FE1E-4C00-8539-787108A441C3}"/>
                  </a:ext>
                </a:extLst>
              </p:cNvPr>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sp>
        <p:nvSpPr>
          <p:cNvPr id="67" name="Text Placeholder 62">
            <a:extLst>
              <a:ext uri="{FF2B5EF4-FFF2-40B4-BE49-F238E27FC236}">
                <a16:creationId xmlns="" xmlns:a16="http://schemas.microsoft.com/office/drawing/2014/main" id="{A8536DC1-A46F-465B-9A37-0990CBE87D62}"/>
              </a:ext>
            </a:extLst>
          </p:cNvPr>
          <p:cNvSpPr>
            <a:spLocks noGrp="1"/>
          </p:cNvSpPr>
          <p:nvPr>
            <p:ph type="body" sz="quarter" idx="34" hasCustomPrompt="1"/>
          </p:nvPr>
        </p:nvSpPr>
        <p:spPr>
          <a:xfrm>
            <a:off x="868842" y="5707711"/>
            <a:ext cx="1733047" cy="362766"/>
          </a:xfrm>
          <a:prstGeom prst="rect">
            <a:avLst/>
          </a:prstGeom>
        </p:spPr>
        <p:txBody>
          <a:bodyPr/>
          <a:lstStyle>
            <a:lvl1pPr algn="ctr">
              <a:defRPr b="1"/>
            </a:lvl1pPr>
          </a:lstStyle>
          <a:p>
            <a:pPr lvl="0"/>
            <a:r>
              <a:rPr lang="en-US"/>
              <a:t>Heading 1</a:t>
            </a:r>
          </a:p>
        </p:txBody>
      </p:sp>
      <p:sp>
        <p:nvSpPr>
          <p:cNvPr id="69" name="Text Placeholder 62">
            <a:extLst>
              <a:ext uri="{FF2B5EF4-FFF2-40B4-BE49-F238E27FC236}">
                <a16:creationId xmlns="" xmlns:a16="http://schemas.microsoft.com/office/drawing/2014/main" id="{7EBE6AAA-37A5-42B6-8B8B-A44DFF247B23}"/>
              </a:ext>
            </a:extLst>
          </p:cNvPr>
          <p:cNvSpPr>
            <a:spLocks noGrp="1"/>
          </p:cNvSpPr>
          <p:nvPr>
            <p:ph type="body" sz="quarter" idx="36" hasCustomPrompt="1"/>
          </p:nvPr>
        </p:nvSpPr>
        <p:spPr>
          <a:xfrm>
            <a:off x="3081061" y="5721632"/>
            <a:ext cx="1733047" cy="362766"/>
          </a:xfrm>
          <a:prstGeom prst="rect">
            <a:avLst/>
          </a:prstGeom>
        </p:spPr>
        <p:txBody>
          <a:bodyPr/>
          <a:lstStyle>
            <a:lvl1pPr algn="ctr">
              <a:defRPr b="1"/>
            </a:lvl1pPr>
          </a:lstStyle>
          <a:p>
            <a:pPr lvl="0"/>
            <a:r>
              <a:rPr lang="en-US"/>
              <a:t>Heading 2</a:t>
            </a:r>
          </a:p>
        </p:txBody>
      </p:sp>
      <p:sp>
        <p:nvSpPr>
          <p:cNvPr id="71" name="Text Placeholder 62">
            <a:extLst>
              <a:ext uri="{FF2B5EF4-FFF2-40B4-BE49-F238E27FC236}">
                <a16:creationId xmlns="" xmlns:a16="http://schemas.microsoft.com/office/drawing/2014/main" id="{53D9D129-E2ED-4FA0-8906-E7C25CB5EF54}"/>
              </a:ext>
            </a:extLst>
          </p:cNvPr>
          <p:cNvSpPr>
            <a:spLocks noGrp="1"/>
          </p:cNvSpPr>
          <p:nvPr>
            <p:ph type="body" sz="quarter" idx="38" hasCustomPrompt="1"/>
          </p:nvPr>
        </p:nvSpPr>
        <p:spPr>
          <a:xfrm>
            <a:off x="5293281" y="5707711"/>
            <a:ext cx="1733047" cy="362766"/>
          </a:xfrm>
          <a:prstGeom prst="rect">
            <a:avLst/>
          </a:prstGeom>
        </p:spPr>
        <p:txBody>
          <a:bodyPr/>
          <a:lstStyle>
            <a:lvl1pPr algn="ctr">
              <a:defRPr b="1"/>
            </a:lvl1pPr>
          </a:lstStyle>
          <a:p>
            <a:pPr lvl="0"/>
            <a:r>
              <a:rPr lang="en-US"/>
              <a:t>Heading 3</a:t>
            </a:r>
          </a:p>
        </p:txBody>
      </p:sp>
      <p:sp>
        <p:nvSpPr>
          <p:cNvPr id="73" name="Text Placeholder 62">
            <a:extLst>
              <a:ext uri="{FF2B5EF4-FFF2-40B4-BE49-F238E27FC236}">
                <a16:creationId xmlns="" xmlns:a16="http://schemas.microsoft.com/office/drawing/2014/main" id="{D76665DF-2B18-4340-AD73-D5AFA208B0B7}"/>
              </a:ext>
            </a:extLst>
          </p:cNvPr>
          <p:cNvSpPr>
            <a:spLocks noGrp="1"/>
          </p:cNvSpPr>
          <p:nvPr>
            <p:ph type="body" sz="quarter" idx="40" hasCustomPrompt="1"/>
          </p:nvPr>
        </p:nvSpPr>
        <p:spPr>
          <a:xfrm>
            <a:off x="7412699" y="5707711"/>
            <a:ext cx="1733047" cy="362766"/>
          </a:xfrm>
          <a:prstGeom prst="rect">
            <a:avLst/>
          </a:prstGeom>
        </p:spPr>
        <p:txBody>
          <a:bodyPr/>
          <a:lstStyle>
            <a:lvl1pPr algn="ctr">
              <a:defRPr b="1"/>
            </a:lvl1pPr>
          </a:lstStyle>
          <a:p>
            <a:pPr lvl="0"/>
            <a:r>
              <a:rPr lang="en-US"/>
              <a:t>Heading 4</a:t>
            </a:r>
          </a:p>
        </p:txBody>
      </p:sp>
      <p:sp>
        <p:nvSpPr>
          <p:cNvPr id="75" name="Text Placeholder 62">
            <a:extLst>
              <a:ext uri="{FF2B5EF4-FFF2-40B4-BE49-F238E27FC236}">
                <a16:creationId xmlns="" xmlns:a16="http://schemas.microsoft.com/office/drawing/2014/main" id="{0854FF77-1078-43A2-B302-E29B4C6D8DAE}"/>
              </a:ext>
            </a:extLst>
          </p:cNvPr>
          <p:cNvSpPr>
            <a:spLocks noGrp="1"/>
          </p:cNvSpPr>
          <p:nvPr>
            <p:ph type="body" sz="quarter" idx="42" hasCustomPrompt="1"/>
          </p:nvPr>
        </p:nvSpPr>
        <p:spPr>
          <a:xfrm>
            <a:off x="9532117" y="5707711"/>
            <a:ext cx="1899629" cy="362766"/>
          </a:xfrm>
          <a:prstGeom prst="rect">
            <a:avLst/>
          </a:prstGeom>
        </p:spPr>
        <p:txBody>
          <a:bodyPr/>
          <a:lstStyle>
            <a:lvl1pPr algn="ctr">
              <a:defRPr b="1"/>
            </a:lvl1pPr>
          </a:lstStyle>
          <a:p>
            <a:pPr lvl="0"/>
            <a:r>
              <a:rPr lang="en-US"/>
              <a:t>Heading 5</a:t>
            </a:r>
          </a:p>
        </p:txBody>
      </p:sp>
      <p:sp>
        <p:nvSpPr>
          <p:cNvPr id="76" name="Text Placeholder 5">
            <a:extLst>
              <a:ext uri="{FF2B5EF4-FFF2-40B4-BE49-F238E27FC236}">
                <a16:creationId xmlns="" xmlns:a16="http://schemas.microsoft.com/office/drawing/2014/main" id="{0216F30E-09FF-4325-8E4B-DC1987DFD33C}"/>
              </a:ext>
            </a:extLst>
          </p:cNvPr>
          <p:cNvSpPr>
            <a:spLocks noGrp="1"/>
          </p:cNvSpPr>
          <p:nvPr>
            <p:ph type="body" sz="quarter" idx="24" hasCustomPrompt="1"/>
          </p:nvPr>
        </p:nvSpPr>
        <p:spPr>
          <a:xfrm>
            <a:off x="514350" y="1304995"/>
            <a:ext cx="10273812" cy="1453287"/>
          </a:xfrm>
          <a:prstGeom prst="rect">
            <a:avLst/>
          </a:prstGeom>
        </p:spPr>
        <p:txBody>
          <a:bodyPr/>
          <a:lstStyle>
            <a:lvl1pPr marL="0" indent="0">
              <a:spcBef>
                <a:spcPct val="0"/>
              </a:spcBef>
              <a:spcAft>
                <a:spcPts val="838"/>
              </a:spcAft>
              <a:buNone/>
              <a:defRPr sz="1800" b="0" baseline="0">
                <a:latin typeface="Arial" pitchFamily="34" charset="0"/>
                <a:cs typeface="Arial" pitchFamily="34" charset="0"/>
              </a:defRPr>
            </a:lvl1pPr>
            <a:lvl2pPr marL="285750" indent="-285750">
              <a:spcBef>
                <a:spcPct val="0"/>
              </a:spcBef>
              <a:spcAft>
                <a:spcPts val="838"/>
              </a:spcAft>
              <a:buFont typeface="Wingdings 3" panose="05040102010807070707" pitchFamily="18" charset="2"/>
              <a:buChar char="*"/>
              <a:defRPr sz="1800" baseline="0">
                <a:latin typeface="Arial" pitchFamily="34" charset="0"/>
                <a:cs typeface="Arial" pitchFamily="34" charset="0"/>
              </a:defRPr>
            </a:lvl2pPr>
            <a:lvl3pPr marL="617538" indent="-341313">
              <a:spcBef>
                <a:spcPct val="0"/>
              </a:spcBef>
              <a:spcAft>
                <a:spcPts val="838"/>
              </a:spcAft>
              <a:buFont typeface="Wingdings 3" panose="05040102010807070707" pitchFamily="18" charset="2"/>
              <a:buChar char="9"/>
              <a:defRPr sz="1600">
                <a:latin typeface="Arial" pitchFamily="34" charset="0"/>
                <a:cs typeface="Arial" pitchFamily="34" charset="0"/>
              </a:defRPr>
            </a:lvl3pPr>
            <a:lvl4pPr marL="998538" indent="-361950">
              <a:spcBef>
                <a:spcPct val="0"/>
              </a:spcBef>
              <a:spcAft>
                <a:spcPts val="838"/>
              </a:spcAft>
              <a:buFont typeface="Wingdings 3" panose="05040102010807070707" pitchFamily="18" charset="2"/>
              <a:buChar char="&quot;"/>
              <a:defRPr sz="1500">
                <a:latin typeface="Arial" pitchFamily="34" charset="0"/>
                <a:cs typeface="Arial" pitchFamily="34" charset="0"/>
              </a:defRPr>
            </a:lvl4pPr>
            <a:lvl5pPr marL="1440000" indent="-342000">
              <a:spcBef>
                <a:spcPct val="0"/>
              </a:spcBef>
              <a:spcAft>
                <a:spcPts val="838"/>
              </a:spcAft>
              <a:buFont typeface="Wingdings 3" panose="05040102010807070707" pitchFamily="18" charset="2"/>
              <a:buChar char=""/>
              <a:defRPr sz="1100"/>
            </a:lvl5pPr>
          </a:lstStyle>
          <a:p>
            <a:pPr lvl="0">
              <a:spcBef>
                <a:spcPct val="0"/>
              </a:spcBef>
            </a:pPr>
            <a:r>
              <a:rPr lang="en-US"/>
              <a:t>All corresponding content can be placed here. The contents font sizes, bullets, sub bullets styling are predefined.</a:t>
            </a:r>
          </a:p>
          <a:p>
            <a:pPr lvl="1">
              <a:spcBef>
                <a:spcPct val="0"/>
              </a:spcBef>
            </a:pPr>
            <a:r>
              <a:rPr lang="en-US"/>
              <a:t>First</a:t>
            </a:r>
          </a:p>
          <a:p>
            <a:pPr lvl="2">
              <a:spcBef>
                <a:spcPct val="0"/>
              </a:spcBef>
            </a:pPr>
            <a:r>
              <a:rPr lang="en-US"/>
              <a:t>Second</a:t>
            </a:r>
          </a:p>
          <a:p>
            <a:pPr lvl="3">
              <a:spcBef>
                <a:spcPct val="0"/>
              </a:spcBef>
            </a:pPr>
            <a:r>
              <a:rPr lang="en-US"/>
              <a:t>Third</a:t>
            </a:r>
          </a:p>
        </p:txBody>
      </p:sp>
    </p:spTree>
    <p:custDataLst>
      <p:tags r:id="rId1"/>
    </p:custDataLst>
    <p:extLst>
      <p:ext uri="{BB962C8B-B14F-4D97-AF65-F5344CB8AC3E}">
        <p14:creationId xmlns:p14="http://schemas.microsoft.com/office/powerpoint/2010/main" val="927352387"/>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1_Squared-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grpSp>
        <p:nvGrpSpPr>
          <p:cNvPr id="4" name="Shape 435">
            <a:extLst>
              <a:ext uri="{FF2B5EF4-FFF2-40B4-BE49-F238E27FC236}">
                <a16:creationId xmlns="" xmlns:a16="http://schemas.microsoft.com/office/drawing/2014/main" id="{5E0A69AD-1907-438E-9B37-02CD6AD57E63}"/>
              </a:ext>
            </a:extLst>
          </p:cNvPr>
          <p:cNvGrpSpPr/>
          <p:nvPr/>
        </p:nvGrpSpPr>
        <p:grpSpPr>
          <a:xfrm>
            <a:off x="0" y="3998260"/>
            <a:ext cx="12192000" cy="126791"/>
            <a:chOff x="1751419" y="4036682"/>
            <a:chExt cx="9944456" cy="50961"/>
          </a:xfrm>
        </p:grpSpPr>
        <p:sp>
          <p:nvSpPr>
            <p:cNvPr id="5" name="Shape 436">
              <a:extLst>
                <a:ext uri="{FF2B5EF4-FFF2-40B4-BE49-F238E27FC236}">
                  <a16:creationId xmlns="" xmlns:a16="http://schemas.microsoft.com/office/drawing/2014/main" id="{E6E87D3E-1AA0-4FF5-BE58-2E0A0458A2AB}"/>
                </a:ext>
              </a:extLst>
            </p:cNvPr>
            <p:cNvSpPr/>
            <p:nvPr/>
          </p:nvSpPr>
          <p:spPr>
            <a:xfrm>
              <a:off x="3040807" y="4036682"/>
              <a:ext cx="1683494" cy="50961"/>
            </a:xfrm>
            <a:prstGeom prst="rect">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sp>
          <p:nvSpPr>
            <p:cNvPr id="6" name="Shape 437">
              <a:extLst>
                <a:ext uri="{FF2B5EF4-FFF2-40B4-BE49-F238E27FC236}">
                  <a16:creationId xmlns="" xmlns:a16="http://schemas.microsoft.com/office/drawing/2014/main" id="{49422034-2726-4B31-B851-64DE97BFE9D7}"/>
                </a:ext>
              </a:extLst>
            </p:cNvPr>
            <p:cNvSpPr/>
            <p:nvPr/>
          </p:nvSpPr>
          <p:spPr>
            <a:xfrm>
              <a:off x="4724303" y="4036682"/>
              <a:ext cx="1715155" cy="50961"/>
            </a:xfrm>
            <a:prstGeom prst="rect">
              <a:avLst/>
            </a:prstGeom>
            <a:solidFill>
              <a:schemeClr val="accent3"/>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sp>
          <p:nvSpPr>
            <p:cNvPr id="7" name="Shape 438">
              <a:extLst>
                <a:ext uri="{FF2B5EF4-FFF2-40B4-BE49-F238E27FC236}">
                  <a16:creationId xmlns="" xmlns:a16="http://schemas.microsoft.com/office/drawing/2014/main" id="{2624578F-9C0A-4BDF-9E6A-545586E024BC}"/>
                </a:ext>
              </a:extLst>
            </p:cNvPr>
            <p:cNvSpPr/>
            <p:nvPr/>
          </p:nvSpPr>
          <p:spPr>
            <a:xfrm>
              <a:off x="6435557" y="4036682"/>
              <a:ext cx="1661571" cy="50961"/>
            </a:xfrm>
            <a:prstGeom prst="rect">
              <a:avLst/>
            </a:pr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sp>
          <p:nvSpPr>
            <p:cNvPr id="8" name="Shape 439">
              <a:extLst>
                <a:ext uri="{FF2B5EF4-FFF2-40B4-BE49-F238E27FC236}">
                  <a16:creationId xmlns="" xmlns:a16="http://schemas.microsoft.com/office/drawing/2014/main" id="{9D66A61E-5F6B-4552-9A4A-99FF4EB369AE}"/>
                </a:ext>
              </a:extLst>
            </p:cNvPr>
            <p:cNvSpPr/>
            <p:nvPr/>
          </p:nvSpPr>
          <p:spPr>
            <a:xfrm>
              <a:off x="8087642" y="4036682"/>
              <a:ext cx="1720740" cy="50961"/>
            </a:xfrm>
            <a:prstGeom prst="rect">
              <a:avLst/>
            </a:pr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sp>
          <p:nvSpPr>
            <p:cNvPr id="9" name="Shape 440">
              <a:extLst>
                <a:ext uri="{FF2B5EF4-FFF2-40B4-BE49-F238E27FC236}">
                  <a16:creationId xmlns="" xmlns:a16="http://schemas.microsoft.com/office/drawing/2014/main" id="{AD87DCDF-751E-48B4-86F4-825A02472E64}"/>
                </a:ext>
              </a:extLst>
            </p:cNvPr>
            <p:cNvSpPr/>
            <p:nvPr/>
          </p:nvSpPr>
          <p:spPr>
            <a:xfrm>
              <a:off x="1751419" y="4036682"/>
              <a:ext cx="1289385" cy="50961"/>
            </a:xfrm>
            <a:prstGeom prst="rect">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sp>
          <p:nvSpPr>
            <p:cNvPr id="10" name="Shape 441">
              <a:extLst>
                <a:ext uri="{FF2B5EF4-FFF2-40B4-BE49-F238E27FC236}">
                  <a16:creationId xmlns="" xmlns:a16="http://schemas.microsoft.com/office/drawing/2014/main" id="{0832F15E-F165-47E2-BD96-B8587225ECAA}"/>
                </a:ext>
              </a:extLst>
            </p:cNvPr>
            <p:cNvSpPr/>
            <p:nvPr/>
          </p:nvSpPr>
          <p:spPr>
            <a:xfrm>
              <a:off x="9808382" y="4036682"/>
              <a:ext cx="1887494" cy="50961"/>
            </a:xfrm>
            <a:prstGeom prst="rect">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200">
                <a:solidFill>
                  <a:schemeClr val="lt1"/>
                </a:solidFill>
                <a:latin typeface="Roboto"/>
                <a:ea typeface="Roboto"/>
                <a:cs typeface="Roboto"/>
                <a:sym typeface="Roboto"/>
              </a:endParaRPr>
            </a:p>
          </p:txBody>
        </p:sp>
      </p:grpSp>
      <p:grpSp>
        <p:nvGrpSpPr>
          <p:cNvPr id="16" name="Shape 447">
            <a:extLst>
              <a:ext uri="{FF2B5EF4-FFF2-40B4-BE49-F238E27FC236}">
                <a16:creationId xmlns="" xmlns:a16="http://schemas.microsoft.com/office/drawing/2014/main" id="{982CD0AA-0428-49EA-B371-50442EC9E6B1}"/>
              </a:ext>
            </a:extLst>
          </p:cNvPr>
          <p:cNvGrpSpPr/>
          <p:nvPr/>
        </p:nvGrpSpPr>
        <p:grpSpPr>
          <a:xfrm>
            <a:off x="1217471" y="1893408"/>
            <a:ext cx="1304470" cy="2431269"/>
            <a:chOff x="1217471" y="1893408"/>
            <a:chExt cx="1304470" cy="2431269"/>
          </a:xfrm>
        </p:grpSpPr>
        <p:grpSp>
          <p:nvGrpSpPr>
            <p:cNvPr id="17" name="Shape 448">
              <a:extLst>
                <a:ext uri="{FF2B5EF4-FFF2-40B4-BE49-F238E27FC236}">
                  <a16:creationId xmlns="" xmlns:a16="http://schemas.microsoft.com/office/drawing/2014/main" id="{D57C75A4-99B1-4A60-A578-0817DA8862EA}"/>
                </a:ext>
              </a:extLst>
            </p:cNvPr>
            <p:cNvGrpSpPr/>
            <p:nvPr/>
          </p:nvGrpSpPr>
          <p:grpSpPr>
            <a:xfrm>
              <a:off x="1217471" y="2766893"/>
              <a:ext cx="1304470" cy="1557784"/>
              <a:chOff x="1217471" y="2766893"/>
              <a:chExt cx="1304470" cy="1557784"/>
            </a:xfrm>
          </p:grpSpPr>
          <p:grpSp>
            <p:nvGrpSpPr>
              <p:cNvPr id="22" name="Shape 449">
                <a:extLst>
                  <a:ext uri="{FF2B5EF4-FFF2-40B4-BE49-F238E27FC236}">
                    <a16:creationId xmlns="" xmlns:a16="http://schemas.microsoft.com/office/drawing/2014/main" id="{6476D60F-04E7-4959-839A-D566BAC6FE28}"/>
                  </a:ext>
                </a:extLst>
              </p:cNvPr>
              <p:cNvGrpSpPr/>
              <p:nvPr/>
            </p:nvGrpSpPr>
            <p:grpSpPr>
              <a:xfrm>
                <a:off x="1217471" y="2766893"/>
                <a:ext cx="1304470" cy="1557784"/>
                <a:chOff x="1199541" y="3267114"/>
                <a:chExt cx="1304470" cy="1557784"/>
              </a:xfrm>
            </p:grpSpPr>
            <p:sp>
              <p:nvSpPr>
                <p:cNvPr id="24" name="Shape 450">
                  <a:extLst>
                    <a:ext uri="{FF2B5EF4-FFF2-40B4-BE49-F238E27FC236}">
                      <a16:creationId xmlns="" xmlns:a16="http://schemas.microsoft.com/office/drawing/2014/main" id="{ABE6ADD7-0E16-4D3E-B8FE-55D9D6B5A429}"/>
                    </a:ext>
                  </a:extLst>
                </p:cNvPr>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25" name="Shape 451">
                  <a:extLst>
                    <a:ext uri="{FF2B5EF4-FFF2-40B4-BE49-F238E27FC236}">
                      <a16:creationId xmlns="" xmlns:a16="http://schemas.microsoft.com/office/drawing/2014/main" id="{967C3D7A-0C05-4B93-A574-D54DA1463854}"/>
                    </a:ext>
                  </a:extLst>
                </p:cNvPr>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grpSp>
          <p:sp>
            <p:nvSpPr>
              <p:cNvPr id="23" name="Shape 452">
                <a:extLst>
                  <a:ext uri="{FF2B5EF4-FFF2-40B4-BE49-F238E27FC236}">
                    <a16:creationId xmlns="" xmlns:a16="http://schemas.microsoft.com/office/drawing/2014/main" id="{FD56A451-10DE-4E6C-A3A4-019DFCDFB665}"/>
                  </a:ext>
                </a:extLst>
              </p:cNvPr>
              <p:cNvSpPr/>
              <p:nvPr/>
            </p:nvSpPr>
            <p:spPr>
              <a:xfrm>
                <a:off x="1718423" y="3882698"/>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18" name="Shape 453">
              <a:extLst>
                <a:ext uri="{FF2B5EF4-FFF2-40B4-BE49-F238E27FC236}">
                  <a16:creationId xmlns="" xmlns:a16="http://schemas.microsoft.com/office/drawing/2014/main" id="{944ECBFB-14F5-4E6F-9CD3-C1A5BA972593}"/>
                </a:ext>
              </a:extLst>
            </p:cNvPr>
            <p:cNvGrpSpPr/>
            <p:nvPr/>
          </p:nvGrpSpPr>
          <p:grpSpPr>
            <a:xfrm>
              <a:off x="1289951" y="1893408"/>
              <a:ext cx="1136272" cy="1246506"/>
              <a:chOff x="627304" y="1987183"/>
              <a:chExt cx="1594616" cy="1749317"/>
            </a:xfrm>
          </p:grpSpPr>
          <p:sp>
            <p:nvSpPr>
              <p:cNvPr id="19" name="Shape 454">
                <a:extLst>
                  <a:ext uri="{FF2B5EF4-FFF2-40B4-BE49-F238E27FC236}">
                    <a16:creationId xmlns="" xmlns:a16="http://schemas.microsoft.com/office/drawing/2014/main" id="{2D18D259-9187-440A-8D09-F4AAD8ECCF4C}"/>
                  </a:ext>
                </a:extLst>
              </p:cNvPr>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0" name="Shape 455">
                <a:extLst>
                  <a:ext uri="{FF2B5EF4-FFF2-40B4-BE49-F238E27FC236}">
                    <a16:creationId xmlns="" xmlns:a16="http://schemas.microsoft.com/office/drawing/2014/main" id="{A1E5E5C1-B874-49A4-879C-F8716240B380}"/>
                  </a:ext>
                </a:extLst>
              </p:cNvPr>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1" name="Shape 456">
                <a:extLst>
                  <a:ext uri="{FF2B5EF4-FFF2-40B4-BE49-F238E27FC236}">
                    <a16:creationId xmlns="" xmlns:a16="http://schemas.microsoft.com/office/drawing/2014/main" id="{206CCF5C-C710-419B-BFF5-FB4297673CD3}"/>
                  </a:ext>
                </a:extLst>
              </p:cNvPr>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grpSp>
        <p:nvGrpSpPr>
          <p:cNvPr id="26" name="Shape 457">
            <a:extLst>
              <a:ext uri="{FF2B5EF4-FFF2-40B4-BE49-F238E27FC236}">
                <a16:creationId xmlns="" xmlns:a16="http://schemas.microsoft.com/office/drawing/2014/main" id="{D5C411AE-DC64-466D-BDAC-8DB05F9205C0}"/>
              </a:ext>
            </a:extLst>
          </p:cNvPr>
          <p:cNvGrpSpPr/>
          <p:nvPr/>
        </p:nvGrpSpPr>
        <p:grpSpPr>
          <a:xfrm>
            <a:off x="3286748" y="1893408"/>
            <a:ext cx="1304470" cy="2483739"/>
            <a:chOff x="3326504" y="1893408"/>
            <a:chExt cx="1304470" cy="2483739"/>
          </a:xfrm>
        </p:grpSpPr>
        <p:grpSp>
          <p:nvGrpSpPr>
            <p:cNvPr id="27" name="Shape 458">
              <a:extLst>
                <a:ext uri="{FF2B5EF4-FFF2-40B4-BE49-F238E27FC236}">
                  <a16:creationId xmlns="" xmlns:a16="http://schemas.microsoft.com/office/drawing/2014/main" id="{8B312BEF-2CFF-43D7-B08F-A736C6CC8EBE}"/>
                </a:ext>
              </a:extLst>
            </p:cNvPr>
            <p:cNvGrpSpPr/>
            <p:nvPr/>
          </p:nvGrpSpPr>
          <p:grpSpPr>
            <a:xfrm>
              <a:off x="3326504" y="2772528"/>
              <a:ext cx="1304470" cy="1604619"/>
              <a:chOff x="3326504" y="2772528"/>
              <a:chExt cx="1304470" cy="1604619"/>
            </a:xfrm>
          </p:grpSpPr>
          <p:grpSp>
            <p:nvGrpSpPr>
              <p:cNvPr id="32" name="Shape 459">
                <a:extLst>
                  <a:ext uri="{FF2B5EF4-FFF2-40B4-BE49-F238E27FC236}">
                    <a16:creationId xmlns="" xmlns:a16="http://schemas.microsoft.com/office/drawing/2014/main" id="{219FB92E-5EAF-424B-9B83-FD646C0076B2}"/>
                  </a:ext>
                </a:extLst>
              </p:cNvPr>
              <p:cNvGrpSpPr/>
              <p:nvPr/>
            </p:nvGrpSpPr>
            <p:grpSpPr>
              <a:xfrm>
                <a:off x="3326504" y="2772528"/>
                <a:ext cx="1304470" cy="1604619"/>
                <a:chOff x="3269602" y="3277053"/>
                <a:chExt cx="1304470" cy="1593145"/>
              </a:xfrm>
            </p:grpSpPr>
            <p:sp>
              <p:nvSpPr>
                <p:cNvPr id="34" name="Shape 460">
                  <a:extLst>
                    <a:ext uri="{FF2B5EF4-FFF2-40B4-BE49-F238E27FC236}">
                      <a16:creationId xmlns="" xmlns:a16="http://schemas.microsoft.com/office/drawing/2014/main" id="{B218C614-3BC3-48BC-92AB-3E78E40E5EE8}"/>
                    </a:ext>
                  </a:extLst>
                </p:cNvPr>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35" name="Shape 461">
                  <a:extLst>
                    <a:ext uri="{FF2B5EF4-FFF2-40B4-BE49-F238E27FC236}">
                      <a16:creationId xmlns="" xmlns:a16="http://schemas.microsoft.com/office/drawing/2014/main" id="{A9E76E57-5B8F-4C02-BC88-BD448B68136A}"/>
                    </a:ext>
                  </a:extLst>
                </p:cNvPr>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grpSp>
          <p:sp>
            <p:nvSpPr>
              <p:cNvPr id="33" name="Shape 462">
                <a:extLst>
                  <a:ext uri="{FF2B5EF4-FFF2-40B4-BE49-F238E27FC236}">
                    <a16:creationId xmlns="" xmlns:a16="http://schemas.microsoft.com/office/drawing/2014/main" id="{27FD5014-646D-416B-B7E6-590867CD1C6B}"/>
                  </a:ext>
                </a:extLst>
              </p:cNvPr>
              <p:cNvSpPr/>
              <p:nvPr/>
            </p:nvSpPr>
            <p:spPr>
              <a:xfrm>
                <a:off x="3839076" y="3922923"/>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28" name="Shape 463">
              <a:extLst>
                <a:ext uri="{FF2B5EF4-FFF2-40B4-BE49-F238E27FC236}">
                  <a16:creationId xmlns="" xmlns:a16="http://schemas.microsoft.com/office/drawing/2014/main" id="{0CFC4DA9-5201-4460-A65C-DF1259107B76}"/>
                </a:ext>
              </a:extLst>
            </p:cNvPr>
            <p:cNvGrpSpPr/>
            <p:nvPr/>
          </p:nvGrpSpPr>
          <p:grpSpPr>
            <a:xfrm>
              <a:off x="3410604" y="1893408"/>
              <a:ext cx="1136272" cy="1246506"/>
              <a:chOff x="627304" y="1987183"/>
              <a:chExt cx="1594616" cy="1749317"/>
            </a:xfrm>
          </p:grpSpPr>
          <p:sp>
            <p:nvSpPr>
              <p:cNvPr id="29" name="Shape 464">
                <a:extLst>
                  <a:ext uri="{FF2B5EF4-FFF2-40B4-BE49-F238E27FC236}">
                    <a16:creationId xmlns="" xmlns:a16="http://schemas.microsoft.com/office/drawing/2014/main" id="{EED83CED-C348-4860-B717-3051B4931096}"/>
                  </a:ext>
                </a:extLst>
              </p:cNvPr>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0" name="Shape 465">
                <a:extLst>
                  <a:ext uri="{FF2B5EF4-FFF2-40B4-BE49-F238E27FC236}">
                    <a16:creationId xmlns="" xmlns:a16="http://schemas.microsoft.com/office/drawing/2014/main" id="{EAF04ECD-FF1A-428F-8190-C9E23A80973D}"/>
                  </a:ext>
                </a:extLst>
              </p:cNvPr>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1" name="Shape 466">
                <a:extLst>
                  <a:ext uri="{FF2B5EF4-FFF2-40B4-BE49-F238E27FC236}">
                    <a16:creationId xmlns="" xmlns:a16="http://schemas.microsoft.com/office/drawing/2014/main" id="{0EA48C78-4AF8-4576-9A52-3E3BEBD72F5D}"/>
                  </a:ext>
                </a:extLst>
              </p:cNvPr>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grpSp>
        <p:nvGrpSpPr>
          <p:cNvPr id="36" name="Shape 467">
            <a:extLst>
              <a:ext uri="{FF2B5EF4-FFF2-40B4-BE49-F238E27FC236}">
                <a16:creationId xmlns="" xmlns:a16="http://schemas.microsoft.com/office/drawing/2014/main" id="{0D7161DF-0AAD-4596-A994-DDA0ACA22488}"/>
              </a:ext>
            </a:extLst>
          </p:cNvPr>
          <p:cNvGrpSpPr/>
          <p:nvPr/>
        </p:nvGrpSpPr>
        <p:grpSpPr>
          <a:xfrm>
            <a:off x="5362701" y="1890087"/>
            <a:ext cx="1304470" cy="2426375"/>
            <a:chOff x="5452152" y="1890087"/>
            <a:chExt cx="1304470" cy="2426375"/>
          </a:xfrm>
        </p:grpSpPr>
        <p:grpSp>
          <p:nvGrpSpPr>
            <p:cNvPr id="37" name="Shape 468">
              <a:extLst>
                <a:ext uri="{FF2B5EF4-FFF2-40B4-BE49-F238E27FC236}">
                  <a16:creationId xmlns="" xmlns:a16="http://schemas.microsoft.com/office/drawing/2014/main" id="{F973CDE4-E42F-42C5-B4FC-11591B7D5F2D}"/>
                </a:ext>
              </a:extLst>
            </p:cNvPr>
            <p:cNvGrpSpPr/>
            <p:nvPr/>
          </p:nvGrpSpPr>
          <p:grpSpPr>
            <a:xfrm>
              <a:off x="5452152" y="2763572"/>
              <a:ext cx="1304470" cy="1552890"/>
              <a:chOff x="5452152" y="2763572"/>
              <a:chExt cx="1304470" cy="1552890"/>
            </a:xfrm>
          </p:grpSpPr>
          <p:grpSp>
            <p:nvGrpSpPr>
              <p:cNvPr id="42" name="Shape 469">
                <a:extLst>
                  <a:ext uri="{FF2B5EF4-FFF2-40B4-BE49-F238E27FC236}">
                    <a16:creationId xmlns="" xmlns:a16="http://schemas.microsoft.com/office/drawing/2014/main" id="{CB67B603-EAF7-4478-AC18-47787E5517E3}"/>
                  </a:ext>
                </a:extLst>
              </p:cNvPr>
              <p:cNvGrpSpPr/>
              <p:nvPr/>
            </p:nvGrpSpPr>
            <p:grpSpPr>
              <a:xfrm>
                <a:off x="5452152" y="2763572"/>
                <a:ext cx="1304470" cy="1552890"/>
                <a:chOff x="5960996" y="3267114"/>
                <a:chExt cx="1304470" cy="1559509"/>
              </a:xfrm>
            </p:grpSpPr>
            <p:sp>
              <p:nvSpPr>
                <p:cNvPr id="44" name="Shape 470">
                  <a:extLst>
                    <a:ext uri="{FF2B5EF4-FFF2-40B4-BE49-F238E27FC236}">
                      <a16:creationId xmlns="" xmlns:a16="http://schemas.microsoft.com/office/drawing/2014/main" id="{4D128BA8-DDE1-4615-BEA5-5440FADBFE99}"/>
                    </a:ext>
                  </a:extLst>
                </p:cNvPr>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45" name="Shape 471">
                  <a:extLst>
                    <a:ext uri="{FF2B5EF4-FFF2-40B4-BE49-F238E27FC236}">
                      <a16:creationId xmlns="" xmlns:a16="http://schemas.microsoft.com/office/drawing/2014/main" id="{EE7DBB3D-4ECE-45D9-8938-F3D044F67A0C}"/>
                    </a:ext>
                  </a:extLst>
                </p:cNvPr>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grpSp>
          <p:sp>
            <p:nvSpPr>
              <p:cNvPr id="43" name="Shape 472">
                <a:extLst>
                  <a:ext uri="{FF2B5EF4-FFF2-40B4-BE49-F238E27FC236}">
                    <a16:creationId xmlns="" xmlns:a16="http://schemas.microsoft.com/office/drawing/2014/main" id="{DB20D791-9F46-4246-9EF4-F13FDC2ACB82}"/>
                  </a:ext>
                </a:extLst>
              </p:cNvPr>
              <p:cNvSpPr/>
              <p:nvPr/>
            </p:nvSpPr>
            <p:spPr>
              <a:xfrm>
                <a:off x="5981437" y="3879214"/>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38" name="Shape 473">
              <a:extLst>
                <a:ext uri="{FF2B5EF4-FFF2-40B4-BE49-F238E27FC236}">
                  <a16:creationId xmlns="" xmlns:a16="http://schemas.microsoft.com/office/drawing/2014/main" id="{D1BB0BF4-7853-4995-BF08-A53684FEA298}"/>
                </a:ext>
              </a:extLst>
            </p:cNvPr>
            <p:cNvGrpSpPr/>
            <p:nvPr/>
          </p:nvGrpSpPr>
          <p:grpSpPr>
            <a:xfrm>
              <a:off x="5556109" y="1890087"/>
              <a:ext cx="1136272" cy="1246506"/>
              <a:chOff x="627304" y="1987183"/>
              <a:chExt cx="1594616" cy="1749317"/>
            </a:xfrm>
          </p:grpSpPr>
          <p:sp>
            <p:nvSpPr>
              <p:cNvPr id="39" name="Shape 474">
                <a:extLst>
                  <a:ext uri="{FF2B5EF4-FFF2-40B4-BE49-F238E27FC236}">
                    <a16:creationId xmlns="" xmlns:a16="http://schemas.microsoft.com/office/drawing/2014/main" id="{80F64E9E-C3B8-4FE9-9237-8D7C278CF1B3}"/>
                  </a:ext>
                </a:extLst>
              </p:cNvPr>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40" name="Shape 475">
                <a:extLst>
                  <a:ext uri="{FF2B5EF4-FFF2-40B4-BE49-F238E27FC236}">
                    <a16:creationId xmlns="" xmlns:a16="http://schemas.microsoft.com/office/drawing/2014/main" id="{E12C83FD-F85C-4DC4-B2E2-A1274CFFB417}"/>
                  </a:ext>
                </a:extLst>
              </p:cNvPr>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41" name="Shape 476">
                <a:extLst>
                  <a:ext uri="{FF2B5EF4-FFF2-40B4-BE49-F238E27FC236}">
                    <a16:creationId xmlns="" xmlns:a16="http://schemas.microsoft.com/office/drawing/2014/main" id="{BF3ED55B-7F3A-489B-A4D1-CE9FCB23B39B}"/>
                  </a:ext>
                </a:extLst>
              </p:cNvPr>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grpSp>
        <p:nvGrpSpPr>
          <p:cNvPr id="46" name="Shape 477">
            <a:extLst>
              <a:ext uri="{FF2B5EF4-FFF2-40B4-BE49-F238E27FC236}">
                <a16:creationId xmlns="" xmlns:a16="http://schemas.microsoft.com/office/drawing/2014/main" id="{D261EBB7-D683-4AFF-8EA7-5B0902E38C3F}"/>
              </a:ext>
            </a:extLst>
          </p:cNvPr>
          <p:cNvGrpSpPr/>
          <p:nvPr/>
        </p:nvGrpSpPr>
        <p:grpSpPr>
          <a:xfrm>
            <a:off x="7392552" y="1890087"/>
            <a:ext cx="1304470" cy="2434590"/>
            <a:chOff x="7521759" y="1890087"/>
            <a:chExt cx="1304470" cy="2434590"/>
          </a:xfrm>
        </p:grpSpPr>
        <p:grpSp>
          <p:nvGrpSpPr>
            <p:cNvPr id="47" name="Shape 478">
              <a:extLst>
                <a:ext uri="{FF2B5EF4-FFF2-40B4-BE49-F238E27FC236}">
                  <a16:creationId xmlns="" xmlns:a16="http://schemas.microsoft.com/office/drawing/2014/main" id="{159EA3C3-06CD-4411-92E9-0226AD07C562}"/>
                </a:ext>
              </a:extLst>
            </p:cNvPr>
            <p:cNvGrpSpPr/>
            <p:nvPr/>
          </p:nvGrpSpPr>
          <p:grpSpPr>
            <a:xfrm>
              <a:off x="7521759" y="2766893"/>
              <a:ext cx="1304470" cy="1557784"/>
              <a:chOff x="7521759" y="2766893"/>
              <a:chExt cx="1304470" cy="1557784"/>
            </a:xfrm>
          </p:grpSpPr>
          <p:grpSp>
            <p:nvGrpSpPr>
              <p:cNvPr id="52" name="Shape 479">
                <a:extLst>
                  <a:ext uri="{FF2B5EF4-FFF2-40B4-BE49-F238E27FC236}">
                    <a16:creationId xmlns="" xmlns:a16="http://schemas.microsoft.com/office/drawing/2014/main" id="{AE71D7B4-6342-4D83-9A5F-C848830CD505}"/>
                  </a:ext>
                </a:extLst>
              </p:cNvPr>
              <p:cNvGrpSpPr/>
              <p:nvPr/>
            </p:nvGrpSpPr>
            <p:grpSpPr>
              <a:xfrm>
                <a:off x="7521759" y="2766893"/>
                <a:ext cx="1304470" cy="1557784"/>
                <a:chOff x="7980910" y="3267114"/>
                <a:chExt cx="1304470" cy="1557784"/>
              </a:xfrm>
            </p:grpSpPr>
            <p:sp>
              <p:nvSpPr>
                <p:cNvPr id="54" name="Shape 480">
                  <a:extLst>
                    <a:ext uri="{FF2B5EF4-FFF2-40B4-BE49-F238E27FC236}">
                      <a16:creationId xmlns="" xmlns:a16="http://schemas.microsoft.com/office/drawing/2014/main" id="{F81E36A1-4E11-4122-967B-0D6E75E85D35}"/>
                    </a:ext>
                  </a:extLst>
                </p:cNvPr>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55" name="Shape 481">
                  <a:extLst>
                    <a:ext uri="{FF2B5EF4-FFF2-40B4-BE49-F238E27FC236}">
                      <a16:creationId xmlns="" xmlns:a16="http://schemas.microsoft.com/office/drawing/2014/main" id="{608D6647-47EB-423C-9064-AE19AE656C68}"/>
                    </a:ext>
                  </a:extLst>
                </p:cNvPr>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grpSp>
          <p:sp>
            <p:nvSpPr>
              <p:cNvPr id="53" name="Shape 482">
                <a:extLst>
                  <a:ext uri="{FF2B5EF4-FFF2-40B4-BE49-F238E27FC236}">
                    <a16:creationId xmlns="" xmlns:a16="http://schemas.microsoft.com/office/drawing/2014/main" id="{56836853-A908-4FEA-A2C7-8DBADB9BB699}"/>
                  </a:ext>
                </a:extLst>
              </p:cNvPr>
              <p:cNvSpPr/>
              <p:nvPr/>
            </p:nvSpPr>
            <p:spPr>
              <a:xfrm>
                <a:off x="8050613" y="3892069"/>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48" name="Shape 483">
              <a:extLst>
                <a:ext uri="{FF2B5EF4-FFF2-40B4-BE49-F238E27FC236}">
                  <a16:creationId xmlns="" xmlns:a16="http://schemas.microsoft.com/office/drawing/2014/main" id="{55BE059F-DA9F-46BF-AF97-0633D3C6C37D}"/>
                </a:ext>
              </a:extLst>
            </p:cNvPr>
            <p:cNvGrpSpPr/>
            <p:nvPr/>
          </p:nvGrpSpPr>
          <p:grpSpPr>
            <a:xfrm>
              <a:off x="7622141" y="1890087"/>
              <a:ext cx="1136272" cy="1246506"/>
              <a:chOff x="627304" y="1987183"/>
              <a:chExt cx="1594616" cy="1749317"/>
            </a:xfrm>
          </p:grpSpPr>
          <p:sp>
            <p:nvSpPr>
              <p:cNvPr id="49" name="Shape 484">
                <a:extLst>
                  <a:ext uri="{FF2B5EF4-FFF2-40B4-BE49-F238E27FC236}">
                    <a16:creationId xmlns="" xmlns:a16="http://schemas.microsoft.com/office/drawing/2014/main" id="{09A3F3CC-4A8C-473D-826C-CD8F7210E8CA}"/>
                  </a:ext>
                </a:extLst>
              </p:cNvPr>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50" name="Shape 485">
                <a:extLst>
                  <a:ext uri="{FF2B5EF4-FFF2-40B4-BE49-F238E27FC236}">
                    <a16:creationId xmlns="" xmlns:a16="http://schemas.microsoft.com/office/drawing/2014/main" id="{90EE764B-5A68-40F7-B423-97A925DB0430}"/>
                  </a:ext>
                </a:extLst>
              </p:cNvPr>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51" name="Shape 486">
                <a:extLst>
                  <a:ext uri="{FF2B5EF4-FFF2-40B4-BE49-F238E27FC236}">
                    <a16:creationId xmlns="" xmlns:a16="http://schemas.microsoft.com/office/drawing/2014/main" id="{2BD1A69E-843D-4911-9639-72254DE5EC09}"/>
                  </a:ext>
                </a:extLst>
              </p:cNvPr>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grpSp>
        <p:nvGrpSpPr>
          <p:cNvPr id="56" name="Shape 487">
            <a:extLst>
              <a:ext uri="{FF2B5EF4-FFF2-40B4-BE49-F238E27FC236}">
                <a16:creationId xmlns="" xmlns:a16="http://schemas.microsoft.com/office/drawing/2014/main" id="{0080E6C3-C699-4B27-84AB-D0ACE300B973}"/>
              </a:ext>
            </a:extLst>
          </p:cNvPr>
          <p:cNvGrpSpPr/>
          <p:nvPr/>
        </p:nvGrpSpPr>
        <p:grpSpPr>
          <a:xfrm>
            <a:off x="9507695" y="1888970"/>
            <a:ext cx="1304470" cy="2435707"/>
            <a:chOff x="9646841" y="1888970"/>
            <a:chExt cx="1304470" cy="2435707"/>
          </a:xfrm>
        </p:grpSpPr>
        <p:grpSp>
          <p:nvGrpSpPr>
            <p:cNvPr id="57" name="Shape 488">
              <a:extLst>
                <a:ext uri="{FF2B5EF4-FFF2-40B4-BE49-F238E27FC236}">
                  <a16:creationId xmlns="" xmlns:a16="http://schemas.microsoft.com/office/drawing/2014/main" id="{3FE98C58-3F26-4FB1-B3B9-00635E30E151}"/>
                </a:ext>
              </a:extLst>
            </p:cNvPr>
            <p:cNvGrpSpPr/>
            <p:nvPr/>
          </p:nvGrpSpPr>
          <p:grpSpPr>
            <a:xfrm>
              <a:off x="9646841" y="2766893"/>
              <a:ext cx="1304470" cy="1557784"/>
              <a:chOff x="9646841" y="2766893"/>
              <a:chExt cx="1304470" cy="1557784"/>
            </a:xfrm>
          </p:grpSpPr>
          <p:grpSp>
            <p:nvGrpSpPr>
              <p:cNvPr id="62" name="Shape 489">
                <a:extLst>
                  <a:ext uri="{FF2B5EF4-FFF2-40B4-BE49-F238E27FC236}">
                    <a16:creationId xmlns="" xmlns:a16="http://schemas.microsoft.com/office/drawing/2014/main" id="{FE7B0911-C4B5-4B68-98F1-3392C7659BF6}"/>
                  </a:ext>
                </a:extLst>
              </p:cNvPr>
              <p:cNvGrpSpPr/>
              <p:nvPr/>
            </p:nvGrpSpPr>
            <p:grpSpPr>
              <a:xfrm>
                <a:off x="9646841" y="2766893"/>
                <a:ext cx="1304470" cy="1557784"/>
                <a:chOff x="9539460" y="3267114"/>
                <a:chExt cx="1304470" cy="1557784"/>
              </a:xfrm>
            </p:grpSpPr>
            <p:sp>
              <p:nvSpPr>
                <p:cNvPr id="64" name="Shape 490">
                  <a:extLst>
                    <a:ext uri="{FF2B5EF4-FFF2-40B4-BE49-F238E27FC236}">
                      <a16:creationId xmlns="" xmlns:a16="http://schemas.microsoft.com/office/drawing/2014/main" id="{E81BAEB5-FB53-4146-8050-8D1B39E81D35}"/>
                    </a:ext>
                  </a:extLst>
                </p:cNvPr>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65" name="Shape 491">
                  <a:extLst>
                    <a:ext uri="{FF2B5EF4-FFF2-40B4-BE49-F238E27FC236}">
                      <a16:creationId xmlns="" xmlns:a16="http://schemas.microsoft.com/office/drawing/2014/main" id="{83266BA3-B945-4258-A517-51947AE63675}"/>
                    </a:ext>
                  </a:extLst>
                </p:cNvPr>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grpSp>
          <p:sp>
            <p:nvSpPr>
              <p:cNvPr id="63" name="Shape 492">
                <a:extLst>
                  <a:ext uri="{FF2B5EF4-FFF2-40B4-BE49-F238E27FC236}">
                    <a16:creationId xmlns="" xmlns:a16="http://schemas.microsoft.com/office/drawing/2014/main" id="{4DCE00BB-E6DA-434D-9544-EEEE4D91CE6E}"/>
                  </a:ext>
                </a:extLst>
              </p:cNvPr>
              <p:cNvSpPr/>
              <p:nvPr/>
            </p:nvSpPr>
            <p:spPr>
              <a:xfrm>
                <a:off x="10159411" y="3879214"/>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58" name="Shape 493">
              <a:extLst>
                <a:ext uri="{FF2B5EF4-FFF2-40B4-BE49-F238E27FC236}">
                  <a16:creationId xmlns="" xmlns:a16="http://schemas.microsoft.com/office/drawing/2014/main" id="{17B666D2-632B-4DC8-BE74-FE475AEDA604}"/>
                </a:ext>
              </a:extLst>
            </p:cNvPr>
            <p:cNvGrpSpPr/>
            <p:nvPr/>
          </p:nvGrpSpPr>
          <p:grpSpPr>
            <a:xfrm>
              <a:off x="9755990" y="1888970"/>
              <a:ext cx="1136272" cy="1246506"/>
              <a:chOff x="627304" y="1987183"/>
              <a:chExt cx="1594616" cy="1749317"/>
            </a:xfrm>
          </p:grpSpPr>
          <p:sp>
            <p:nvSpPr>
              <p:cNvPr id="59" name="Shape 494">
                <a:extLst>
                  <a:ext uri="{FF2B5EF4-FFF2-40B4-BE49-F238E27FC236}">
                    <a16:creationId xmlns="" xmlns:a16="http://schemas.microsoft.com/office/drawing/2014/main" id="{24D4D573-D659-43F5-B4B1-84228989D122}"/>
                  </a:ext>
                </a:extLst>
              </p:cNvPr>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0" name="Shape 495">
                <a:extLst>
                  <a:ext uri="{FF2B5EF4-FFF2-40B4-BE49-F238E27FC236}">
                    <a16:creationId xmlns="" xmlns:a16="http://schemas.microsoft.com/office/drawing/2014/main" id="{B5E970E8-9AFA-47AB-BF58-8B932E1A2166}"/>
                  </a:ext>
                </a:extLst>
              </p:cNvPr>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1" name="Shape 496">
                <a:extLst>
                  <a:ext uri="{FF2B5EF4-FFF2-40B4-BE49-F238E27FC236}">
                    <a16:creationId xmlns="" xmlns:a16="http://schemas.microsoft.com/office/drawing/2014/main" id="{CFC66BF3-FE1E-4C00-8539-787108A441C3}"/>
                  </a:ext>
                </a:extLst>
              </p:cNvPr>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sp>
        <p:nvSpPr>
          <p:cNvPr id="66" name="Text Placeholder 5">
            <a:extLst>
              <a:ext uri="{FF2B5EF4-FFF2-40B4-BE49-F238E27FC236}">
                <a16:creationId xmlns="" xmlns:a16="http://schemas.microsoft.com/office/drawing/2014/main" id="{7C13DF08-9E5B-4341-A570-37D30A3A7021}"/>
              </a:ext>
            </a:extLst>
          </p:cNvPr>
          <p:cNvSpPr>
            <a:spLocks noGrp="1"/>
          </p:cNvSpPr>
          <p:nvPr>
            <p:ph type="body" sz="quarter" idx="24" hasCustomPrompt="1"/>
          </p:nvPr>
        </p:nvSpPr>
        <p:spPr>
          <a:xfrm>
            <a:off x="858786" y="5139521"/>
            <a:ext cx="1733046" cy="1085432"/>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67" name="Text Placeholder 62">
            <a:extLst>
              <a:ext uri="{FF2B5EF4-FFF2-40B4-BE49-F238E27FC236}">
                <a16:creationId xmlns="" xmlns:a16="http://schemas.microsoft.com/office/drawing/2014/main" id="{A8536DC1-A46F-465B-9A37-0990CBE87D62}"/>
              </a:ext>
            </a:extLst>
          </p:cNvPr>
          <p:cNvSpPr>
            <a:spLocks noGrp="1"/>
          </p:cNvSpPr>
          <p:nvPr>
            <p:ph type="body" sz="quarter" idx="34" hasCustomPrompt="1"/>
          </p:nvPr>
        </p:nvSpPr>
        <p:spPr>
          <a:xfrm>
            <a:off x="868842" y="4680185"/>
            <a:ext cx="1733047" cy="362766"/>
          </a:xfrm>
          <a:prstGeom prst="rect">
            <a:avLst/>
          </a:prstGeom>
        </p:spPr>
        <p:txBody>
          <a:bodyPr/>
          <a:lstStyle>
            <a:lvl1pPr algn="ctr">
              <a:defRPr b="1"/>
            </a:lvl1pPr>
          </a:lstStyle>
          <a:p>
            <a:pPr lvl="0"/>
            <a:r>
              <a:rPr lang="en-US"/>
              <a:t>Heading 1</a:t>
            </a:r>
          </a:p>
        </p:txBody>
      </p:sp>
      <p:sp>
        <p:nvSpPr>
          <p:cNvPr id="68" name="Text Placeholder 5">
            <a:extLst>
              <a:ext uri="{FF2B5EF4-FFF2-40B4-BE49-F238E27FC236}">
                <a16:creationId xmlns="" xmlns:a16="http://schemas.microsoft.com/office/drawing/2014/main" id="{E25435FA-F64D-4594-A4C0-038B1B93E09B}"/>
              </a:ext>
            </a:extLst>
          </p:cNvPr>
          <p:cNvSpPr>
            <a:spLocks noGrp="1"/>
          </p:cNvSpPr>
          <p:nvPr>
            <p:ph type="body" sz="quarter" idx="35" hasCustomPrompt="1"/>
          </p:nvPr>
        </p:nvSpPr>
        <p:spPr>
          <a:xfrm>
            <a:off x="3213620" y="5139521"/>
            <a:ext cx="1733046" cy="1085432"/>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69" name="Text Placeholder 62">
            <a:extLst>
              <a:ext uri="{FF2B5EF4-FFF2-40B4-BE49-F238E27FC236}">
                <a16:creationId xmlns="" xmlns:a16="http://schemas.microsoft.com/office/drawing/2014/main" id="{7EBE6AAA-37A5-42B6-8B8B-A44DFF247B23}"/>
              </a:ext>
            </a:extLst>
          </p:cNvPr>
          <p:cNvSpPr>
            <a:spLocks noGrp="1"/>
          </p:cNvSpPr>
          <p:nvPr>
            <p:ph type="body" sz="quarter" idx="36" hasCustomPrompt="1"/>
          </p:nvPr>
        </p:nvSpPr>
        <p:spPr>
          <a:xfrm>
            <a:off x="3223676" y="4680185"/>
            <a:ext cx="1733047" cy="362766"/>
          </a:xfrm>
          <a:prstGeom prst="rect">
            <a:avLst/>
          </a:prstGeom>
        </p:spPr>
        <p:txBody>
          <a:bodyPr/>
          <a:lstStyle>
            <a:lvl1pPr algn="ctr">
              <a:defRPr b="1"/>
            </a:lvl1pPr>
          </a:lstStyle>
          <a:p>
            <a:pPr lvl="0"/>
            <a:r>
              <a:rPr lang="en-US"/>
              <a:t>Heading 2</a:t>
            </a:r>
          </a:p>
        </p:txBody>
      </p:sp>
      <p:sp>
        <p:nvSpPr>
          <p:cNvPr id="70" name="Text Placeholder 5">
            <a:extLst>
              <a:ext uri="{FF2B5EF4-FFF2-40B4-BE49-F238E27FC236}">
                <a16:creationId xmlns="" xmlns:a16="http://schemas.microsoft.com/office/drawing/2014/main" id="{6DEB27EA-DCA3-4256-96B1-F0DF02C9ACA3}"/>
              </a:ext>
            </a:extLst>
          </p:cNvPr>
          <p:cNvSpPr>
            <a:spLocks noGrp="1"/>
          </p:cNvSpPr>
          <p:nvPr>
            <p:ph type="body" sz="quarter" idx="37" hasCustomPrompt="1"/>
          </p:nvPr>
        </p:nvSpPr>
        <p:spPr>
          <a:xfrm>
            <a:off x="5283225" y="5139521"/>
            <a:ext cx="1733046" cy="1085432"/>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1" name="Text Placeholder 62">
            <a:extLst>
              <a:ext uri="{FF2B5EF4-FFF2-40B4-BE49-F238E27FC236}">
                <a16:creationId xmlns="" xmlns:a16="http://schemas.microsoft.com/office/drawing/2014/main" id="{53D9D129-E2ED-4FA0-8906-E7C25CB5EF54}"/>
              </a:ext>
            </a:extLst>
          </p:cNvPr>
          <p:cNvSpPr>
            <a:spLocks noGrp="1"/>
          </p:cNvSpPr>
          <p:nvPr>
            <p:ph type="body" sz="quarter" idx="38" hasCustomPrompt="1"/>
          </p:nvPr>
        </p:nvSpPr>
        <p:spPr>
          <a:xfrm>
            <a:off x="5293281" y="4680185"/>
            <a:ext cx="1733047" cy="362766"/>
          </a:xfrm>
          <a:prstGeom prst="rect">
            <a:avLst/>
          </a:prstGeom>
        </p:spPr>
        <p:txBody>
          <a:bodyPr/>
          <a:lstStyle>
            <a:lvl1pPr algn="ctr">
              <a:defRPr b="1"/>
            </a:lvl1pPr>
          </a:lstStyle>
          <a:p>
            <a:pPr lvl="0"/>
            <a:r>
              <a:rPr lang="en-US"/>
              <a:t>Heading 3</a:t>
            </a:r>
          </a:p>
        </p:txBody>
      </p:sp>
      <p:sp>
        <p:nvSpPr>
          <p:cNvPr id="72" name="Text Placeholder 5">
            <a:extLst>
              <a:ext uri="{FF2B5EF4-FFF2-40B4-BE49-F238E27FC236}">
                <a16:creationId xmlns="" xmlns:a16="http://schemas.microsoft.com/office/drawing/2014/main" id="{CA81A2FC-8FEB-4E1C-8AB7-4B5F944A4161}"/>
              </a:ext>
            </a:extLst>
          </p:cNvPr>
          <p:cNvSpPr>
            <a:spLocks noGrp="1"/>
          </p:cNvSpPr>
          <p:nvPr>
            <p:ph type="body" sz="quarter" idx="39" hasCustomPrompt="1"/>
          </p:nvPr>
        </p:nvSpPr>
        <p:spPr>
          <a:xfrm>
            <a:off x="7402643" y="5139521"/>
            <a:ext cx="1733046" cy="1085432"/>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3" name="Text Placeholder 62">
            <a:extLst>
              <a:ext uri="{FF2B5EF4-FFF2-40B4-BE49-F238E27FC236}">
                <a16:creationId xmlns="" xmlns:a16="http://schemas.microsoft.com/office/drawing/2014/main" id="{D76665DF-2B18-4340-AD73-D5AFA208B0B7}"/>
              </a:ext>
            </a:extLst>
          </p:cNvPr>
          <p:cNvSpPr>
            <a:spLocks noGrp="1"/>
          </p:cNvSpPr>
          <p:nvPr>
            <p:ph type="body" sz="quarter" idx="40" hasCustomPrompt="1"/>
          </p:nvPr>
        </p:nvSpPr>
        <p:spPr>
          <a:xfrm>
            <a:off x="7412699" y="4680185"/>
            <a:ext cx="1733047" cy="362766"/>
          </a:xfrm>
          <a:prstGeom prst="rect">
            <a:avLst/>
          </a:prstGeom>
        </p:spPr>
        <p:txBody>
          <a:bodyPr/>
          <a:lstStyle>
            <a:lvl1pPr algn="ctr">
              <a:defRPr b="1"/>
            </a:lvl1pPr>
          </a:lstStyle>
          <a:p>
            <a:pPr lvl="0"/>
            <a:r>
              <a:rPr lang="en-US"/>
              <a:t>Heading 4</a:t>
            </a:r>
          </a:p>
        </p:txBody>
      </p:sp>
      <p:sp>
        <p:nvSpPr>
          <p:cNvPr id="74" name="Text Placeholder 5">
            <a:extLst>
              <a:ext uri="{FF2B5EF4-FFF2-40B4-BE49-F238E27FC236}">
                <a16:creationId xmlns="" xmlns:a16="http://schemas.microsoft.com/office/drawing/2014/main" id="{C4A743C1-1C1E-4FBE-A344-F3AD7F93A441}"/>
              </a:ext>
            </a:extLst>
          </p:cNvPr>
          <p:cNvSpPr>
            <a:spLocks noGrp="1"/>
          </p:cNvSpPr>
          <p:nvPr>
            <p:ph type="body" sz="quarter" idx="41" hasCustomPrompt="1"/>
          </p:nvPr>
        </p:nvSpPr>
        <p:spPr>
          <a:xfrm>
            <a:off x="9688643" y="5139521"/>
            <a:ext cx="1733046" cy="1085432"/>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5" name="Text Placeholder 62">
            <a:extLst>
              <a:ext uri="{FF2B5EF4-FFF2-40B4-BE49-F238E27FC236}">
                <a16:creationId xmlns="" xmlns:a16="http://schemas.microsoft.com/office/drawing/2014/main" id="{0854FF77-1078-43A2-B302-E29B4C6D8DAE}"/>
              </a:ext>
            </a:extLst>
          </p:cNvPr>
          <p:cNvSpPr>
            <a:spLocks noGrp="1"/>
          </p:cNvSpPr>
          <p:nvPr>
            <p:ph type="body" sz="quarter" idx="42" hasCustomPrompt="1"/>
          </p:nvPr>
        </p:nvSpPr>
        <p:spPr>
          <a:xfrm>
            <a:off x="9698699" y="4680185"/>
            <a:ext cx="1733047" cy="362766"/>
          </a:xfrm>
          <a:prstGeom prst="rect">
            <a:avLst/>
          </a:prstGeom>
        </p:spPr>
        <p:txBody>
          <a:bodyPr/>
          <a:lstStyle>
            <a:lvl1pPr algn="ctr">
              <a:defRPr b="1"/>
            </a:lvl1pPr>
          </a:lstStyle>
          <a:p>
            <a:pPr lvl="0"/>
            <a:r>
              <a:rPr lang="en-US"/>
              <a:t>Heading 5</a:t>
            </a:r>
          </a:p>
        </p:txBody>
      </p:sp>
    </p:spTree>
    <p:custDataLst>
      <p:tags r:id="rId1"/>
    </p:custDataLst>
    <p:extLst>
      <p:ext uri="{BB962C8B-B14F-4D97-AF65-F5344CB8AC3E}">
        <p14:creationId xmlns:p14="http://schemas.microsoft.com/office/powerpoint/2010/main" val="34296662"/>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491A247E-5D30-4345-A52E-168525F3B6F7}" type="datetimeFigureOut">
              <a:rPr lang="en-US" smtClean="0"/>
              <a:t>11/7/2009</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Process-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4" name="Shape 504">
            <a:extLst>
              <a:ext uri="{FF2B5EF4-FFF2-40B4-BE49-F238E27FC236}">
                <a16:creationId xmlns="" xmlns:a16="http://schemas.microsoft.com/office/drawing/2014/main" id="{8EE05E3C-4654-4110-9093-E6E09042D0A6}"/>
              </a:ext>
            </a:extLst>
          </p:cNvPr>
          <p:cNvSpPr/>
          <p:nvPr/>
        </p:nvSpPr>
        <p:spPr>
          <a:xfrm>
            <a:off x="635766" y="3114234"/>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705"/>
            </a:srgbClr>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5" name="Shape 505">
            <a:extLst>
              <a:ext uri="{FF2B5EF4-FFF2-40B4-BE49-F238E27FC236}">
                <a16:creationId xmlns="" xmlns:a16="http://schemas.microsoft.com/office/drawing/2014/main" id="{5C0A20B6-2B44-47B6-9349-03F4794552E6}"/>
              </a:ext>
            </a:extLst>
          </p:cNvPr>
          <p:cNvSpPr/>
          <p:nvPr/>
        </p:nvSpPr>
        <p:spPr>
          <a:xfrm>
            <a:off x="4880760" y="3114234"/>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705"/>
            </a:srgbClr>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6" name="Shape 506">
            <a:extLst>
              <a:ext uri="{FF2B5EF4-FFF2-40B4-BE49-F238E27FC236}">
                <a16:creationId xmlns="" xmlns:a16="http://schemas.microsoft.com/office/drawing/2014/main" id="{57A0FEF5-824D-49BE-8E59-1DE5C094573A}"/>
              </a:ext>
            </a:extLst>
          </p:cNvPr>
          <p:cNvSpPr/>
          <p:nvPr/>
        </p:nvSpPr>
        <p:spPr>
          <a:xfrm rot="10800000" flipH="1">
            <a:off x="2754593" y="1925514"/>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705"/>
            </a:srgbClr>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7" name="Shape 507">
            <a:extLst>
              <a:ext uri="{FF2B5EF4-FFF2-40B4-BE49-F238E27FC236}">
                <a16:creationId xmlns="" xmlns:a16="http://schemas.microsoft.com/office/drawing/2014/main" id="{3D8E97F6-DC32-4C0E-8C7A-528AA2C65974}"/>
              </a:ext>
            </a:extLst>
          </p:cNvPr>
          <p:cNvSpPr/>
          <p:nvPr/>
        </p:nvSpPr>
        <p:spPr>
          <a:xfrm>
            <a:off x="9133090" y="3114234"/>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705"/>
            </a:srgbClr>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8" name="Shape 508">
            <a:extLst>
              <a:ext uri="{FF2B5EF4-FFF2-40B4-BE49-F238E27FC236}">
                <a16:creationId xmlns="" xmlns:a16="http://schemas.microsoft.com/office/drawing/2014/main" id="{E41AB909-76E6-4862-BCC5-C4737584BE83}"/>
              </a:ext>
            </a:extLst>
          </p:cNvPr>
          <p:cNvSpPr/>
          <p:nvPr/>
        </p:nvSpPr>
        <p:spPr>
          <a:xfrm rot="10800000" flipH="1">
            <a:off x="7006925" y="1925514"/>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705"/>
            </a:srgbClr>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9" name="Shape 509">
            <a:extLst>
              <a:ext uri="{FF2B5EF4-FFF2-40B4-BE49-F238E27FC236}">
                <a16:creationId xmlns="" xmlns:a16="http://schemas.microsoft.com/office/drawing/2014/main" id="{776A1405-5F86-43DB-B04E-436D3091499C}"/>
              </a:ext>
            </a:extLst>
          </p:cNvPr>
          <p:cNvSpPr/>
          <p:nvPr/>
        </p:nvSpPr>
        <p:spPr>
          <a:xfrm>
            <a:off x="2754593" y="3114234"/>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10" name="Shape 510">
            <a:extLst>
              <a:ext uri="{FF2B5EF4-FFF2-40B4-BE49-F238E27FC236}">
                <a16:creationId xmlns="" xmlns:a16="http://schemas.microsoft.com/office/drawing/2014/main" id="{1CCAE1D5-9D2F-466D-9314-851FA75AF91A}"/>
              </a:ext>
            </a:extLst>
          </p:cNvPr>
          <p:cNvSpPr/>
          <p:nvPr/>
        </p:nvSpPr>
        <p:spPr>
          <a:xfrm rot="10800000" flipH="1">
            <a:off x="628427" y="1925514"/>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11" name="Shape 511">
            <a:extLst>
              <a:ext uri="{FF2B5EF4-FFF2-40B4-BE49-F238E27FC236}">
                <a16:creationId xmlns="" xmlns:a16="http://schemas.microsoft.com/office/drawing/2014/main" id="{18312130-E231-431C-BA1E-6BCDFC3F7DA1}"/>
              </a:ext>
            </a:extLst>
          </p:cNvPr>
          <p:cNvSpPr/>
          <p:nvPr/>
        </p:nvSpPr>
        <p:spPr>
          <a:xfrm>
            <a:off x="7006925" y="3114234"/>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12" name="Shape 512">
            <a:extLst>
              <a:ext uri="{FF2B5EF4-FFF2-40B4-BE49-F238E27FC236}">
                <a16:creationId xmlns="" xmlns:a16="http://schemas.microsoft.com/office/drawing/2014/main" id="{1C2383B8-88E7-4247-8837-FD669DB5F57B}"/>
              </a:ext>
            </a:extLst>
          </p:cNvPr>
          <p:cNvSpPr/>
          <p:nvPr/>
        </p:nvSpPr>
        <p:spPr>
          <a:xfrm rot="10800000" flipH="1">
            <a:off x="4880760" y="1925514"/>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13" name="Shape 513">
            <a:extLst>
              <a:ext uri="{FF2B5EF4-FFF2-40B4-BE49-F238E27FC236}">
                <a16:creationId xmlns="" xmlns:a16="http://schemas.microsoft.com/office/drawing/2014/main" id="{4996DBD2-AC34-441E-AD29-DC93DE619547}"/>
              </a:ext>
            </a:extLst>
          </p:cNvPr>
          <p:cNvSpPr/>
          <p:nvPr/>
        </p:nvSpPr>
        <p:spPr>
          <a:xfrm rot="10800000" flipH="1">
            <a:off x="9133090" y="1925514"/>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30" name="Shape 530">
            <a:extLst>
              <a:ext uri="{FF2B5EF4-FFF2-40B4-BE49-F238E27FC236}">
                <a16:creationId xmlns="" xmlns:a16="http://schemas.microsoft.com/office/drawing/2014/main" id="{33C2BFBB-61CA-470C-A395-2E68262C71B8}"/>
              </a:ext>
            </a:extLst>
          </p:cNvPr>
          <p:cNvSpPr/>
          <p:nvPr/>
        </p:nvSpPr>
        <p:spPr>
          <a:xfrm>
            <a:off x="662131" y="4762328"/>
            <a:ext cx="179999" cy="179999"/>
          </a:xfrm>
          <a:prstGeom prst="ellipse">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rgbClr val="656D78"/>
              </a:solidFill>
              <a:latin typeface="Calibri"/>
              <a:ea typeface="Calibri"/>
              <a:cs typeface="Calibri"/>
              <a:sym typeface="Calibri"/>
            </a:endParaRPr>
          </a:p>
        </p:txBody>
      </p:sp>
      <p:sp>
        <p:nvSpPr>
          <p:cNvPr id="34" name="Shape 534">
            <a:extLst>
              <a:ext uri="{FF2B5EF4-FFF2-40B4-BE49-F238E27FC236}">
                <a16:creationId xmlns="" xmlns:a16="http://schemas.microsoft.com/office/drawing/2014/main" id="{44FBF887-DD6B-4E51-86AA-6A03E1F43EDB}"/>
              </a:ext>
            </a:extLst>
          </p:cNvPr>
          <p:cNvSpPr/>
          <p:nvPr/>
        </p:nvSpPr>
        <p:spPr>
          <a:xfrm>
            <a:off x="2947441" y="4756135"/>
            <a:ext cx="179999" cy="179999"/>
          </a:xfrm>
          <a:prstGeom prst="ellipse">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rgbClr val="656D78"/>
              </a:solidFill>
              <a:latin typeface="Calibri"/>
              <a:ea typeface="Calibri"/>
              <a:cs typeface="Calibri"/>
              <a:sym typeface="Calibri"/>
            </a:endParaRPr>
          </a:p>
        </p:txBody>
      </p:sp>
      <p:sp>
        <p:nvSpPr>
          <p:cNvPr id="38" name="Shape 538">
            <a:extLst>
              <a:ext uri="{FF2B5EF4-FFF2-40B4-BE49-F238E27FC236}">
                <a16:creationId xmlns="" xmlns:a16="http://schemas.microsoft.com/office/drawing/2014/main" id="{F1D787DA-B9BA-4139-86EA-DB8819107147}"/>
              </a:ext>
            </a:extLst>
          </p:cNvPr>
          <p:cNvSpPr/>
          <p:nvPr/>
        </p:nvSpPr>
        <p:spPr>
          <a:xfrm>
            <a:off x="7158061" y="4749373"/>
            <a:ext cx="179999" cy="179999"/>
          </a:xfrm>
          <a:prstGeom prst="ellipse">
            <a:avLst/>
          </a:pr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rgbClr val="656D78"/>
              </a:solidFill>
              <a:latin typeface="Calibri"/>
              <a:ea typeface="Calibri"/>
              <a:cs typeface="Calibri"/>
              <a:sym typeface="Calibri"/>
            </a:endParaRPr>
          </a:p>
        </p:txBody>
      </p:sp>
      <p:sp>
        <p:nvSpPr>
          <p:cNvPr id="42" name="Shape 542">
            <a:extLst>
              <a:ext uri="{FF2B5EF4-FFF2-40B4-BE49-F238E27FC236}">
                <a16:creationId xmlns="" xmlns:a16="http://schemas.microsoft.com/office/drawing/2014/main" id="{3BDF665C-1AE7-4A85-851C-C92FAC6D3597}"/>
              </a:ext>
            </a:extLst>
          </p:cNvPr>
          <p:cNvSpPr/>
          <p:nvPr/>
        </p:nvSpPr>
        <p:spPr>
          <a:xfrm>
            <a:off x="9436042" y="4749944"/>
            <a:ext cx="179999" cy="179999"/>
          </a:xfrm>
          <a:prstGeom prst="ellipse">
            <a:avLst/>
          </a:prstGeom>
          <a:solidFill>
            <a:schemeClr val="accent6"/>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rgbClr val="656D78"/>
              </a:solidFill>
              <a:latin typeface="Calibri"/>
              <a:ea typeface="Calibri"/>
              <a:cs typeface="Calibri"/>
              <a:sym typeface="Calibri"/>
            </a:endParaRPr>
          </a:p>
        </p:txBody>
      </p:sp>
      <p:sp>
        <p:nvSpPr>
          <p:cNvPr id="46" name="Shape 546">
            <a:extLst>
              <a:ext uri="{FF2B5EF4-FFF2-40B4-BE49-F238E27FC236}">
                <a16:creationId xmlns="" xmlns:a16="http://schemas.microsoft.com/office/drawing/2014/main" id="{17981FCC-7E80-4EAA-9A08-17FC85D73E96}"/>
              </a:ext>
            </a:extLst>
          </p:cNvPr>
          <p:cNvSpPr/>
          <p:nvPr/>
        </p:nvSpPr>
        <p:spPr>
          <a:xfrm>
            <a:off x="5052751" y="4749944"/>
            <a:ext cx="179999" cy="179999"/>
          </a:xfrm>
          <a:prstGeom prst="ellipse">
            <a:avLst/>
          </a:pr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rgbClr val="656D78"/>
              </a:solidFill>
              <a:latin typeface="Calibri"/>
              <a:ea typeface="Calibri"/>
              <a:cs typeface="Calibri"/>
              <a:sym typeface="Calibri"/>
            </a:endParaRPr>
          </a:p>
        </p:txBody>
      </p:sp>
      <p:sp>
        <p:nvSpPr>
          <p:cNvPr id="49" name="Text Placeholder 5">
            <a:extLst>
              <a:ext uri="{FF2B5EF4-FFF2-40B4-BE49-F238E27FC236}">
                <a16:creationId xmlns="" xmlns:a16="http://schemas.microsoft.com/office/drawing/2014/main" id="{A9F7C66A-BC03-4016-8D39-4190E04F7A02}"/>
              </a:ext>
            </a:extLst>
          </p:cNvPr>
          <p:cNvSpPr>
            <a:spLocks noGrp="1"/>
          </p:cNvSpPr>
          <p:nvPr>
            <p:ph type="body" sz="quarter" idx="24" hasCustomPrompt="1"/>
          </p:nvPr>
        </p:nvSpPr>
        <p:spPr>
          <a:xfrm>
            <a:off x="858786" y="5139521"/>
            <a:ext cx="1733046" cy="1085432"/>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50" name="Text Placeholder 62">
            <a:extLst>
              <a:ext uri="{FF2B5EF4-FFF2-40B4-BE49-F238E27FC236}">
                <a16:creationId xmlns="" xmlns:a16="http://schemas.microsoft.com/office/drawing/2014/main" id="{F670C073-FED8-468D-A35C-D947408AD55A}"/>
              </a:ext>
            </a:extLst>
          </p:cNvPr>
          <p:cNvSpPr>
            <a:spLocks noGrp="1"/>
          </p:cNvSpPr>
          <p:nvPr>
            <p:ph type="body" sz="quarter" idx="29" hasCustomPrompt="1"/>
          </p:nvPr>
        </p:nvSpPr>
        <p:spPr>
          <a:xfrm>
            <a:off x="989700" y="2873670"/>
            <a:ext cx="1733047" cy="496064"/>
          </a:xfrm>
          <a:prstGeom prst="rect">
            <a:avLst/>
          </a:prstGeom>
        </p:spPr>
        <p:txBody>
          <a:bodyPr/>
          <a:lstStyle>
            <a:lvl1pPr algn="ctr">
              <a:defRPr b="1"/>
            </a:lvl1pPr>
          </a:lstStyle>
          <a:p>
            <a:pPr lvl="0"/>
            <a:r>
              <a:rPr lang="en-US"/>
              <a:t>Process 1</a:t>
            </a:r>
          </a:p>
        </p:txBody>
      </p:sp>
      <p:sp>
        <p:nvSpPr>
          <p:cNvPr id="51" name="Text Placeholder 62">
            <a:extLst>
              <a:ext uri="{FF2B5EF4-FFF2-40B4-BE49-F238E27FC236}">
                <a16:creationId xmlns="" xmlns:a16="http://schemas.microsoft.com/office/drawing/2014/main" id="{E4F1942D-2EED-4056-AFA3-5E627EDB967F}"/>
              </a:ext>
            </a:extLst>
          </p:cNvPr>
          <p:cNvSpPr>
            <a:spLocks noGrp="1"/>
          </p:cNvSpPr>
          <p:nvPr>
            <p:ph type="body" sz="quarter" idx="30" hasCustomPrompt="1"/>
          </p:nvPr>
        </p:nvSpPr>
        <p:spPr>
          <a:xfrm>
            <a:off x="3080692" y="2873670"/>
            <a:ext cx="1733047" cy="496064"/>
          </a:xfrm>
          <a:prstGeom prst="rect">
            <a:avLst/>
          </a:prstGeom>
        </p:spPr>
        <p:txBody>
          <a:bodyPr/>
          <a:lstStyle>
            <a:lvl1pPr algn="ctr">
              <a:defRPr b="1"/>
            </a:lvl1pPr>
          </a:lstStyle>
          <a:p>
            <a:pPr lvl="0"/>
            <a:r>
              <a:rPr lang="en-US"/>
              <a:t>Process 2</a:t>
            </a:r>
          </a:p>
        </p:txBody>
      </p:sp>
      <p:sp>
        <p:nvSpPr>
          <p:cNvPr id="52" name="Text Placeholder 62">
            <a:extLst>
              <a:ext uri="{FF2B5EF4-FFF2-40B4-BE49-F238E27FC236}">
                <a16:creationId xmlns="" xmlns:a16="http://schemas.microsoft.com/office/drawing/2014/main" id="{AEFCED38-CF0C-4A44-941E-355DE751699F}"/>
              </a:ext>
            </a:extLst>
          </p:cNvPr>
          <p:cNvSpPr>
            <a:spLocks noGrp="1"/>
          </p:cNvSpPr>
          <p:nvPr>
            <p:ph type="body" sz="quarter" idx="31" hasCustomPrompt="1"/>
          </p:nvPr>
        </p:nvSpPr>
        <p:spPr>
          <a:xfrm>
            <a:off x="5220008" y="2873670"/>
            <a:ext cx="1733047" cy="496064"/>
          </a:xfrm>
          <a:prstGeom prst="rect">
            <a:avLst/>
          </a:prstGeom>
        </p:spPr>
        <p:txBody>
          <a:bodyPr/>
          <a:lstStyle>
            <a:lvl1pPr algn="ctr">
              <a:defRPr b="1"/>
            </a:lvl1pPr>
          </a:lstStyle>
          <a:p>
            <a:pPr lvl="0"/>
            <a:r>
              <a:rPr lang="en-US"/>
              <a:t>Process 3</a:t>
            </a:r>
          </a:p>
        </p:txBody>
      </p:sp>
      <p:sp>
        <p:nvSpPr>
          <p:cNvPr id="53" name="Text Placeholder 62">
            <a:extLst>
              <a:ext uri="{FF2B5EF4-FFF2-40B4-BE49-F238E27FC236}">
                <a16:creationId xmlns="" xmlns:a16="http://schemas.microsoft.com/office/drawing/2014/main" id="{0860E510-A640-48C2-BA0A-62FD823CC5C8}"/>
              </a:ext>
            </a:extLst>
          </p:cNvPr>
          <p:cNvSpPr>
            <a:spLocks noGrp="1"/>
          </p:cNvSpPr>
          <p:nvPr>
            <p:ph type="body" sz="quarter" idx="32" hasCustomPrompt="1"/>
          </p:nvPr>
        </p:nvSpPr>
        <p:spPr>
          <a:xfrm>
            <a:off x="7366812" y="2873670"/>
            <a:ext cx="1733047" cy="496064"/>
          </a:xfrm>
          <a:prstGeom prst="rect">
            <a:avLst/>
          </a:prstGeom>
        </p:spPr>
        <p:txBody>
          <a:bodyPr/>
          <a:lstStyle>
            <a:lvl1pPr algn="ctr">
              <a:defRPr b="1"/>
            </a:lvl1pPr>
          </a:lstStyle>
          <a:p>
            <a:pPr lvl="0"/>
            <a:r>
              <a:rPr lang="en-US"/>
              <a:t>Process 4</a:t>
            </a:r>
          </a:p>
        </p:txBody>
      </p:sp>
      <p:sp>
        <p:nvSpPr>
          <p:cNvPr id="54" name="Text Placeholder 62">
            <a:extLst>
              <a:ext uri="{FF2B5EF4-FFF2-40B4-BE49-F238E27FC236}">
                <a16:creationId xmlns="" xmlns:a16="http://schemas.microsoft.com/office/drawing/2014/main" id="{F8D03D24-614D-4489-BED0-83AA480BF824}"/>
              </a:ext>
            </a:extLst>
          </p:cNvPr>
          <p:cNvSpPr>
            <a:spLocks noGrp="1"/>
          </p:cNvSpPr>
          <p:nvPr>
            <p:ph type="body" sz="quarter" idx="33" hasCustomPrompt="1"/>
          </p:nvPr>
        </p:nvSpPr>
        <p:spPr>
          <a:xfrm>
            <a:off x="9485359" y="2873670"/>
            <a:ext cx="1733047" cy="496064"/>
          </a:xfrm>
          <a:prstGeom prst="rect">
            <a:avLst/>
          </a:prstGeom>
        </p:spPr>
        <p:txBody>
          <a:bodyPr/>
          <a:lstStyle>
            <a:lvl1pPr algn="ctr">
              <a:defRPr b="1"/>
            </a:lvl1pPr>
          </a:lstStyle>
          <a:p>
            <a:pPr lvl="0"/>
            <a:r>
              <a:rPr lang="en-US"/>
              <a:t>Process 5</a:t>
            </a:r>
          </a:p>
        </p:txBody>
      </p:sp>
      <p:sp>
        <p:nvSpPr>
          <p:cNvPr id="55" name="Text Placeholder 62">
            <a:extLst>
              <a:ext uri="{FF2B5EF4-FFF2-40B4-BE49-F238E27FC236}">
                <a16:creationId xmlns="" xmlns:a16="http://schemas.microsoft.com/office/drawing/2014/main" id="{A1A9321B-BD81-4CB7-BA09-524B6295C261}"/>
              </a:ext>
            </a:extLst>
          </p:cNvPr>
          <p:cNvSpPr>
            <a:spLocks noGrp="1"/>
          </p:cNvSpPr>
          <p:nvPr>
            <p:ph type="body" sz="quarter" idx="34" hasCustomPrompt="1"/>
          </p:nvPr>
        </p:nvSpPr>
        <p:spPr>
          <a:xfrm>
            <a:off x="868842" y="4680185"/>
            <a:ext cx="1733047" cy="362766"/>
          </a:xfrm>
          <a:prstGeom prst="rect">
            <a:avLst/>
          </a:prstGeom>
        </p:spPr>
        <p:txBody>
          <a:bodyPr/>
          <a:lstStyle>
            <a:lvl1pPr algn="l">
              <a:defRPr b="1"/>
            </a:lvl1pPr>
          </a:lstStyle>
          <a:p>
            <a:pPr lvl="0"/>
            <a:r>
              <a:rPr lang="en-US"/>
              <a:t>Heading 1</a:t>
            </a:r>
          </a:p>
        </p:txBody>
      </p:sp>
      <p:sp>
        <p:nvSpPr>
          <p:cNvPr id="56" name="Text Placeholder 5">
            <a:extLst>
              <a:ext uri="{FF2B5EF4-FFF2-40B4-BE49-F238E27FC236}">
                <a16:creationId xmlns="" xmlns:a16="http://schemas.microsoft.com/office/drawing/2014/main" id="{606D1564-09A3-40F1-A218-B64957DB80A1}"/>
              </a:ext>
            </a:extLst>
          </p:cNvPr>
          <p:cNvSpPr>
            <a:spLocks noGrp="1"/>
          </p:cNvSpPr>
          <p:nvPr>
            <p:ph type="body" sz="quarter" idx="35" hasCustomPrompt="1"/>
          </p:nvPr>
        </p:nvSpPr>
        <p:spPr>
          <a:xfrm>
            <a:off x="3213620" y="5139521"/>
            <a:ext cx="1733046" cy="1085432"/>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57" name="Text Placeholder 62">
            <a:extLst>
              <a:ext uri="{FF2B5EF4-FFF2-40B4-BE49-F238E27FC236}">
                <a16:creationId xmlns="" xmlns:a16="http://schemas.microsoft.com/office/drawing/2014/main" id="{480F2D2B-12A5-42CB-BB74-3FACA237763F}"/>
              </a:ext>
            </a:extLst>
          </p:cNvPr>
          <p:cNvSpPr>
            <a:spLocks noGrp="1"/>
          </p:cNvSpPr>
          <p:nvPr>
            <p:ph type="body" sz="quarter" idx="36" hasCustomPrompt="1"/>
          </p:nvPr>
        </p:nvSpPr>
        <p:spPr>
          <a:xfrm>
            <a:off x="3223676" y="4680185"/>
            <a:ext cx="1733047" cy="362766"/>
          </a:xfrm>
          <a:prstGeom prst="rect">
            <a:avLst/>
          </a:prstGeom>
        </p:spPr>
        <p:txBody>
          <a:bodyPr/>
          <a:lstStyle>
            <a:lvl1pPr algn="l">
              <a:defRPr b="1"/>
            </a:lvl1pPr>
          </a:lstStyle>
          <a:p>
            <a:pPr lvl="0"/>
            <a:r>
              <a:rPr lang="en-US"/>
              <a:t>Heading 2</a:t>
            </a:r>
          </a:p>
        </p:txBody>
      </p:sp>
      <p:sp>
        <p:nvSpPr>
          <p:cNvPr id="58" name="Text Placeholder 5">
            <a:extLst>
              <a:ext uri="{FF2B5EF4-FFF2-40B4-BE49-F238E27FC236}">
                <a16:creationId xmlns="" xmlns:a16="http://schemas.microsoft.com/office/drawing/2014/main" id="{2CD874F2-D8B2-4DBA-8688-1F23224A87A4}"/>
              </a:ext>
            </a:extLst>
          </p:cNvPr>
          <p:cNvSpPr>
            <a:spLocks noGrp="1"/>
          </p:cNvSpPr>
          <p:nvPr>
            <p:ph type="body" sz="quarter" idx="37" hasCustomPrompt="1"/>
          </p:nvPr>
        </p:nvSpPr>
        <p:spPr>
          <a:xfrm>
            <a:off x="5283225" y="5139521"/>
            <a:ext cx="1733046" cy="1085432"/>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59" name="Text Placeholder 62">
            <a:extLst>
              <a:ext uri="{FF2B5EF4-FFF2-40B4-BE49-F238E27FC236}">
                <a16:creationId xmlns="" xmlns:a16="http://schemas.microsoft.com/office/drawing/2014/main" id="{96B5E294-3B81-461C-BB23-BAC5DBC61AD0}"/>
              </a:ext>
            </a:extLst>
          </p:cNvPr>
          <p:cNvSpPr>
            <a:spLocks noGrp="1"/>
          </p:cNvSpPr>
          <p:nvPr>
            <p:ph type="body" sz="quarter" idx="38" hasCustomPrompt="1"/>
          </p:nvPr>
        </p:nvSpPr>
        <p:spPr>
          <a:xfrm>
            <a:off x="5293281" y="4680185"/>
            <a:ext cx="1733047" cy="362766"/>
          </a:xfrm>
          <a:prstGeom prst="rect">
            <a:avLst/>
          </a:prstGeom>
        </p:spPr>
        <p:txBody>
          <a:bodyPr/>
          <a:lstStyle>
            <a:lvl1pPr algn="l">
              <a:defRPr b="1"/>
            </a:lvl1pPr>
          </a:lstStyle>
          <a:p>
            <a:pPr lvl="0"/>
            <a:r>
              <a:rPr lang="en-US"/>
              <a:t>Heading 3</a:t>
            </a:r>
          </a:p>
        </p:txBody>
      </p:sp>
      <p:sp>
        <p:nvSpPr>
          <p:cNvPr id="60" name="Text Placeholder 5">
            <a:extLst>
              <a:ext uri="{FF2B5EF4-FFF2-40B4-BE49-F238E27FC236}">
                <a16:creationId xmlns="" xmlns:a16="http://schemas.microsoft.com/office/drawing/2014/main" id="{8FA705CC-0E60-422B-92BB-4C0D8A520A86}"/>
              </a:ext>
            </a:extLst>
          </p:cNvPr>
          <p:cNvSpPr>
            <a:spLocks noGrp="1"/>
          </p:cNvSpPr>
          <p:nvPr>
            <p:ph type="body" sz="quarter" idx="39" hasCustomPrompt="1"/>
          </p:nvPr>
        </p:nvSpPr>
        <p:spPr>
          <a:xfrm>
            <a:off x="7402643" y="5139521"/>
            <a:ext cx="1733046" cy="1085432"/>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61" name="Text Placeholder 62">
            <a:extLst>
              <a:ext uri="{FF2B5EF4-FFF2-40B4-BE49-F238E27FC236}">
                <a16:creationId xmlns="" xmlns:a16="http://schemas.microsoft.com/office/drawing/2014/main" id="{16D25923-5A9B-4209-836B-4D0E6F2F60BC}"/>
              </a:ext>
            </a:extLst>
          </p:cNvPr>
          <p:cNvSpPr>
            <a:spLocks noGrp="1"/>
          </p:cNvSpPr>
          <p:nvPr>
            <p:ph type="body" sz="quarter" idx="40" hasCustomPrompt="1"/>
          </p:nvPr>
        </p:nvSpPr>
        <p:spPr>
          <a:xfrm>
            <a:off x="7412699" y="4680185"/>
            <a:ext cx="1733047" cy="362766"/>
          </a:xfrm>
          <a:prstGeom prst="rect">
            <a:avLst/>
          </a:prstGeom>
        </p:spPr>
        <p:txBody>
          <a:bodyPr/>
          <a:lstStyle>
            <a:lvl1pPr algn="l">
              <a:defRPr b="1"/>
            </a:lvl1pPr>
          </a:lstStyle>
          <a:p>
            <a:pPr lvl="0"/>
            <a:r>
              <a:rPr lang="en-US"/>
              <a:t>Heading 4</a:t>
            </a:r>
          </a:p>
        </p:txBody>
      </p:sp>
      <p:sp>
        <p:nvSpPr>
          <p:cNvPr id="62" name="Text Placeholder 5">
            <a:extLst>
              <a:ext uri="{FF2B5EF4-FFF2-40B4-BE49-F238E27FC236}">
                <a16:creationId xmlns="" xmlns:a16="http://schemas.microsoft.com/office/drawing/2014/main" id="{E198014D-09E7-49B1-874D-94E9EEE47B3F}"/>
              </a:ext>
            </a:extLst>
          </p:cNvPr>
          <p:cNvSpPr>
            <a:spLocks noGrp="1"/>
          </p:cNvSpPr>
          <p:nvPr>
            <p:ph type="body" sz="quarter" idx="41" hasCustomPrompt="1"/>
          </p:nvPr>
        </p:nvSpPr>
        <p:spPr>
          <a:xfrm>
            <a:off x="9688643" y="5139521"/>
            <a:ext cx="1733046" cy="1085432"/>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63" name="Text Placeholder 62">
            <a:extLst>
              <a:ext uri="{FF2B5EF4-FFF2-40B4-BE49-F238E27FC236}">
                <a16:creationId xmlns="" xmlns:a16="http://schemas.microsoft.com/office/drawing/2014/main" id="{EFEF511C-C1A6-4296-AF5F-F6141A719C75}"/>
              </a:ext>
            </a:extLst>
          </p:cNvPr>
          <p:cNvSpPr>
            <a:spLocks noGrp="1"/>
          </p:cNvSpPr>
          <p:nvPr>
            <p:ph type="body" sz="quarter" idx="42" hasCustomPrompt="1"/>
          </p:nvPr>
        </p:nvSpPr>
        <p:spPr>
          <a:xfrm>
            <a:off x="9698699" y="4680185"/>
            <a:ext cx="1733047" cy="362766"/>
          </a:xfrm>
          <a:prstGeom prst="rect">
            <a:avLst/>
          </a:prstGeom>
        </p:spPr>
        <p:txBody>
          <a:bodyPr/>
          <a:lstStyle>
            <a:lvl1pPr algn="l">
              <a:defRPr b="1"/>
            </a:lvl1pPr>
          </a:lstStyle>
          <a:p>
            <a:pPr lvl="0"/>
            <a:r>
              <a:rPr lang="en-US"/>
              <a:t>Heading 5</a:t>
            </a:r>
          </a:p>
        </p:txBody>
      </p:sp>
    </p:spTree>
    <p:custDataLst>
      <p:tags r:id="rId1"/>
    </p:custDataLst>
    <p:extLst>
      <p:ext uri="{BB962C8B-B14F-4D97-AF65-F5344CB8AC3E}">
        <p14:creationId xmlns:p14="http://schemas.microsoft.com/office/powerpoint/2010/main" val="1575645729"/>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AllinedArrows-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4" name="Shape 553">
            <a:extLst>
              <a:ext uri="{FF2B5EF4-FFF2-40B4-BE49-F238E27FC236}">
                <a16:creationId xmlns="" xmlns:a16="http://schemas.microsoft.com/office/drawing/2014/main" id="{CA7AFB7A-C202-4F17-9224-AA113FC07B36}"/>
              </a:ext>
            </a:extLst>
          </p:cNvPr>
          <p:cNvSpPr/>
          <p:nvPr/>
        </p:nvSpPr>
        <p:spPr>
          <a:xfrm>
            <a:off x="9198865" y="1193285"/>
            <a:ext cx="85724" cy="392112"/>
          </a:xfrm>
          <a:custGeom>
            <a:rect l="0" t="0" r="0" b="0"/>
            <a:pathLst>
              <a:path w="119999" h="119999"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5" name="Shape 554">
            <a:extLst>
              <a:ext uri="{FF2B5EF4-FFF2-40B4-BE49-F238E27FC236}">
                <a16:creationId xmlns="" xmlns:a16="http://schemas.microsoft.com/office/drawing/2014/main" id="{74950B2E-9CD9-451F-927E-0057ADFB6F88}"/>
              </a:ext>
            </a:extLst>
          </p:cNvPr>
          <p:cNvSpPr/>
          <p:nvPr/>
        </p:nvSpPr>
        <p:spPr>
          <a:xfrm>
            <a:off x="9198865" y="1193285"/>
            <a:ext cx="85724" cy="392112"/>
          </a:xfrm>
          <a:custGeom>
            <a:rect l="0" t="0" r="0" b="0"/>
            <a:pathLst>
              <a:path w="119999" h="119999"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 name="Shape 555">
            <a:extLst>
              <a:ext uri="{FF2B5EF4-FFF2-40B4-BE49-F238E27FC236}">
                <a16:creationId xmlns="" xmlns:a16="http://schemas.microsoft.com/office/drawing/2014/main" id="{A01731EC-D07B-4421-BC14-F2C50A42B765}"/>
              </a:ext>
            </a:extLst>
          </p:cNvPr>
          <p:cNvSpPr/>
          <p:nvPr/>
        </p:nvSpPr>
        <p:spPr>
          <a:xfrm>
            <a:off x="8370190" y="1123435"/>
            <a:ext cx="269874" cy="265113"/>
          </a:xfrm>
          <a:custGeom>
            <a:rect l="0" t="0" r="0" b="0"/>
            <a:pathLst>
              <a:path w="119999" h="119999" extrusionOk="0">
                <a:moveTo>
                  <a:pt x="0" y="0"/>
                </a:moveTo>
                <a:lnTo>
                  <a:pt x="0" y="0"/>
                </a:lnTo>
                <a:lnTo>
                  <a:pt x="120000" y="120000"/>
                </a:lnTo>
                <a:lnTo>
                  <a:pt x="120000" y="120000"/>
                </a:lnTo>
                <a:lnTo>
                  <a:pt x="0" y="0"/>
                </a:lnTo>
                <a:close/>
              </a:path>
            </a:pathLst>
          </a:custGeom>
          <a:solidFill>
            <a:srgbClr val="E4B54C"/>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 name="Shape 556">
            <a:extLst>
              <a:ext uri="{FF2B5EF4-FFF2-40B4-BE49-F238E27FC236}">
                <a16:creationId xmlns="" xmlns:a16="http://schemas.microsoft.com/office/drawing/2014/main" id="{4E31ADD1-31C1-484F-AB79-4CEBE594C087}"/>
              </a:ext>
            </a:extLst>
          </p:cNvPr>
          <p:cNvSpPr/>
          <p:nvPr/>
        </p:nvSpPr>
        <p:spPr>
          <a:xfrm>
            <a:off x="8370190" y="1123435"/>
            <a:ext cx="269874" cy="265113"/>
          </a:xfrm>
          <a:custGeom>
            <a:rect l="0" t="0" r="0" b="0"/>
            <a:pathLst>
              <a:path w="119999" h="119999" extrusionOk="0">
                <a:moveTo>
                  <a:pt x="0" y="0"/>
                </a:moveTo>
                <a:lnTo>
                  <a:pt x="0" y="0"/>
                </a:lnTo>
                <a:lnTo>
                  <a:pt x="120000" y="120000"/>
                </a:lnTo>
                <a:lnTo>
                  <a:pt x="120000" y="120000"/>
                </a:lnTo>
                <a:lnTo>
                  <a:pt x="0" y="0"/>
                </a:lnTo>
              </a:path>
            </a:pathLst>
          </a:custGeom>
          <a:no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 name="Shape 557">
            <a:extLst>
              <a:ext uri="{FF2B5EF4-FFF2-40B4-BE49-F238E27FC236}">
                <a16:creationId xmlns="" xmlns:a16="http://schemas.microsoft.com/office/drawing/2014/main" id="{B2A749B1-E6DB-4C34-AC77-EE490A894F96}"/>
              </a:ext>
            </a:extLst>
          </p:cNvPr>
          <p:cNvSpPr/>
          <p:nvPr/>
        </p:nvSpPr>
        <p:spPr>
          <a:xfrm>
            <a:off x="8640065" y="1177410"/>
            <a:ext cx="212724" cy="211137"/>
          </a:xfrm>
          <a:custGeom>
            <a:rect l="0" t="0" r="0" b="0"/>
            <a:pathLst>
              <a:path w="119999" h="119999"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9" name="Shape 558">
            <a:extLst>
              <a:ext uri="{FF2B5EF4-FFF2-40B4-BE49-F238E27FC236}">
                <a16:creationId xmlns="" xmlns:a16="http://schemas.microsoft.com/office/drawing/2014/main" id="{1A975469-4644-4C4E-A60B-8F3FFBAC8F6B}"/>
              </a:ext>
            </a:extLst>
          </p:cNvPr>
          <p:cNvSpPr/>
          <p:nvPr/>
        </p:nvSpPr>
        <p:spPr>
          <a:xfrm>
            <a:off x="8370190" y="1388548"/>
            <a:ext cx="269874" cy="266699"/>
          </a:xfrm>
          <a:custGeom>
            <a:rect l="0" t="0" r="0" b="0"/>
            <a:pathLst>
              <a:path w="119999" h="119999"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0" name="Shape 559">
            <a:extLst>
              <a:ext uri="{FF2B5EF4-FFF2-40B4-BE49-F238E27FC236}">
                <a16:creationId xmlns="" xmlns:a16="http://schemas.microsoft.com/office/drawing/2014/main" id="{FBAEF89E-CB83-4742-A6E0-E6C0CEB179B0}"/>
              </a:ext>
            </a:extLst>
          </p:cNvPr>
          <p:cNvSpPr/>
          <p:nvPr/>
        </p:nvSpPr>
        <p:spPr>
          <a:xfrm>
            <a:off x="8370190" y="1388548"/>
            <a:ext cx="269874" cy="266699"/>
          </a:xfrm>
          <a:custGeom>
            <a:rect l="0" t="0" r="0" b="0"/>
            <a:pathLst>
              <a:path w="119999" h="119999" extrusionOk="0">
                <a:moveTo>
                  <a:pt x="120000" y="0"/>
                </a:moveTo>
                <a:lnTo>
                  <a:pt x="120000" y="0"/>
                </a:lnTo>
                <a:lnTo>
                  <a:pt x="0" y="120000"/>
                </a:lnTo>
                <a:lnTo>
                  <a:pt x="0" y="120000"/>
                </a:lnTo>
                <a:lnTo>
                  <a:pt x="120000" y="0"/>
                </a:lnTo>
                <a:lnTo>
                  <a:pt x="120000" y="0"/>
                </a:lnTo>
              </a:path>
            </a:pathLst>
          </a:custGeom>
          <a:no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1" name="Shape 560">
            <a:extLst>
              <a:ext uri="{FF2B5EF4-FFF2-40B4-BE49-F238E27FC236}">
                <a16:creationId xmlns="" xmlns:a16="http://schemas.microsoft.com/office/drawing/2014/main" id="{506AAAE8-677B-457B-AAAD-D54768AE7D98}"/>
              </a:ext>
            </a:extLst>
          </p:cNvPr>
          <p:cNvSpPr/>
          <p:nvPr/>
        </p:nvSpPr>
        <p:spPr>
          <a:xfrm>
            <a:off x="8736902" y="1483798"/>
            <a:ext cx="280987" cy="171449"/>
          </a:xfrm>
          <a:custGeom>
            <a:rect l="0" t="0" r="0" b="0"/>
            <a:pathLst>
              <a:path w="119999" h="119999"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2" name="Shape 561">
            <a:extLst>
              <a:ext uri="{FF2B5EF4-FFF2-40B4-BE49-F238E27FC236}">
                <a16:creationId xmlns="" xmlns:a16="http://schemas.microsoft.com/office/drawing/2014/main" id="{C301BC4A-42E3-479E-9EFC-824886BC04FB}"/>
              </a:ext>
            </a:extLst>
          </p:cNvPr>
          <p:cNvSpPr/>
          <p:nvPr/>
        </p:nvSpPr>
        <p:spPr>
          <a:xfrm>
            <a:off x="9198865" y="3193536"/>
            <a:ext cx="85724" cy="393700"/>
          </a:xfrm>
          <a:custGeom>
            <a:rect l="0" t="0" r="0" b="0"/>
            <a:pathLst>
              <a:path w="119999" h="119999"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3" name="Shape 562">
            <a:extLst>
              <a:ext uri="{FF2B5EF4-FFF2-40B4-BE49-F238E27FC236}">
                <a16:creationId xmlns="" xmlns:a16="http://schemas.microsoft.com/office/drawing/2014/main" id="{DF53544F-30A3-4E8F-848E-697FDD49BCC3}"/>
              </a:ext>
            </a:extLst>
          </p:cNvPr>
          <p:cNvSpPr/>
          <p:nvPr/>
        </p:nvSpPr>
        <p:spPr>
          <a:xfrm>
            <a:off x="9198865" y="3193536"/>
            <a:ext cx="85724" cy="390524"/>
          </a:xfrm>
          <a:custGeom>
            <a:rect l="0" t="0" r="0" b="0"/>
            <a:pathLst>
              <a:path w="119999" h="119999"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4" name="Shape 563">
            <a:extLst>
              <a:ext uri="{FF2B5EF4-FFF2-40B4-BE49-F238E27FC236}">
                <a16:creationId xmlns="" xmlns:a16="http://schemas.microsoft.com/office/drawing/2014/main" id="{4FC14539-D82C-45F6-B26E-99C7DE8FEA2A}"/>
              </a:ext>
            </a:extLst>
          </p:cNvPr>
          <p:cNvSpPr/>
          <p:nvPr/>
        </p:nvSpPr>
        <p:spPr>
          <a:xfrm>
            <a:off x="8370190" y="3122097"/>
            <a:ext cx="269874" cy="266699"/>
          </a:xfrm>
          <a:custGeom>
            <a:rect l="0" t="0" r="0" b="0"/>
            <a:pathLst>
              <a:path w="119999" h="119999" extrusionOk="0">
                <a:moveTo>
                  <a:pt x="0" y="0"/>
                </a:moveTo>
                <a:lnTo>
                  <a:pt x="0" y="0"/>
                </a:lnTo>
                <a:lnTo>
                  <a:pt x="120000" y="120000"/>
                </a:lnTo>
                <a:lnTo>
                  <a:pt x="120000" y="120000"/>
                </a:lnTo>
                <a:lnTo>
                  <a:pt x="0" y="0"/>
                </a:lnTo>
                <a:close/>
              </a:path>
            </a:pathLst>
          </a:custGeom>
          <a:solidFill>
            <a:srgbClr val="53A58F"/>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5" name="Shape 564">
            <a:extLst>
              <a:ext uri="{FF2B5EF4-FFF2-40B4-BE49-F238E27FC236}">
                <a16:creationId xmlns="" xmlns:a16="http://schemas.microsoft.com/office/drawing/2014/main" id="{BB18166D-A540-4E1C-9BF6-D3411D39C4D0}"/>
              </a:ext>
            </a:extLst>
          </p:cNvPr>
          <p:cNvSpPr/>
          <p:nvPr/>
        </p:nvSpPr>
        <p:spPr>
          <a:xfrm>
            <a:off x="8370190" y="3122097"/>
            <a:ext cx="269874" cy="266699"/>
          </a:xfrm>
          <a:custGeom>
            <a:rect l="0" t="0" r="0" b="0"/>
            <a:pathLst>
              <a:path w="119999" h="119999" extrusionOk="0">
                <a:moveTo>
                  <a:pt x="0" y="0"/>
                </a:moveTo>
                <a:lnTo>
                  <a:pt x="0" y="0"/>
                </a:lnTo>
                <a:lnTo>
                  <a:pt x="120000" y="120000"/>
                </a:lnTo>
                <a:lnTo>
                  <a:pt x="120000" y="120000"/>
                </a:lnTo>
                <a:lnTo>
                  <a:pt x="0" y="0"/>
                </a:lnTo>
              </a:path>
            </a:pathLst>
          </a:custGeom>
          <a:no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6" name="Shape 565">
            <a:extLst>
              <a:ext uri="{FF2B5EF4-FFF2-40B4-BE49-F238E27FC236}">
                <a16:creationId xmlns="" xmlns:a16="http://schemas.microsoft.com/office/drawing/2014/main" id="{AA37AD28-187C-4A04-9D32-A322A446C33E}"/>
              </a:ext>
            </a:extLst>
          </p:cNvPr>
          <p:cNvSpPr/>
          <p:nvPr/>
        </p:nvSpPr>
        <p:spPr>
          <a:xfrm>
            <a:off x="8640065" y="3179247"/>
            <a:ext cx="212724" cy="209549"/>
          </a:xfrm>
          <a:custGeom>
            <a:rect l="0" t="0" r="0" b="0"/>
            <a:pathLst>
              <a:path w="119999" h="119999"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7" name="Shape 566">
            <a:extLst>
              <a:ext uri="{FF2B5EF4-FFF2-40B4-BE49-F238E27FC236}">
                <a16:creationId xmlns="" xmlns:a16="http://schemas.microsoft.com/office/drawing/2014/main" id="{B04D3749-F12A-40C4-B12B-786E4170EC3D}"/>
              </a:ext>
            </a:extLst>
          </p:cNvPr>
          <p:cNvSpPr/>
          <p:nvPr/>
        </p:nvSpPr>
        <p:spPr>
          <a:xfrm>
            <a:off x="8370190" y="3388797"/>
            <a:ext cx="269874" cy="269874"/>
          </a:xfrm>
          <a:custGeom>
            <a:rect l="0" t="0" r="0" b="0"/>
            <a:pathLst>
              <a:path w="119999" h="119999"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8" name="Shape 567">
            <a:extLst>
              <a:ext uri="{FF2B5EF4-FFF2-40B4-BE49-F238E27FC236}">
                <a16:creationId xmlns="" xmlns:a16="http://schemas.microsoft.com/office/drawing/2014/main" id="{556D54DC-4A0B-471D-8959-CB88E31B297C}"/>
              </a:ext>
            </a:extLst>
          </p:cNvPr>
          <p:cNvSpPr/>
          <p:nvPr/>
        </p:nvSpPr>
        <p:spPr>
          <a:xfrm>
            <a:off x="8370190" y="3388797"/>
            <a:ext cx="269874" cy="269874"/>
          </a:xfrm>
          <a:custGeom>
            <a:rect l="0" t="0" r="0" b="0"/>
            <a:pathLst>
              <a:path w="119999" h="119999" extrusionOk="0">
                <a:moveTo>
                  <a:pt x="120000" y="0"/>
                </a:moveTo>
                <a:lnTo>
                  <a:pt x="120000" y="0"/>
                </a:lnTo>
                <a:lnTo>
                  <a:pt x="0" y="120000"/>
                </a:lnTo>
                <a:lnTo>
                  <a:pt x="0" y="120000"/>
                </a:lnTo>
                <a:lnTo>
                  <a:pt x="120000" y="0"/>
                </a:lnTo>
                <a:lnTo>
                  <a:pt x="120000" y="0"/>
                </a:lnTo>
              </a:path>
            </a:pathLst>
          </a:custGeom>
          <a:no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9" name="Shape 568">
            <a:extLst>
              <a:ext uri="{FF2B5EF4-FFF2-40B4-BE49-F238E27FC236}">
                <a16:creationId xmlns="" xmlns:a16="http://schemas.microsoft.com/office/drawing/2014/main" id="{39679C2C-97D6-4636-805E-8A476251B054}"/>
              </a:ext>
            </a:extLst>
          </p:cNvPr>
          <p:cNvSpPr/>
          <p:nvPr/>
        </p:nvSpPr>
        <p:spPr>
          <a:xfrm>
            <a:off x="8736902" y="3488811"/>
            <a:ext cx="280987" cy="169863"/>
          </a:xfrm>
          <a:custGeom>
            <a:rect l="0" t="0" r="0" b="0"/>
            <a:pathLst>
              <a:path w="119999" h="119999"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0" name="Shape 569">
            <a:extLst>
              <a:ext uri="{FF2B5EF4-FFF2-40B4-BE49-F238E27FC236}">
                <a16:creationId xmlns="" xmlns:a16="http://schemas.microsoft.com/office/drawing/2014/main" id="{F967995E-5DE1-4193-955B-C1AAAF4B743F}"/>
              </a:ext>
            </a:extLst>
          </p:cNvPr>
          <p:cNvSpPr/>
          <p:nvPr/>
        </p:nvSpPr>
        <p:spPr>
          <a:xfrm>
            <a:off x="8979790" y="2194998"/>
            <a:ext cx="85724" cy="195263"/>
          </a:xfrm>
          <a:custGeom>
            <a:rect l="0" t="0" r="0" b="0"/>
            <a:pathLst>
              <a:path w="119999" h="119999"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1" name="Shape 570">
            <a:extLst>
              <a:ext uri="{FF2B5EF4-FFF2-40B4-BE49-F238E27FC236}">
                <a16:creationId xmlns="" xmlns:a16="http://schemas.microsoft.com/office/drawing/2014/main" id="{857C721E-E01D-4E55-B4DF-E39C2B4751B7}"/>
              </a:ext>
            </a:extLst>
          </p:cNvPr>
          <p:cNvSpPr/>
          <p:nvPr/>
        </p:nvSpPr>
        <p:spPr>
          <a:xfrm>
            <a:off x="8979790" y="2194998"/>
            <a:ext cx="85724" cy="195263"/>
          </a:xfrm>
          <a:custGeom>
            <a:rect l="0" t="0" r="0" b="0"/>
            <a:pathLst>
              <a:path w="119999" h="119999"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2" name="Shape 571">
            <a:extLst>
              <a:ext uri="{FF2B5EF4-FFF2-40B4-BE49-F238E27FC236}">
                <a16:creationId xmlns="" xmlns:a16="http://schemas.microsoft.com/office/drawing/2014/main" id="{55294F32-024F-430A-B405-3A71C74FB574}"/>
              </a:ext>
            </a:extLst>
          </p:cNvPr>
          <p:cNvSpPr/>
          <p:nvPr/>
        </p:nvSpPr>
        <p:spPr>
          <a:xfrm>
            <a:off x="9006777" y="2507736"/>
            <a:ext cx="58738" cy="77788"/>
          </a:xfrm>
          <a:custGeom>
            <a:rect l="0" t="0" r="0" b="0"/>
            <a:pathLst>
              <a:path w="119999" h="119999"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3" name="Shape 572">
            <a:extLst>
              <a:ext uri="{FF2B5EF4-FFF2-40B4-BE49-F238E27FC236}">
                <a16:creationId xmlns="" xmlns:a16="http://schemas.microsoft.com/office/drawing/2014/main" id="{AD6F4C64-C32F-43BE-BFDE-6292279A8226}"/>
              </a:ext>
            </a:extLst>
          </p:cNvPr>
          <p:cNvSpPr/>
          <p:nvPr/>
        </p:nvSpPr>
        <p:spPr>
          <a:xfrm>
            <a:off x="8997252" y="2485511"/>
            <a:ext cx="68263" cy="100013"/>
          </a:xfrm>
          <a:custGeom>
            <a:rect l="0" t="0" r="0" b="0"/>
            <a:pathLst>
              <a:path w="119999" h="119999"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4" name="Shape 573">
            <a:extLst>
              <a:ext uri="{FF2B5EF4-FFF2-40B4-BE49-F238E27FC236}">
                <a16:creationId xmlns="" xmlns:a16="http://schemas.microsoft.com/office/drawing/2014/main" id="{665B9D61-A490-460D-AB37-0982B6D7CDBE}"/>
              </a:ext>
            </a:extLst>
          </p:cNvPr>
          <p:cNvSpPr/>
          <p:nvPr/>
        </p:nvSpPr>
        <p:spPr>
          <a:xfrm>
            <a:off x="9624315" y="2120385"/>
            <a:ext cx="269874" cy="269874"/>
          </a:xfrm>
          <a:custGeom>
            <a:rect l="0" t="0" r="0" b="0"/>
            <a:pathLst>
              <a:path w="119999" h="119999" extrusionOk="0">
                <a:moveTo>
                  <a:pt x="120000" y="0"/>
                </a:moveTo>
                <a:lnTo>
                  <a:pt x="120000" y="0"/>
                </a:lnTo>
                <a:lnTo>
                  <a:pt x="0" y="120000"/>
                </a:lnTo>
                <a:lnTo>
                  <a:pt x="0" y="120000"/>
                </a:lnTo>
                <a:lnTo>
                  <a:pt x="120000" y="0"/>
                </a:lnTo>
                <a:close/>
              </a:path>
            </a:pathLst>
          </a:custGeom>
          <a:solidFill>
            <a:srgbClr val="D54F3D"/>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5" name="Shape 574">
            <a:extLst>
              <a:ext uri="{FF2B5EF4-FFF2-40B4-BE49-F238E27FC236}">
                <a16:creationId xmlns="" xmlns:a16="http://schemas.microsoft.com/office/drawing/2014/main" id="{274A92B9-175F-4B4A-8A3B-31F7638D0B89}"/>
              </a:ext>
            </a:extLst>
          </p:cNvPr>
          <p:cNvSpPr/>
          <p:nvPr/>
        </p:nvSpPr>
        <p:spPr>
          <a:xfrm>
            <a:off x="9624315" y="2120385"/>
            <a:ext cx="269874" cy="269874"/>
          </a:xfrm>
          <a:custGeom>
            <a:rect l="0" t="0" r="0" b="0"/>
            <a:pathLst>
              <a:path w="119999" h="119999" extrusionOk="0">
                <a:moveTo>
                  <a:pt x="120000" y="0"/>
                </a:moveTo>
                <a:lnTo>
                  <a:pt x="120000" y="0"/>
                </a:lnTo>
                <a:lnTo>
                  <a:pt x="0" y="120000"/>
                </a:lnTo>
                <a:lnTo>
                  <a:pt x="0" y="120000"/>
                </a:lnTo>
                <a:lnTo>
                  <a:pt x="120000" y="0"/>
                </a:lnTo>
              </a:path>
            </a:pathLst>
          </a:custGeom>
          <a:no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6" name="Shape 575">
            <a:extLst>
              <a:ext uri="{FF2B5EF4-FFF2-40B4-BE49-F238E27FC236}">
                <a16:creationId xmlns="" xmlns:a16="http://schemas.microsoft.com/office/drawing/2014/main" id="{DABE7661-FB58-4417-B046-C9A16446C14E}"/>
              </a:ext>
            </a:extLst>
          </p:cNvPr>
          <p:cNvSpPr/>
          <p:nvPr/>
        </p:nvSpPr>
        <p:spPr>
          <a:xfrm>
            <a:off x="9411590" y="2177535"/>
            <a:ext cx="212724" cy="212724"/>
          </a:xfrm>
          <a:custGeom>
            <a:rect l="0" t="0" r="0" b="0"/>
            <a:pathLst>
              <a:path w="119999" h="119999"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7" name="Shape 576">
            <a:extLst>
              <a:ext uri="{FF2B5EF4-FFF2-40B4-BE49-F238E27FC236}">
                <a16:creationId xmlns="" xmlns:a16="http://schemas.microsoft.com/office/drawing/2014/main" id="{5AE80109-C933-4BA8-9D95-8624BD992836}"/>
              </a:ext>
            </a:extLst>
          </p:cNvPr>
          <p:cNvSpPr/>
          <p:nvPr/>
        </p:nvSpPr>
        <p:spPr>
          <a:xfrm>
            <a:off x="9624315" y="2390261"/>
            <a:ext cx="269874" cy="266699"/>
          </a:xfrm>
          <a:custGeom>
            <a:rect l="0" t="0" r="0" b="0"/>
            <a:pathLst>
              <a:path w="119999" h="119999" extrusionOk="0">
                <a:moveTo>
                  <a:pt x="0" y="0"/>
                </a:moveTo>
                <a:lnTo>
                  <a:pt x="0" y="0"/>
                </a:lnTo>
                <a:lnTo>
                  <a:pt x="120000" y="120000"/>
                </a:lnTo>
                <a:lnTo>
                  <a:pt x="120000" y="120000"/>
                </a:lnTo>
                <a:lnTo>
                  <a:pt x="0" y="0"/>
                </a:lnTo>
                <a:close/>
              </a:path>
            </a:pathLst>
          </a:custGeom>
          <a:solidFill>
            <a:srgbClr val="D54F3D"/>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8" name="Shape 577">
            <a:extLst>
              <a:ext uri="{FF2B5EF4-FFF2-40B4-BE49-F238E27FC236}">
                <a16:creationId xmlns="" xmlns:a16="http://schemas.microsoft.com/office/drawing/2014/main" id="{547CB561-48CC-4107-87C0-630C9E877902}"/>
              </a:ext>
            </a:extLst>
          </p:cNvPr>
          <p:cNvSpPr/>
          <p:nvPr/>
        </p:nvSpPr>
        <p:spPr>
          <a:xfrm>
            <a:off x="9624315" y="2390261"/>
            <a:ext cx="269874" cy="266699"/>
          </a:xfrm>
          <a:custGeom>
            <a:rect l="0" t="0" r="0" b="0"/>
            <a:pathLst>
              <a:path w="119999" h="119999" extrusionOk="0">
                <a:moveTo>
                  <a:pt x="0" y="0"/>
                </a:moveTo>
                <a:lnTo>
                  <a:pt x="0" y="0"/>
                </a:lnTo>
                <a:lnTo>
                  <a:pt x="120000" y="120000"/>
                </a:lnTo>
                <a:lnTo>
                  <a:pt x="120000" y="120000"/>
                </a:lnTo>
                <a:lnTo>
                  <a:pt x="0" y="0"/>
                </a:lnTo>
              </a:path>
            </a:pathLst>
          </a:custGeom>
          <a:no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29" name="Shape 578">
            <a:extLst>
              <a:ext uri="{FF2B5EF4-FFF2-40B4-BE49-F238E27FC236}">
                <a16:creationId xmlns="" xmlns:a16="http://schemas.microsoft.com/office/drawing/2014/main" id="{E003F64B-59F5-4BA4-96C7-038488418B77}"/>
              </a:ext>
            </a:extLst>
          </p:cNvPr>
          <p:cNvSpPr/>
          <p:nvPr/>
        </p:nvSpPr>
        <p:spPr>
          <a:xfrm>
            <a:off x="9246490" y="2485511"/>
            <a:ext cx="284162" cy="171449"/>
          </a:xfrm>
          <a:custGeom>
            <a:rect l="0" t="0" r="0" b="0"/>
            <a:pathLst>
              <a:path w="119999" h="119999"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0" name="Shape 579">
            <a:extLst>
              <a:ext uri="{FF2B5EF4-FFF2-40B4-BE49-F238E27FC236}">
                <a16:creationId xmlns="" xmlns:a16="http://schemas.microsoft.com/office/drawing/2014/main" id="{DD007668-A4EE-4AF0-91BD-2EDB8B587FDC}"/>
              </a:ext>
            </a:extLst>
          </p:cNvPr>
          <p:cNvSpPr/>
          <p:nvPr/>
        </p:nvSpPr>
        <p:spPr>
          <a:xfrm>
            <a:off x="8979790" y="4193661"/>
            <a:ext cx="85724" cy="392112"/>
          </a:xfrm>
          <a:custGeom>
            <a:rect l="0" t="0" r="0" b="0"/>
            <a:pathLst>
              <a:path w="119999" h="119999"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1" name="Shape 580">
            <a:extLst>
              <a:ext uri="{FF2B5EF4-FFF2-40B4-BE49-F238E27FC236}">
                <a16:creationId xmlns="" xmlns:a16="http://schemas.microsoft.com/office/drawing/2014/main" id="{F8E131AC-E33E-4A4A-8889-D30A6AA3A4AE}"/>
              </a:ext>
            </a:extLst>
          </p:cNvPr>
          <p:cNvSpPr/>
          <p:nvPr/>
        </p:nvSpPr>
        <p:spPr>
          <a:xfrm>
            <a:off x="8979790" y="4193661"/>
            <a:ext cx="85724" cy="392112"/>
          </a:xfrm>
          <a:custGeom>
            <a:rect l="0" t="0" r="0" b="0"/>
            <a:pathLst>
              <a:path w="119999" h="119999"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2" name="Shape 581">
            <a:extLst>
              <a:ext uri="{FF2B5EF4-FFF2-40B4-BE49-F238E27FC236}">
                <a16:creationId xmlns="" xmlns:a16="http://schemas.microsoft.com/office/drawing/2014/main" id="{A9D8A760-A95C-4C21-A343-ADA582A5510F}"/>
              </a:ext>
            </a:extLst>
          </p:cNvPr>
          <p:cNvSpPr/>
          <p:nvPr/>
        </p:nvSpPr>
        <p:spPr>
          <a:xfrm>
            <a:off x="9624315" y="4123811"/>
            <a:ext cx="269874" cy="266699"/>
          </a:xfrm>
          <a:custGeom>
            <a:rect l="0" t="0" r="0" b="0"/>
            <a:pathLst>
              <a:path w="119999" h="119999" extrusionOk="0">
                <a:moveTo>
                  <a:pt x="120000" y="0"/>
                </a:moveTo>
                <a:lnTo>
                  <a:pt x="120000" y="0"/>
                </a:lnTo>
                <a:lnTo>
                  <a:pt x="0" y="120000"/>
                </a:lnTo>
                <a:lnTo>
                  <a:pt x="0" y="120000"/>
                </a:lnTo>
                <a:lnTo>
                  <a:pt x="120000" y="0"/>
                </a:lnTo>
                <a:close/>
              </a:path>
            </a:pathLst>
          </a:custGeom>
          <a:solidFill>
            <a:srgbClr val="9BBB4C"/>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3" name="Shape 582">
            <a:extLst>
              <a:ext uri="{FF2B5EF4-FFF2-40B4-BE49-F238E27FC236}">
                <a16:creationId xmlns="" xmlns:a16="http://schemas.microsoft.com/office/drawing/2014/main" id="{FBB9BAF4-6264-4943-8CE1-A7A54684F369}"/>
              </a:ext>
            </a:extLst>
          </p:cNvPr>
          <p:cNvSpPr/>
          <p:nvPr/>
        </p:nvSpPr>
        <p:spPr>
          <a:xfrm>
            <a:off x="9624315" y="4123811"/>
            <a:ext cx="269874" cy="266699"/>
          </a:xfrm>
          <a:custGeom>
            <a:rect l="0" t="0" r="0" b="0"/>
            <a:pathLst>
              <a:path w="119999" h="119999" extrusionOk="0">
                <a:moveTo>
                  <a:pt x="120000" y="0"/>
                </a:moveTo>
                <a:lnTo>
                  <a:pt x="120000" y="0"/>
                </a:lnTo>
                <a:lnTo>
                  <a:pt x="0" y="120000"/>
                </a:lnTo>
                <a:lnTo>
                  <a:pt x="0" y="120000"/>
                </a:lnTo>
                <a:lnTo>
                  <a:pt x="120000" y="0"/>
                </a:lnTo>
              </a:path>
            </a:pathLst>
          </a:custGeom>
          <a:no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4" name="Shape 583">
            <a:extLst>
              <a:ext uri="{FF2B5EF4-FFF2-40B4-BE49-F238E27FC236}">
                <a16:creationId xmlns="" xmlns:a16="http://schemas.microsoft.com/office/drawing/2014/main" id="{8C68848B-1B9B-499B-994E-821190EA18C2}"/>
              </a:ext>
            </a:extLst>
          </p:cNvPr>
          <p:cNvSpPr/>
          <p:nvPr/>
        </p:nvSpPr>
        <p:spPr>
          <a:xfrm>
            <a:off x="9411590" y="4177786"/>
            <a:ext cx="212724" cy="212724"/>
          </a:xfrm>
          <a:custGeom>
            <a:rect l="0" t="0" r="0" b="0"/>
            <a:pathLst>
              <a:path w="119999" h="119999"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5" name="Shape 584">
            <a:extLst>
              <a:ext uri="{FF2B5EF4-FFF2-40B4-BE49-F238E27FC236}">
                <a16:creationId xmlns="" xmlns:a16="http://schemas.microsoft.com/office/drawing/2014/main" id="{1C89C524-8B4B-46A7-AF25-0D7C30AF1FD6}"/>
              </a:ext>
            </a:extLst>
          </p:cNvPr>
          <p:cNvSpPr/>
          <p:nvPr/>
        </p:nvSpPr>
        <p:spPr>
          <a:xfrm>
            <a:off x="9624315" y="4390511"/>
            <a:ext cx="269874" cy="268288"/>
          </a:xfrm>
          <a:custGeom>
            <a:rect l="0" t="0" r="0" b="0"/>
            <a:pathLst>
              <a:path w="119999" h="119999" extrusionOk="0">
                <a:moveTo>
                  <a:pt x="0" y="0"/>
                </a:moveTo>
                <a:lnTo>
                  <a:pt x="0" y="0"/>
                </a:lnTo>
                <a:lnTo>
                  <a:pt x="120000" y="120000"/>
                </a:lnTo>
                <a:lnTo>
                  <a:pt x="120000" y="120000"/>
                </a:lnTo>
                <a:lnTo>
                  <a:pt x="0" y="0"/>
                </a:lnTo>
                <a:close/>
              </a:path>
            </a:pathLst>
          </a:custGeom>
          <a:solidFill>
            <a:srgbClr val="9BBB4C"/>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6" name="Shape 585">
            <a:extLst>
              <a:ext uri="{FF2B5EF4-FFF2-40B4-BE49-F238E27FC236}">
                <a16:creationId xmlns="" xmlns:a16="http://schemas.microsoft.com/office/drawing/2014/main" id="{5045C00C-1DE2-4806-BB50-1C2485755BFB}"/>
              </a:ext>
            </a:extLst>
          </p:cNvPr>
          <p:cNvSpPr/>
          <p:nvPr/>
        </p:nvSpPr>
        <p:spPr>
          <a:xfrm>
            <a:off x="9624315" y="4390511"/>
            <a:ext cx="269874" cy="268288"/>
          </a:xfrm>
          <a:custGeom>
            <a:rect l="0" t="0" r="0" b="0"/>
            <a:pathLst>
              <a:path w="119999" h="119999" extrusionOk="0">
                <a:moveTo>
                  <a:pt x="0" y="0"/>
                </a:moveTo>
                <a:lnTo>
                  <a:pt x="0" y="0"/>
                </a:lnTo>
                <a:lnTo>
                  <a:pt x="120000" y="120000"/>
                </a:lnTo>
                <a:lnTo>
                  <a:pt x="120000" y="120000"/>
                </a:lnTo>
                <a:lnTo>
                  <a:pt x="0" y="0"/>
                </a:lnTo>
              </a:path>
            </a:pathLst>
          </a:custGeom>
          <a:no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37" name="Shape 586">
            <a:extLst>
              <a:ext uri="{FF2B5EF4-FFF2-40B4-BE49-F238E27FC236}">
                <a16:creationId xmlns="" xmlns:a16="http://schemas.microsoft.com/office/drawing/2014/main" id="{FEED0952-36D5-44E5-8BD4-A92505E8DBBD}"/>
              </a:ext>
            </a:extLst>
          </p:cNvPr>
          <p:cNvSpPr/>
          <p:nvPr/>
        </p:nvSpPr>
        <p:spPr>
          <a:xfrm>
            <a:off x="9246490" y="4484172"/>
            <a:ext cx="284162" cy="174625"/>
          </a:xfrm>
          <a:custGeom>
            <a:rect l="0" t="0" r="0" b="0"/>
            <a:pathLst>
              <a:path w="119999" h="119999"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40" name="Shape 589">
            <a:extLst>
              <a:ext uri="{FF2B5EF4-FFF2-40B4-BE49-F238E27FC236}">
                <a16:creationId xmlns="" xmlns:a16="http://schemas.microsoft.com/office/drawing/2014/main" id="{E884813A-F4EF-40E9-B3A6-4950B97C1887}"/>
              </a:ext>
            </a:extLst>
          </p:cNvPr>
          <p:cNvSpPr/>
          <p:nvPr/>
        </p:nvSpPr>
        <p:spPr>
          <a:xfrm>
            <a:off x="507146" y="1306070"/>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43" name="Shape 592">
            <a:extLst>
              <a:ext uri="{FF2B5EF4-FFF2-40B4-BE49-F238E27FC236}">
                <a16:creationId xmlns="" xmlns:a16="http://schemas.microsoft.com/office/drawing/2014/main" id="{AAA8852D-ADBD-428C-9A9E-ECC06B2A1C8E}"/>
              </a:ext>
            </a:extLst>
          </p:cNvPr>
          <p:cNvSpPr/>
          <p:nvPr/>
        </p:nvSpPr>
        <p:spPr>
          <a:xfrm>
            <a:off x="507146" y="2534266"/>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46" name="Shape 595">
            <a:extLst>
              <a:ext uri="{FF2B5EF4-FFF2-40B4-BE49-F238E27FC236}">
                <a16:creationId xmlns="" xmlns:a16="http://schemas.microsoft.com/office/drawing/2014/main" id="{8AE6DBD2-7D33-46C1-9E64-28BF359B0104}"/>
              </a:ext>
            </a:extLst>
          </p:cNvPr>
          <p:cNvSpPr/>
          <p:nvPr/>
        </p:nvSpPr>
        <p:spPr>
          <a:xfrm>
            <a:off x="506448" y="5115595"/>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49" name="Shape 598">
            <a:extLst>
              <a:ext uri="{FF2B5EF4-FFF2-40B4-BE49-F238E27FC236}">
                <a16:creationId xmlns="" xmlns:a16="http://schemas.microsoft.com/office/drawing/2014/main" id="{2C7B1013-AD5D-4565-B2EF-4C07C6777630}"/>
              </a:ext>
            </a:extLst>
          </p:cNvPr>
          <p:cNvSpPr/>
          <p:nvPr/>
        </p:nvSpPr>
        <p:spPr>
          <a:xfrm>
            <a:off x="506448" y="3848180"/>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nvGrpSpPr>
          <p:cNvPr id="53" name="Shape 602">
            <a:extLst>
              <a:ext uri="{FF2B5EF4-FFF2-40B4-BE49-F238E27FC236}">
                <a16:creationId xmlns="" xmlns:a16="http://schemas.microsoft.com/office/drawing/2014/main" id="{7B33A154-CF9B-4BBA-B0EF-14CE3F43F98C}"/>
              </a:ext>
            </a:extLst>
          </p:cNvPr>
          <p:cNvGrpSpPr/>
          <p:nvPr/>
        </p:nvGrpSpPr>
        <p:grpSpPr>
          <a:xfrm>
            <a:off x="8852789" y="1619529"/>
            <a:ext cx="2105024" cy="1658938"/>
            <a:chOff x="5946775" y="4468571"/>
            <a:chExt cx="2105024" cy="1658938"/>
          </a:xfrm>
        </p:grpSpPr>
        <p:sp>
          <p:nvSpPr>
            <p:cNvPr id="54" name="Shape 603">
              <a:extLst>
                <a:ext uri="{FF2B5EF4-FFF2-40B4-BE49-F238E27FC236}">
                  <a16:creationId xmlns="" xmlns:a16="http://schemas.microsoft.com/office/drawing/2014/main" id="{6D0286BE-7642-43A5-A4A0-9DC43DDCE54B}"/>
                </a:ext>
              </a:extLst>
            </p:cNvPr>
            <p:cNvSpPr/>
            <p:nvPr/>
          </p:nvSpPr>
          <p:spPr>
            <a:xfrm>
              <a:off x="5946775" y="5032135"/>
              <a:ext cx="2105024" cy="534988"/>
            </a:xfrm>
            <a:custGeom>
              <a:rect l="0" t="0" r="0" b="0"/>
              <a:pathLst>
                <a:path w="119999" h="119999"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55" name="Shape 604">
              <a:extLst>
                <a:ext uri="{FF2B5EF4-FFF2-40B4-BE49-F238E27FC236}">
                  <a16:creationId xmlns="" xmlns:a16="http://schemas.microsoft.com/office/drawing/2014/main" id="{E016D335-6A07-4365-B5BF-7C639A9192DB}"/>
                </a:ext>
              </a:extLst>
            </p:cNvPr>
            <p:cNvSpPr/>
            <p:nvPr/>
          </p:nvSpPr>
          <p:spPr>
            <a:xfrm>
              <a:off x="5946775" y="4468571"/>
              <a:ext cx="1096962" cy="1658938"/>
            </a:xfrm>
            <a:custGeom>
              <a:rect l="0" t="0" r="0" b="0"/>
              <a:pathLst>
                <a:path w="119999" h="119999"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56" name="Shape 605">
              <a:extLst>
                <a:ext uri="{FF2B5EF4-FFF2-40B4-BE49-F238E27FC236}">
                  <a16:creationId xmlns="" xmlns:a16="http://schemas.microsoft.com/office/drawing/2014/main" id="{3E628A15-BDA1-49B1-84F5-26A94C2F6AA4}"/>
                </a:ext>
              </a:extLst>
            </p:cNvPr>
            <p:cNvSpPr/>
            <p:nvPr/>
          </p:nvSpPr>
          <p:spPr>
            <a:xfrm>
              <a:off x="5946775" y="5032135"/>
              <a:ext cx="644524" cy="534988"/>
            </a:xfrm>
            <a:custGeom>
              <a:rect l="0" t="0" r="0" b="0"/>
              <a:pathLst>
                <a:path w="119999" h="119999"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57" name="Shape 606">
              <a:extLst>
                <a:ext uri="{FF2B5EF4-FFF2-40B4-BE49-F238E27FC236}">
                  <a16:creationId xmlns="" xmlns:a16="http://schemas.microsoft.com/office/drawing/2014/main" id="{24CA120C-D643-4239-ACF1-4E9222CCE7D8}"/>
                </a:ext>
              </a:extLst>
            </p:cNvPr>
            <p:cNvSpPr/>
            <p:nvPr/>
          </p:nvSpPr>
          <p:spPr>
            <a:xfrm>
              <a:off x="6213475" y="5032135"/>
              <a:ext cx="647700" cy="266699"/>
            </a:xfrm>
            <a:custGeom>
              <a:rect l="0" t="0" r="0" b="0"/>
              <a:pathLst>
                <a:path w="119999" h="119999"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58" name="Shape 607">
              <a:extLst>
                <a:ext uri="{FF2B5EF4-FFF2-40B4-BE49-F238E27FC236}">
                  <a16:creationId xmlns="" xmlns:a16="http://schemas.microsoft.com/office/drawing/2014/main" id="{3D713302-F2F8-4E6F-8AA8-9144EF74371D}"/>
                </a:ext>
              </a:extLst>
            </p:cNvPr>
            <p:cNvSpPr/>
            <p:nvPr/>
          </p:nvSpPr>
          <p:spPr>
            <a:xfrm>
              <a:off x="6213475" y="5298835"/>
              <a:ext cx="647700" cy="268288"/>
            </a:xfrm>
            <a:custGeom>
              <a:rect l="0" t="0" r="0" b="0"/>
              <a:pathLst>
                <a:path w="119999" h="119999"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nvGrpSpPr>
          <p:cNvPr id="74" name="Shape 623">
            <a:extLst>
              <a:ext uri="{FF2B5EF4-FFF2-40B4-BE49-F238E27FC236}">
                <a16:creationId xmlns="" xmlns:a16="http://schemas.microsoft.com/office/drawing/2014/main" id="{2EAED949-A52D-4893-883E-04AEF4A8D896}"/>
              </a:ext>
            </a:extLst>
          </p:cNvPr>
          <p:cNvGrpSpPr/>
          <p:nvPr/>
        </p:nvGrpSpPr>
        <p:grpSpPr>
          <a:xfrm>
            <a:off x="7179565" y="559872"/>
            <a:ext cx="2105024" cy="1658938"/>
            <a:chOff x="4146550" y="1468196"/>
            <a:chExt cx="2105024" cy="1658938"/>
          </a:xfrm>
        </p:grpSpPr>
        <p:sp>
          <p:nvSpPr>
            <p:cNvPr id="75" name="Shape 624">
              <a:extLst>
                <a:ext uri="{FF2B5EF4-FFF2-40B4-BE49-F238E27FC236}">
                  <a16:creationId xmlns="" xmlns:a16="http://schemas.microsoft.com/office/drawing/2014/main" id="{A601D22C-50CB-4BB4-9806-FFDBC731EAF8}"/>
                </a:ext>
              </a:extLst>
            </p:cNvPr>
            <p:cNvSpPr/>
            <p:nvPr/>
          </p:nvSpPr>
          <p:spPr>
            <a:xfrm>
              <a:off x="4146550" y="2031759"/>
              <a:ext cx="2105024" cy="531812"/>
            </a:xfrm>
            <a:custGeom>
              <a:rect l="0" t="0" r="0" b="0"/>
              <a:pathLst>
                <a:path w="119999" h="119999"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6" name="Shape 625">
              <a:extLst>
                <a:ext uri="{FF2B5EF4-FFF2-40B4-BE49-F238E27FC236}">
                  <a16:creationId xmlns="" xmlns:a16="http://schemas.microsoft.com/office/drawing/2014/main" id="{AF421FC4-672A-40DE-9D19-ACFFDBCCF8D5}"/>
                </a:ext>
              </a:extLst>
            </p:cNvPr>
            <p:cNvSpPr/>
            <p:nvPr/>
          </p:nvSpPr>
          <p:spPr>
            <a:xfrm>
              <a:off x="5154612" y="1468196"/>
              <a:ext cx="1096962" cy="1658938"/>
            </a:xfrm>
            <a:custGeom>
              <a:rect l="0" t="0" r="0" b="0"/>
              <a:pathLst>
                <a:path w="119999" h="119999"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7" name="Shape 626">
              <a:extLst>
                <a:ext uri="{FF2B5EF4-FFF2-40B4-BE49-F238E27FC236}">
                  <a16:creationId xmlns="" xmlns:a16="http://schemas.microsoft.com/office/drawing/2014/main" id="{0BEBBCE7-BE17-4F70-B2B2-0E06C4911BA6}"/>
                </a:ext>
              </a:extLst>
            </p:cNvPr>
            <p:cNvSpPr/>
            <p:nvPr userDrawn="1"/>
          </p:nvSpPr>
          <p:spPr>
            <a:xfrm>
              <a:off x="5607050" y="2031759"/>
              <a:ext cx="644524" cy="531812"/>
            </a:xfrm>
            <a:custGeom>
              <a:rect l="0" t="0" r="0" b="0"/>
              <a:pathLst>
                <a:path w="119999" h="119999"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8" name="Shape 627">
              <a:extLst>
                <a:ext uri="{FF2B5EF4-FFF2-40B4-BE49-F238E27FC236}">
                  <a16:creationId xmlns="" xmlns:a16="http://schemas.microsoft.com/office/drawing/2014/main" id="{BB84F295-6865-412A-AD4C-6979E119EF0D}"/>
                </a:ext>
              </a:extLst>
            </p:cNvPr>
            <p:cNvSpPr/>
            <p:nvPr/>
          </p:nvSpPr>
          <p:spPr>
            <a:xfrm>
              <a:off x="5337175" y="2031759"/>
              <a:ext cx="647700" cy="265113"/>
            </a:xfrm>
            <a:custGeom>
              <a:rect l="0" t="0" r="0" b="0"/>
              <a:pathLst>
                <a:path w="119999" h="119999"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9" name="Shape 628">
              <a:extLst>
                <a:ext uri="{FF2B5EF4-FFF2-40B4-BE49-F238E27FC236}">
                  <a16:creationId xmlns="" xmlns:a16="http://schemas.microsoft.com/office/drawing/2014/main" id="{14A75ED6-B7DD-4149-8AA4-FBB71FCCE78B}"/>
                </a:ext>
              </a:extLst>
            </p:cNvPr>
            <p:cNvSpPr/>
            <p:nvPr/>
          </p:nvSpPr>
          <p:spPr>
            <a:xfrm>
              <a:off x="5337175" y="2296872"/>
              <a:ext cx="647700" cy="266699"/>
            </a:xfrm>
            <a:custGeom>
              <a:rect l="0" t="0" r="0" b="0"/>
              <a:pathLst>
                <a:path w="119999" h="119999"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sp>
        <p:nvSpPr>
          <p:cNvPr id="81" name="Text Placeholder 62">
            <a:extLst>
              <a:ext uri="{FF2B5EF4-FFF2-40B4-BE49-F238E27FC236}">
                <a16:creationId xmlns="" xmlns:a16="http://schemas.microsoft.com/office/drawing/2014/main" id="{7433CFC7-3069-40D0-A5C1-AB9A9544A4E6}"/>
              </a:ext>
            </a:extLst>
          </p:cNvPr>
          <p:cNvSpPr>
            <a:spLocks noGrp="1"/>
          </p:cNvSpPr>
          <p:nvPr>
            <p:ph type="body" sz="quarter" idx="27" hasCustomPrompt="1"/>
          </p:nvPr>
        </p:nvSpPr>
        <p:spPr>
          <a:xfrm>
            <a:off x="905608" y="1249053"/>
            <a:ext cx="5190391" cy="396875"/>
          </a:xfrm>
          <a:prstGeom prst="rect">
            <a:avLst/>
          </a:prstGeom>
        </p:spPr>
        <p:txBody>
          <a:bodyPr/>
          <a:lstStyle>
            <a:lvl1pPr algn="l">
              <a:defRPr b="1"/>
            </a:lvl1pPr>
          </a:lstStyle>
          <a:p>
            <a:pPr lvl="0"/>
            <a:r>
              <a:rPr lang="en-US"/>
              <a:t>Header 1</a:t>
            </a:r>
          </a:p>
        </p:txBody>
      </p:sp>
      <p:sp>
        <p:nvSpPr>
          <p:cNvPr id="82" name="Text Placeholder 5">
            <a:extLst>
              <a:ext uri="{FF2B5EF4-FFF2-40B4-BE49-F238E27FC236}">
                <a16:creationId xmlns="" xmlns:a16="http://schemas.microsoft.com/office/drawing/2014/main" id="{2F257E7D-F8D9-4B71-B9AC-178024041F8B}"/>
              </a:ext>
            </a:extLst>
          </p:cNvPr>
          <p:cNvSpPr>
            <a:spLocks noGrp="1"/>
          </p:cNvSpPr>
          <p:nvPr>
            <p:ph type="body" sz="quarter" idx="24" hasCustomPrompt="1"/>
          </p:nvPr>
        </p:nvSpPr>
        <p:spPr>
          <a:xfrm>
            <a:off x="905609" y="1660599"/>
            <a:ext cx="5190391" cy="757451"/>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93" name="Text Placeholder 62">
            <a:extLst>
              <a:ext uri="{FF2B5EF4-FFF2-40B4-BE49-F238E27FC236}">
                <a16:creationId xmlns="" xmlns:a16="http://schemas.microsoft.com/office/drawing/2014/main" id="{F0852F3D-EFF0-492D-AD94-3C30E6CF0A44}"/>
              </a:ext>
            </a:extLst>
          </p:cNvPr>
          <p:cNvSpPr>
            <a:spLocks noGrp="1"/>
          </p:cNvSpPr>
          <p:nvPr>
            <p:ph type="body" sz="quarter" idx="28" hasCustomPrompt="1"/>
          </p:nvPr>
        </p:nvSpPr>
        <p:spPr>
          <a:xfrm>
            <a:off x="905608" y="2518553"/>
            <a:ext cx="5190391" cy="396875"/>
          </a:xfrm>
          <a:prstGeom prst="rect">
            <a:avLst/>
          </a:prstGeom>
        </p:spPr>
        <p:txBody>
          <a:bodyPr/>
          <a:lstStyle>
            <a:lvl1pPr algn="l">
              <a:defRPr b="1"/>
            </a:lvl1pPr>
          </a:lstStyle>
          <a:p>
            <a:pPr lvl="0"/>
            <a:r>
              <a:rPr lang="en-US"/>
              <a:t>Header 2</a:t>
            </a:r>
          </a:p>
        </p:txBody>
      </p:sp>
      <p:sp>
        <p:nvSpPr>
          <p:cNvPr id="94" name="Text Placeholder 5">
            <a:extLst>
              <a:ext uri="{FF2B5EF4-FFF2-40B4-BE49-F238E27FC236}">
                <a16:creationId xmlns="" xmlns:a16="http://schemas.microsoft.com/office/drawing/2014/main" id="{1AF3D49D-8F67-4495-B41F-6E6CAAD3196E}"/>
              </a:ext>
            </a:extLst>
          </p:cNvPr>
          <p:cNvSpPr>
            <a:spLocks noGrp="1"/>
          </p:cNvSpPr>
          <p:nvPr>
            <p:ph type="body" sz="quarter" idx="29" hasCustomPrompt="1"/>
          </p:nvPr>
        </p:nvSpPr>
        <p:spPr>
          <a:xfrm>
            <a:off x="905609" y="2930099"/>
            <a:ext cx="5190391" cy="757451"/>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96" name="Text Placeholder 62">
            <a:extLst>
              <a:ext uri="{FF2B5EF4-FFF2-40B4-BE49-F238E27FC236}">
                <a16:creationId xmlns="" xmlns:a16="http://schemas.microsoft.com/office/drawing/2014/main" id="{6E87BDD1-5F4C-44B7-A897-01E93D130F4B}"/>
              </a:ext>
            </a:extLst>
          </p:cNvPr>
          <p:cNvSpPr>
            <a:spLocks noGrp="1"/>
          </p:cNvSpPr>
          <p:nvPr>
            <p:ph type="body" sz="quarter" idx="30" hasCustomPrompt="1"/>
          </p:nvPr>
        </p:nvSpPr>
        <p:spPr>
          <a:xfrm>
            <a:off x="905608" y="3774421"/>
            <a:ext cx="5190391" cy="396875"/>
          </a:xfrm>
          <a:prstGeom prst="rect">
            <a:avLst/>
          </a:prstGeom>
        </p:spPr>
        <p:txBody>
          <a:bodyPr/>
          <a:lstStyle>
            <a:lvl1pPr algn="l">
              <a:defRPr b="1"/>
            </a:lvl1pPr>
          </a:lstStyle>
          <a:p>
            <a:pPr lvl="0"/>
            <a:r>
              <a:rPr lang="en-US"/>
              <a:t>Header 3</a:t>
            </a:r>
          </a:p>
        </p:txBody>
      </p:sp>
      <p:sp>
        <p:nvSpPr>
          <p:cNvPr id="97" name="Text Placeholder 5">
            <a:extLst>
              <a:ext uri="{FF2B5EF4-FFF2-40B4-BE49-F238E27FC236}">
                <a16:creationId xmlns="" xmlns:a16="http://schemas.microsoft.com/office/drawing/2014/main" id="{781F4AF0-8CFB-40C5-A9A9-A1D7DC64F388}"/>
              </a:ext>
            </a:extLst>
          </p:cNvPr>
          <p:cNvSpPr>
            <a:spLocks noGrp="1"/>
          </p:cNvSpPr>
          <p:nvPr>
            <p:ph type="body" sz="quarter" idx="31" hasCustomPrompt="1"/>
          </p:nvPr>
        </p:nvSpPr>
        <p:spPr>
          <a:xfrm>
            <a:off x="905609" y="4185967"/>
            <a:ext cx="5190391" cy="757451"/>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99" name="Text Placeholder 62">
            <a:extLst>
              <a:ext uri="{FF2B5EF4-FFF2-40B4-BE49-F238E27FC236}">
                <a16:creationId xmlns="" xmlns:a16="http://schemas.microsoft.com/office/drawing/2014/main" id="{E43C4915-D393-4C7F-8D70-439CEDBB2269}"/>
              </a:ext>
            </a:extLst>
          </p:cNvPr>
          <p:cNvSpPr>
            <a:spLocks noGrp="1"/>
          </p:cNvSpPr>
          <p:nvPr>
            <p:ph type="body" sz="quarter" idx="32" hasCustomPrompt="1"/>
          </p:nvPr>
        </p:nvSpPr>
        <p:spPr>
          <a:xfrm>
            <a:off x="905608" y="5041623"/>
            <a:ext cx="5190391" cy="396875"/>
          </a:xfrm>
          <a:prstGeom prst="rect">
            <a:avLst/>
          </a:prstGeom>
        </p:spPr>
        <p:txBody>
          <a:bodyPr/>
          <a:lstStyle>
            <a:lvl1pPr algn="l">
              <a:defRPr b="1"/>
            </a:lvl1pPr>
          </a:lstStyle>
          <a:p>
            <a:pPr lvl="0"/>
            <a:r>
              <a:rPr lang="en-US"/>
              <a:t>Header 4</a:t>
            </a:r>
          </a:p>
        </p:txBody>
      </p:sp>
      <p:sp>
        <p:nvSpPr>
          <p:cNvPr id="100" name="Text Placeholder 5">
            <a:extLst>
              <a:ext uri="{FF2B5EF4-FFF2-40B4-BE49-F238E27FC236}">
                <a16:creationId xmlns="" xmlns:a16="http://schemas.microsoft.com/office/drawing/2014/main" id="{921FD2A7-3B72-4FB6-8157-D91A0F5ADCE1}"/>
              </a:ext>
            </a:extLst>
          </p:cNvPr>
          <p:cNvSpPr>
            <a:spLocks noGrp="1"/>
          </p:cNvSpPr>
          <p:nvPr>
            <p:ph type="body" sz="quarter" idx="33" hasCustomPrompt="1"/>
          </p:nvPr>
        </p:nvSpPr>
        <p:spPr>
          <a:xfrm>
            <a:off x="905609" y="5453169"/>
            <a:ext cx="5190391" cy="757451"/>
          </a:xfrm>
          <a:prstGeom prst="rect">
            <a:avLst/>
          </a:prstGeom>
        </p:spPr>
        <p:txBody>
          <a:bodyPr/>
          <a:lstStyle>
            <a:lvl1pPr algn="l">
              <a:defRPr lang="en-US" sz="1100" kern="1200" baseline="0">
                <a:solidFill>
                  <a:schemeClr val="tx1"/>
                </a:solidFill>
                <a:latin typeface="Arial" pitchFamily="34" charset="0"/>
                <a:ea typeface="+mn-ea"/>
                <a:cs typeface="Arial" pitchFamily="34" charset="0"/>
              </a:defRPr>
            </a:lvl1pPr>
            <a:lvl2pPr marL="0" indent="0" algn="l">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grpSp>
        <p:nvGrpSpPr>
          <p:cNvPr id="83" name="Shape 623">
            <a:extLst>
              <a:ext uri="{FF2B5EF4-FFF2-40B4-BE49-F238E27FC236}">
                <a16:creationId xmlns="" xmlns:a16="http://schemas.microsoft.com/office/drawing/2014/main" id="{ACD4F1E6-16C0-4E4D-ADDE-258B5D035B84}"/>
              </a:ext>
            </a:extLst>
          </p:cNvPr>
          <p:cNvGrpSpPr/>
          <p:nvPr/>
        </p:nvGrpSpPr>
        <p:grpSpPr>
          <a:xfrm>
            <a:off x="7179565" y="2719086"/>
            <a:ext cx="2105024" cy="1658938"/>
            <a:chOff x="4146550" y="1468196"/>
            <a:chExt cx="2105024" cy="1658938"/>
          </a:xfrm>
        </p:grpSpPr>
        <p:sp>
          <p:nvSpPr>
            <p:cNvPr id="84" name="Shape 624">
              <a:extLst>
                <a:ext uri="{FF2B5EF4-FFF2-40B4-BE49-F238E27FC236}">
                  <a16:creationId xmlns="" xmlns:a16="http://schemas.microsoft.com/office/drawing/2014/main" id="{79FF71AC-572E-4677-8518-77B036EDD0EE}"/>
                </a:ext>
              </a:extLst>
            </p:cNvPr>
            <p:cNvSpPr/>
            <p:nvPr/>
          </p:nvSpPr>
          <p:spPr>
            <a:xfrm>
              <a:off x="4146550" y="2031759"/>
              <a:ext cx="2105024" cy="531812"/>
            </a:xfrm>
            <a:custGeom>
              <a:rect l="0" t="0" r="0" b="0"/>
              <a:pathLst>
                <a:path w="119999" h="119999"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5" name="Shape 625">
              <a:extLst>
                <a:ext uri="{FF2B5EF4-FFF2-40B4-BE49-F238E27FC236}">
                  <a16:creationId xmlns="" xmlns:a16="http://schemas.microsoft.com/office/drawing/2014/main" id="{B8651981-8299-466B-ADFE-B6AB229F4670}"/>
                </a:ext>
              </a:extLst>
            </p:cNvPr>
            <p:cNvSpPr/>
            <p:nvPr/>
          </p:nvSpPr>
          <p:spPr>
            <a:xfrm>
              <a:off x="5154612" y="1468196"/>
              <a:ext cx="1096962" cy="1658938"/>
            </a:xfrm>
            <a:custGeom>
              <a:rect l="0" t="0" r="0" b="0"/>
              <a:pathLst>
                <a:path w="119999" h="119999"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6" name="Shape 626">
              <a:extLst>
                <a:ext uri="{FF2B5EF4-FFF2-40B4-BE49-F238E27FC236}">
                  <a16:creationId xmlns="" xmlns:a16="http://schemas.microsoft.com/office/drawing/2014/main" id="{6F8E9060-C5A4-4C1F-B317-A16D538208D9}"/>
                </a:ext>
              </a:extLst>
            </p:cNvPr>
            <p:cNvSpPr/>
            <p:nvPr/>
          </p:nvSpPr>
          <p:spPr>
            <a:xfrm>
              <a:off x="5607050" y="2031759"/>
              <a:ext cx="644524" cy="531812"/>
            </a:xfrm>
            <a:custGeom>
              <a:rect l="0" t="0" r="0" b="0"/>
              <a:pathLst>
                <a:path w="119999" h="119999"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7" name="Shape 627">
              <a:extLst>
                <a:ext uri="{FF2B5EF4-FFF2-40B4-BE49-F238E27FC236}">
                  <a16:creationId xmlns="" xmlns:a16="http://schemas.microsoft.com/office/drawing/2014/main" id="{E4B995BC-687E-49CA-8F3D-B7641AF62808}"/>
                </a:ext>
              </a:extLst>
            </p:cNvPr>
            <p:cNvSpPr/>
            <p:nvPr/>
          </p:nvSpPr>
          <p:spPr>
            <a:xfrm>
              <a:off x="5337175" y="2031759"/>
              <a:ext cx="647700" cy="265113"/>
            </a:xfrm>
            <a:custGeom>
              <a:rect l="0" t="0" r="0" b="0"/>
              <a:pathLst>
                <a:path w="119999" h="119999"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8" name="Shape 628">
              <a:extLst>
                <a:ext uri="{FF2B5EF4-FFF2-40B4-BE49-F238E27FC236}">
                  <a16:creationId xmlns="" xmlns:a16="http://schemas.microsoft.com/office/drawing/2014/main" id="{9F4BC6D9-7786-4A20-BAFF-84F2E354D9EF}"/>
                </a:ext>
              </a:extLst>
            </p:cNvPr>
            <p:cNvSpPr/>
            <p:nvPr/>
          </p:nvSpPr>
          <p:spPr>
            <a:xfrm>
              <a:off x="5337175" y="2296872"/>
              <a:ext cx="647700" cy="266699"/>
            </a:xfrm>
            <a:custGeom>
              <a:rect l="0" t="0" r="0" b="0"/>
              <a:pathLst>
                <a:path w="119999" h="119999"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nvGrpSpPr>
          <p:cNvPr id="90" name="Shape 602">
            <a:extLst>
              <a:ext uri="{FF2B5EF4-FFF2-40B4-BE49-F238E27FC236}">
                <a16:creationId xmlns="" xmlns:a16="http://schemas.microsoft.com/office/drawing/2014/main" id="{E5DECCDD-82F9-4BFE-A489-5DF857BA97FD}"/>
              </a:ext>
            </a:extLst>
          </p:cNvPr>
          <p:cNvGrpSpPr/>
          <p:nvPr/>
        </p:nvGrpSpPr>
        <p:grpSpPr>
          <a:xfrm>
            <a:off x="8852789" y="3752912"/>
            <a:ext cx="2105024" cy="1658938"/>
            <a:chOff x="5946775" y="4468571"/>
            <a:chExt cx="2105024" cy="1658938"/>
          </a:xfrm>
        </p:grpSpPr>
        <p:sp>
          <p:nvSpPr>
            <p:cNvPr id="91" name="Shape 603">
              <a:extLst>
                <a:ext uri="{FF2B5EF4-FFF2-40B4-BE49-F238E27FC236}">
                  <a16:creationId xmlns="" xmlns:a16="http://schemas.microsoft.com/office/drawing/2014/main" id="{73669C53-560E-4DFF-8D36-1A85B548F228}"/>
                </a:ext>
              </a:extLst>
            </p:cNvPr>
            <p:cNvSpPr/>
            <p:nvPr/>
          </p:nvSpPr>
          <p:spPr>
            <a:xfrm>
              <a:off x="5946775" y="5032135"/>
              <a:ext cx="2105024" cy="534988"/>
            </a:xfrm>
            <a:custGeom>
              <a:rect l="0" t="0" r="0" b="0"/>
              <a:pathLst>
                <a:path w="119999" h="119999"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92" name="Shape 604">
              <a:extLst>
                <a:ext uri="{FF2B5EF4-FFF2-40B4-BE49-F238E27FC236}">
                  <a16:creationId xmlns="" xmlns:a16="http://schemas.microsoft.com/office/drawing/2014/main" id="{D9136105-05F8-4DE2-A18E-E12BF3AB0DB7}"/>
                </a:ext>
              </a:extLst>
            </p:cNvPr>
            <p:cNvSpPr/>
            <p:nvPr/>
          </p:nvSpPr>
          <p:spPr>
            <a:xfrm>
              <a:off x="5946775" y="4468571"/>
              <a:ext cx="1096962" cy="1658938"/>
            </a:xfrm>
            <a:custGeom>
              <a:rect l="0" t="0" r="0" b="0"/>
              <a:pathLst>
                <a:path w="119999" h="119999"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95" name="Shape 605">
              <a:extLst>
                <a:ext uri="{FF2B5EF4-FFF2-40B4-BE49-F238E27FC236}">
                  <a16:creationId xmlns="" xmlns:a16="http://schemas.microsoft.com/office/drawing/2014/main" id="{C59B8332-E048-4F72-BBAA-5085E2671B36}"/>
                </a:ext>
              </a:extLst>
            </p:cNvPr>
            <p:cNvSpPr/>
            <p:nvPr userDrawn="1"/>
          </p:nvSpPr>
          <p:spPr>
            <a:xfrm>
              <a:off x="5946775" y="5032135"/>
              <a:ext cx="644524" cy="534988"/>
            </a:xfrm>
            <a:custGeom>
              <a:rect l="0" t="0" r="0" b="0"/>
              <a:pathLst>
                <a:path w="119999" h="119999"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98" name="Shape 606">
              <a:extLst>
                <a:ext uri="{FF2B5EF4-FFF2-40B4-BE49-F238E27FC236}">
                  <a16:creationId xmlns="" xmlns:a16="http://schemas.microsoft.com/office/drawing/2014/main" id="{93388633-F441-45DB-A7A2-90C697C2DA98}"/>
                </a:ext>
              </a:extLst>
            </p:cNvPr>
            <p:cNvSpPr/>
            <p:nvPr/>
          </p:nvSpPr>
          <p:spPr>
            <a:xfrm>
              <a:off x="6213475" y="5032135"/>
              <a:ext cx="647700" cy="266699"/>
            </a:xfrm>
            <a:custGeom>
              <a:rect l="0" t="0" r="0" b="0"/>
              <a:pathLst>
                <a:path w="119999" h="119999"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01" name="Shape 607">
              <a:extLst>
                <a:ext uri="{FF2B5EF4-FFF2-40B4-BE49-F238E27FC236}">
                  <a16:creationId xmlns="" xmlns:a16="http://schemas.microsoft.com/office/drawing/2014/main" id="{3DA9FB05-FEF0-4555-B634-438240790800}"/>
                </a:ext>
              </a:extLst>
            </p:cNvPr>
            <p:cNvSpPr/>
            <p:nvPr/>
          </p:nvSpPr>
          <p:spPr>
            <a:xfrm>
              <a:off x="6213475" y="5298835"/>
              <a:ext cx="647700" cy="268288"/>
            </a:xfrm>
            <a:custGeom>
              <a:rect l="0" t="0" r="0" b="0"/>
              <a:pathLst>
                <a:path w="119999" h="119999"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nvGrpSpPr>
          <p:cNvPr id="103" name="Shape 623">
            <a:extLst>
              <a:ext uri="{FF2B5EF4-FFF2-40B4-BE49-F238E27FC236}">
                <a16:creationId xmlns="" xmlns:a16="http://schemas.microsoft.com/office/drawing/2014/main" id="{A8271B3A-F76E-498A-88C5-451454C1DD04}"/>
              </a:ext>
            </a:extLst>
          </p:cNvPr>
          <p:cNvGrpSpPr/>
          <p:nvPr/>
        </p:nvGrpSpPr>
        <p:grpSpPr>
          <a:xfrm>
            <a:off x="7179565" y="4794313"/>
            <a:ext cx="2105024" cy="1658938"/>
            <a:chOff x="4146550" y="1468196"/>
            <a:chExt cx="2105024" cy="1658938"/>
          </a:xfrm>
        </p:grpSpPr>
        <p:sp>
          <p:nvSpPr>
            <p:cNvPr id="104" name="Shape 624">
              <a:extLst>
                <a:ext uri="{FF2B5EF4-FFF2-40B4-BE49-F238E27FC236}">
                  <a16:creationId xmlns="" xmlns:a16="http://schemas.microsoft.com/office/drawing/2014/main" id="{83EA1E53-176C-4B59-A9B1-4A7D97F10D84}"/>
                </a:ext>
              </a:extLst>
            </p:cNvPr>
            <p:cNvSpPr/>
            <p:nvPr/>
          </p:nvSpPr>
          <p:spPr>
            <a:xfrm>
              <a:off x="4146550" y="2031759"/>
              <a:ext cx="2105024" cy="531812"/>
            </a:xfrm>
            <a:custGeom>
              <a:rect l="0" t="0" r="0" b="0"/>
              <a:pathLst>
                <a:path w="119999" h="119999"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05" name="Shape 625">
              <a:extLst>
                <a:ext uri="{FF2B5EF4-FFF2-40B4-BE49-F238E27FC236}">
                  <a16:creationId xmlns="" xmlns:a16="http://schemas.microsoft.com/office/drawing/2014/main" id="{285680B7-AA12-4E18-9622-E89C7B30A314}"/>
                </a:ext>
              </a:extLst>
            </p:cNvPr>
            <p:cNvSpPr/>
            <p:nvPr/>
          </p:nvSpPr>
          <p:spPr>
            <a:xfrm>
              <a:off x="5154612" y="1468196"/>
              <a:ext cx="1096962" cy="1658938"/>
            </a:xfrm>
            <a:custGeom>
              <a:rect l="0" t="0" r="0" b="0"/>
              <a:pathLst>
                <a:path w="119999" h="119999"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06" name="Shape 626">
              <a:extLst>
                <a:ext uri="{FF2B5EF4-FFF2-40B4-BE49-F238E27FC236}">
                  <a16:creationId xmlns="" xmlns:a16="http://schemas.microsoft.com/office/drawing/2014/main" id="{67309638-475E-4671-AE9C-BB53EF419528}"/>
                </a:ext>
              </a:extLst>
            </p:cNvPr>
            <p:cNvSpPr/>
            <p:nvPr/>
          </p:nvSpPr>
          <p:spPr>
            <a:xfrm>
              <a:off x="5607050" y="2031759"/>
              <a:ext cx="644524" cy="531812"/>
            </a:xfrm>
            <a:custGeom>
              <a:rect l="0" t="0" r="0" b="0"/>
              <a:pathLst>
                <a:path w="119999" h="119999"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07" name="Shape 627">
              <a:extLst>
                <a:ext uri="{FF2B5EF4-FFF2-40B4-BE49-F238E27FC236}">
                  <a16:creationId xmlns="" xmlns:a16="http://schemas.microsoft.com/office/drawing/2014/main" id="{8E71D98D-5B94-47BD-9F74-160D8A3A91D6}"/>
                </a:ext>
              </a:extLst>
            </p:cNvPr>
            <p:cNvSpPr/>
            <p:nvPr/>
          </p:nvSpPr>
          <p:spPr>
            <a:xfrm>
              <a:off x="5337175" y="2031759"/>
              <a:ext cx="647700" cy="265113"/>
            </a:xfrm>
            <a:custGeom>
              <a:rect l="0" t="0" r="0" b="0"/>
              <a:pathLst>
                <a:path w="119999" h="119999"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08" name="Shape 628">
              <a:extLst>
                <a:ext uri="{FF2B5EF4-FFF2-40B4-BE49-F238E27FC236}">
                  <a16:creationId xmlns="" xmlns:a16="http://schemas.microsoft.com/office/drawing/2014/main" id="{0AAFA912-ADF0-4B75-A3D7-D67FCEF00DD7}"/>
                </a:ext>
              </a:extLst>
            </p:cNvPr>
            <p:cNvSpPr/>
            <p:nvPr/>
          </p:nvSpPr>
          <p:spPr>
            <a:xfrm>
              <a:off x="5337175" y="2296872"/>
              <a:ext cx="647700" cy="266699"/>
            </a:xfrm>
            <a:custGeom>
              <a:rect l="0" t="0" r="0" b="0"/>
              <a:pathLst>
                <a:path w="119999" h="119999"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spTree>
    <p:custDataLst>
      <p:tags r:id="rId1"/>
    </p:custDataLst>
    <p:extLst>
      <p:ext uri="{BB962C8B-B14F-4D97-AF65-F5344CB8AC3E}">
        <p14:creationId xmlns:p14="http://schemas.microsoft.com/office/powerpoint/2010/main" val="1555271632"/>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Aero-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9569083"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115" name="Shape 640">
            <a:extLst>
              <a:ext uri="{FF2B5EF4-FFF2-40B4-BE49-F238E27FC236}">
                <a16:creationId xmlns="" xmlns:a16="http://schemas.microsoft.com/office/drawing/2014/main" id="{BE84066B-D22A-44DE-9FE9-08243DD728BA}"/>
              </a:ext>
            </a:extLst>
          </p:cNvPr>
          <p:cNvSpPr/>
          <p:nvPr/>
        </p:nvSpPr>
        <p:spPr>
          <a:xfrm>
            <a:off x="-84570" y="2350435"/>
            <a:ext cx="9794526" cy="3583613"/>
          </a:xfrm>
          <a:custGeom>
            <a:rect l="0" t="0" r="0" b="0"/>
            <a:pathLst>
              <a:path w="119999" h="119999"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a:headEnd type="none" w="med" len="med"/>
            <a:tailEnd type="none" w="med" len="med"/>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nvGrpSpPr>
          <p:cNvPr id="116" name="Shape 641">
            <a:extLst>
              <a:ext uri="{FF2B5EF4-FFF2-40B4-BE49-F238E27FC236}">
                <a16:creationId xmlns="" xmlns:a16="http://schemas.microsoft.com/office/drawing/2014/main" id="{7BAAD9F0-A20C-44B1-AD34-BA7CFF050506}"/>
              </a:ext>
            </a:extLst>
          </p:cNvPr>
          <p:cNvGrpSpPr/>
          <p:nvPr/>
        </p:nvGrpSpPr>
        <p:grpSpPr>
          <a:xfrm>
            <a:off x="1760306" y="3744764"/>
            <a:ext cx="995965" cy="993236"/>
            <a:chOff x="1760306" y="3744764"/>
            <a:chExt cx="995965" cy="993236"/>
          </a:xfrm>
        </p:grpSpPr>
        <p:sp>
          <p:nvSpPr>
            <p:cNvPr id="117" name="Shape 642">
              <a:extLst>
                <a:ext uri="{FF2B5EF4-FFF2-40B4-BE49-F238E27FC236}">
                  <a16:creationId xmlns="" xmlns:a16="http://schemas.microsoft.com/office/drawing/2014/main" id="{FD4DAA75-5164-481C-8487-08956A24FA7D}"/>
                </a:ext>
              </a:extLst>
            </p:cNvPr>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Arial" pitchFamily="34" charset="0"/>
                <a:ea typeface="Arial" pitchFamily="34" charset="0"/>
                <a:cs typeface="Arial" pitchFamily="34" charset="0"/>
                <a:sym typeface="Arial" pitchFamily="34" charset="0"/>
              </a:endParaRPr>
            </a:p>
          </p:txBody>
        </p:sp>
        <p:sp>
          <p:nvSpPr>
            <p:cNvPr id="118" name="Shape 643">
              <a:extLst>
                <a:ext uri="{FF2B5EF4-FFF2-40B4-BE49-F238E27FC236}">
                  <a16:creationId xmlns="" xmlns:a16="http://schemas.microsoft.com/office/drawing/2014/main" id="{780C702C-5A54-48D4-9A89-A7613F2CB90E}"/>
                </a:ext>
              </a:extLst>
            </p:cNvPr>
            <p:cNvSpPr/>
            <p:nvPr/>
          </p:nvSpPr>
          <p:spPr>
            <a:xfrm>
              <a:off x="2118625" y="4101719"/>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119" name="Shape 644">
            <a:extLst>
              <a:ext uri="{FF2B5EF4-FFF2-40B4-BE49-F238E27FC236}">
                <a16:creationId xmlns="" xmlns:a16="http://schemas.microsoft.com/office/drawing/2014/main" id="{EF0B5633-74D9-4894-8736-7E115B9E0F8C}"/>
              </a:ext>
            </a:extLst>
          </p:cNvPr>
          <p:cNvGrpSpPr/>
          <p:nvPr/>
        </p:nvGrpSpPr>
        <p:grpSpPr>
          <a:xfrm>
            <a:off x="3658378" y="4366073"/>
            <a:ext cx="995965" cy="993236"/>
            <a:chOff x="3658378" y="4366073"/>
            <a:chExt cx="995965" cy="993236"/>
          </a:xfrm>
        </p:grpSpPr>
        <p:sp>
          <p:nvSpPr>
            <p:cNvPr id="120" name="Shape 645">
              <a:extLst>
                <a:ext uri="{FF2B5EF4-FFF2-40B4-BE49-F238E27FC236}">
                  <a16:creationId xmlns="" xmlns:a16="http://schemas.microsoft.com/office/drawing/2014/main" id="{F67DEC15-03B3-43FA-B317-996F9CDBDB72}"/>
                </a:ext>
              </a:extLst>
            </p:cNvPr>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Calibri"/>
                <a:ea typeface="Calibri"/>
                <a:cs typeface="Calibri"/>
                <a:sym typeface="Calibri"/>
              </a:endParaRPr>
            </a:p>
          </p:txBody>
        </p:sp>
        <p:sp>
          <p:nvSpPr>
            <p:cNvPr id="121" name="Shape 646">
              <a:extLst>
                <a:ext uri="{FF2B5EF4-FFF2-40B4-BE49-F238E27FC236}">
                  <a16:creationId xmlns="" xmlns:a16="http://schemas.microsoft.com/office/drawing/2014/main" id="{C011C1EF-9031-4B17-9E60-CDE589C49CAF}"/>
                </a:ext>
              </a:extLst>
            </p:cNvPr>
            <p:cNvSpPr/>
            <p:nvPr/>
          </p:nvSpPr>
          <p:spPr>
            <a:xfrm>
              <a:off x="4030553" y="4724983"/>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122" name="Shape 647">
            <a:extLst>
              <a:ext uri="{FF2B5EF4-FFF2-40B4-BE49-F238E27FC236}">
                <a16:creationId xmlns="" xmlns:a16="http://schemas.microsoft.com/office/drawing/2014/main" id="{14EC8225-E5A3-456E-AFAE-06E9623F448B}"/>
              </a:ext>
            </a:extLst>
          </p:cNvPr>
          <p:cNvGrpSpPr/>
          <p:nvPr/>
        </p:nvGrpSpPr>
        <p:grpSpPr>
          <a:xfrm>
            <a:off x="5556451" y="3010474"/>
            <a:ext cx="995965" cy="993236"/>
            <a:chOff x="5556451" y="3010474"/>
            <a:chExt cx="995965" cy="993236"/>
          </a:xfrm>
        </p:grpSpPr>
        <p:sp>
          <p:nvSpPr>
            <p:cNvPr id="123" name="Shape 648">
              <a:extLst>
                <a:ext uri="{FF2B5EF4-FFF2-40B4-BE49-F238E27FC236}">
                  <a16:creationId xmlns="" xmlns:a16="http://schemas.microsoft.com/office/drawing/2014/main" id="{6A84DA7A-59EF-4D0F-9AE4-0E64598042E8}"/>
                </a:ext>
              </a:extLst>
            </p:cNvPr>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Arial" pitchFamily="34" charset="0"/>
                <a:ea typeface="Arial" pitchFamily="34" charset="0"/>
                <a:cs typeface="Arial" pitchFamily="34" charset="0"/>
                <a:sym typeface="Arial" pitchFamily="34" charset="0"/>
              </a:endParaRPr>
            </a:p>
          </p:txBody>
        </p:sp>
        <p:sp>
          <p:nvSpPr>
            <p:cNvPr id="124" name="Shape 649">
              <a:extLst>
                <a:ext uri="{FF2B5EF4-FFF2-40B4-BE49-F238E27FC236}">
                  <a16:creationId xmlns="" xmlns:a16="http://schemas.microsoft.com/office/drawing/2014/main" id="{486A1968-57A0-4A9B-818A-200188CBB7BE}"/>
                </a:ext>
              </a:extLst>
            </p:cNvPr>
            <p:cNvSpPr/>
            <p:nvPr/>
          </p:nvSpPr>
          <p:spPr>
            <a:xfrm>
              <a:off x="5922678" y="3342621"/>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125" name="Shape 650">
            <a:extLst>
              <a:ext uri="{FF2B5EF4-FFF2-40B4-BE49-F238E27FC236}">
                <a16:creationId xmlns="" xmlns:a16="http://schemas.microsoft.com/office/drawing/2014/main" id="{04D3AA63-55DF-4BF8-9B8F-790D1F70A8D3}"/>
              </a:ext>
            </a:extLst>
          </p:cNvPr>
          <p:cNvGrpSpPr/>
          <p:nvPr/>
        </p:nvGrpSpPr>
        <p:grpSpPr>
          <a:xfrm>
            <a:off x="7454525" y="3536691"/>
            <a:ext cx="995965" cy="993236"/>
            <a:chOff x="7454525" y="3536691"/>
            <a:chExt cx="995965" cy="993236"/>
          </a:xfrm>
        </p:grpSpPr>
        <p:sp>
          <p:nvSpPr>
            <p:cNvPr id="126" name="Shape 651">
              <a:extLst>
                <a:ext uri="{FF2B5EF4-FFF2-40B4-BE49-F238E27FC236}">
                  <a16:creationId xmlns="" xmlns:a16="http://schemas.microsoft.com/office/drawing/2014/main" id="{C1FF5CA3-7C85-4755-BBEA-EFD9DB60C005}"/>
                </a:ext>
              </a:extLst>
            </p:cNvPr>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745"/>
                </a:srgbClr>
              </a:outerShdw>
            </a:effectLst>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Arial" pitchFamily="34" charset="0"/>
                <a:ea typeface="Arial" pitchFamily="34" charset="0"/>
                <a:cs typeface="Arial" pitchFamily="34" charset="0"/>
                <a:sym typeface="Arial" pitchFamily="34" charset="0"/>
              </a:endParaRPr>
            </a:p>
          </p:txBody>
        </p:sp>
        <p:sp>
          <p:nvSpPr>
            <p:cNvPr id="127" name="Shape 652">
              <a:extLst>
                <a:ext uri="{FF2B5EF4-FFF2-40B4-BE49-F238E27FC236}">
                  <a16:creationId xmlns="" xmlns:a16="http://schemas.microsoft.com/office/drawing/2014/main" id="{2BAA0DEB-9ACC-4A20-BAA1-BF2BF3463072}"/>
                </a:ext>
              </a:extLst>
            </p:cNvPr>
            <p:cNvSpPr/>
            <p:nvPr/>
          </p:nvSpPr>
          <p:spPr>
            <a:xfrm>
              <a:off x="7812842" y="3893644"/>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sp>
        <p:nvSpPr>
          <p:cNvPr id="128" name="Shape 653">
            <a:extLst>
              <a:ext uri="{FF2B5EF4-FFF2-40B4-BE49-F238E27FC236}">
                <a16:creationId xmlns="" xmlns:a16="http://schemas.microsoft.com/office/drawing/2014/main" id="{BDD536CA-4F71-4B5D-8A6D-A4C8D0FFE27D}"/>
              </a:ext>
            </a:extLst>
          </p:cNvPr>
          <p:cNvSpPr/>
          <p:nvPr/>
        </p:nvSpPr>
        <p:spPr>
          <a:xfrm>
            <a:off x="9656652" y="830141"/>
            <a:ext cx="1589340" cy="1589340"/>
          </a:xfrm>
          <a:custGeom>
            <a:rect l="0" t="0" r="0" b="0"/>
            <a:pathLst>
              <a:path w="119999" h="119999"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1"/>
              </a:solidFill>
              <a:latin typeface="Source Sans Pro Light"/>
              <a:ea typeface="Source Sans Pro Light"/>
              <a:cs typeface="Source Sans Pro Light"/>
              <a:sym typeface="Source Sans Pro Light"/>
            </a:endParaRPr>
          </a:p>
        </p:txBody>
      </p:sp>
      <p:sp>
        <p:nvSpPr>
          <p:cNvPr id="131" name="Shape 656">
            <a:extLst>
              <a:ext uri="{FF2B5EF4-FFF2-40B4-BE49-F238E27FC236}">
                <a16:creationId xmlns="" xmlns:a16="http://schemas.microsoft.com/office/drawing/2014/main" id="{3C9A7B8F-8FC8-4AFE-AD59-06A0D95B3E77}"/>
              </a:ext>
            </a:extLst>
          </p:cNvPr>
          <p:cNvSpPr/>
          <p:nvPr/>
        </p:nvSpPr>
        <p:spPr>
          <a:xfrm>
            <a:off x="3061373" y="3925276"/>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134" name="Shape 659">
            <a:extLst>
              <a:ext uri="{FF2B5EF4-FFF2-40B4-BE49-F238E27FC236}">
                <a16:creationId xmlns="" xmlns:a16="http://schemas.microsoft.com/office/drawing/2014/main" id="{559D409D-2C8F-474B-8CB5-3FCF4AD8B394}"/>
              </a:ext>
            </a:extLst>
          </p:cNvPr>
          <p:cNvSpPr/>
          <p:nvPr/>
        </p:nvSpPr>
        <p:spPr>
          <a:xfrm>
            <a:off x="2820294" y="4872157"/>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137" name="Shape 662">
            <a:extLst>
              <a:ext uri="{FF2B5EF4-FFF2-40B4-BE49-F238E27FC236}">
                <a16:creationId xmlns="" xmlns:a16="http://schemas.microsoft.com/office/drawing/2014/main" id="{E43544A8-A7AA-4C20-96EE-D9084B1A6880}"/>
              </a:ext>
            </a:extLst>
          </p:cNvPr>
          <p:cNvSpPr/>
          <p:nvPr/>
        </p:nvSpPr>
        <p:spPr>
          <a:xfrm>
            <a:off x="5352763" y="4390342"/>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140" name="Shape 665">
            <a:extLst>
              <a:ext uri="{FF2B5EF4-FFF2-40B4-BE49-F238E27FC236}">
                <a16:creationId xmlns="" xmlns:a16="http://schemas.microsoft.com/office/drawing/2014/main" id="{D57E292C-E1C4-48C8-93BB-CD6D96955A48}"/>
              </a:ext>
            </a:extLst>
          </p:cNvPr>
          <p:cNvSpPr/>
          <p:nvPr/>
        </p:nvSpPr>
        <p:spPr>
          <a:xfrm>
            <a:off x="7165005" y="2888865"/>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sp>
        <p:nvSpPr>
          <p:cNvPr id="141" name="Text Placeholder 5">
            <a:extLst>
              <a:ext uri="{FF2B5EF4-FFF2-40B4-BE49-F238E27FC236}">
                <a16:creationId xmlns="" xmlns:a16="http://schemas.microsoft.com/office/drawing/2014/main" id="{DF41830F-D33A-482B-A933-9DC73CDB06B4}"/>
              </a:ext>
            </a:extLst>
          </p:cNvPr>
          <p:cNvSpPr>
            <a:spLocks noGrp="1"/>
          </p:cNvSpPr>
          <p:nvPr>
            <p:ph type="body" sz="quarter" idx="24" hasCustomPrompt="1"/>
          </p:nvPr>
        </p:nvSpPr>
        <p:spPr>
          <a:xfrm>
            <a:off x="1180757" y="2775427"/>
            <a:ext cx="2247780" cy="873650"/>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142" name="Text Placeholder 5">
            <a:extLst>
              <a:ext uri="{FF2B5EF4-FFF2-40B4-BE49-F238E27FC236}">
                <a16:creationId xmlns="" xmlns:a16="http://schemas.microsoft.com/office/drawing/2014/main" id="{4BBE4A1B-C118-42A3-B41E-8D80E79CFC6C}"/>
              </a:ext>
            </a:extLst>
          </p:cNvPr>
          <p:cNvSpPr>
            <a:spLocks noGrp="1"/>
          </p:cNvSpPr>
          <p:nvPr>
            <p:ph type="body" sz="quarter" idx="25" hasCustomPrompt="1"/>
          </p:nvPr>
        </p:nvSpPr>
        <p:spPr>
          <a:xfrm>
            <a:off x="3025297" y="5390259"/>
            <a:ext cx="2327466" cy="789646"/>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143" name="Text Placeholder 5">
            <a:extLst>
              <a:ext uri="{FF2B5EF4-FFF2-40B4-BE49-F238E27FC236}">
                <a16:creationId xmlns="" xmlns:a16="http://schemas.microsoft.com/office/drawing/2014/main" id="{7D014F77-75D5-41EB-B3CE-756E60A0A016}"/>
              </a:ext>
            </a:extLst>
          </p:cNvPr>
          <p:cNvSpPr>
            <a:spLocks noGrp="1"/>
          </p:cNvSpPr>
          <p:nvPr>
            <p:ph type="body" sz="quarter" idx="26" hasCustomPrompt="1"/>
          </p:nvPr>
        </p:nvSpPr>
        <p:spPr>
          <a:xfrm>
            <a:off x="4721151" y="2149850"/>
            <a:ext cx="2327466" cy="862752"/>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144" name="Text Placeholder 5">
            <a:extLst>
              <a:ext uri="{FF2B5EF4-FFF2-40B4-BE49-F238E27FC236}">
                <a16:creationId xmlns="" xmlns:a16="http://schemas.microsoft.com/office/drawing/2014/main" id="{E044AE32-5A33-4D3C-B8E4-6E9D7D77C6E7}"/>
              </a:ext>
            </a:extLst>
          </p:cNvPr>
          <p:cNvSpPr>
            <a:spLocks noGrp="1"/>
          </p:cNvSpPr>
          <p:nvPr>
            <p:ph type="body" sz="quarter" idx="27" hasCustomPrompt="1"/>
          </p:nvPr>
        </p:nvSpPr>
        <p:spPr>
          <a:xfrm>
            <a:off x="6986775" y="4708150"/>
            <a:ext cx="2327466" cy="789646"/>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145" name="Text Placeholder 5">
            <a:extLst>
              <a:ext uri="{FF2B5EF4-FFF2-40B4-BE49-F238E27FC236}">
                <a16:creationId xmlns="" xmlns:a16="http://schemas.microsoft.com/office/drawing/2014/main" id="{549738EF-53EB-4ECC-B905-FA381ED4E7C4}"/>
              </a:ext>
            </a:extLst>
          </p:cNvPr>
          <p:cNvSpPr>
            <a:spLocks noGrp="1"/>
          </p:cNvSpPr>
          <p:nvPr>
            <p:ph type="body" sz="quarter" idx="28" hasCustomPrompt="1"/>
          </p:nvPr>
        </p:nvSpPr>
        <p:spPr>
          <a:xfrm>
            <a:off x="10694145" y="1955612"/>
            <a:ext cx="1318631" cy="1860250"/>
          </a:xfrm>
          <a:prstGeom prst="rect">
            <a:avLst/>
          </a:prstGeom>
        </p:spPr>
        <p:txBody>
          <a:bodyPr/>
          <a:lstStyle>
            <a:lvl1pPr algn="ctr">
              <a:defRPr lang="en-US" sz="1100" b="1" kern="1200" baseline="0">
                <a:solidFill>
                  <a:schemeClr val="tx1"/>
                </a:solidFill>
                <a:latin typeface="Arial" pitchFamily="34" charset="0"/>
                <a:ea typeface="+mn-ea"/>
                <a:cs typeface="Arial" pitchFamily="34" charset="0"/>
              </a:defRPr>
            </a:lvl1pPr>
            <a:lvl2pPr marL="0" indent="0" algn="ctr">
              <a:buNone/>
              <a:defRPr lang="en-US" sz="1100" b="1"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146" name="Text Placeholder 62">
            <a:extLst>
              <a:ext uri="{FF2B5EF4-FFF2-40B4-BE49-F238E27FC236}">
                <a16:creationId xmlns="" xmlns:a16="http://schemas.microsoft.com/office/drawing/2014/main" id="{1F5086E3-571D-4E5F-A952-D76CBD1AD231}"/>
              </a:ext>
            </a:extLst>
          </p:cNvPr>
          <p:cNvSpPr>
            <a:spLocks noGrp="1"/>
          </p:cNvSpPr>
          <p:nvPr>
            <p:ph type="body" sz="quarter" idx="29" hasCustomPrompt="1"/>
          </p:nvPr>
        </p:nvSpPr>
        <p:spPr>
          <a:xfrm>
            <a:off x="1180758" y="2222957"/>
            <a:ext cx="2247780" cy="496064"/>
          </a:xfrm>
          <a:prstGeom prst="rect">
            <a:avLst/>
          </a:prstGeom>
        </p:spPr>
        <p:txBody>
          <a:bodyPr/>
          <a:lstStyle>
            <a:lvl1pPr algn="ctr">
              <a:defRPr b="1"/>
            </a:lvl1pPr>
          </a:lstStyle>
          <a:p>
            <a:pPr lvl="0"/>
            <a:r>
              <a:rPr lang="en-US"/>
              <a:t>Header 1</a:t>
            </a:r>
          </a:p>
        </p:txBody>
      </p:sp>
      <p:sp>
        <p:nvSpPr>
          <p:cNvPr id="147" name="Text Placeholder 62">
            <a:extLst>
              <a:ext uri="{FF2B5EF4-FFF2-40B4-BE49-F238E27FC236}">
                <a16:creationId xmlns="" xmlns:a16="http://schemas.microsoft.com/office/drawing/2014/main" id="{21C5DDE7-1BF7-40B9-A2B2-8F89D1B4B3E9}"/>
              </a:ext>
            </a:extLst>
          </p:cNvPr>
          <p:cNvSpPr>
            <a:spLocks noGrp="1"/>
          </p:cNvSpPr>
          <p:nvPr>
            <p:ph type="body" sz="quarter" idx="30" hasCustomPrompt="1"/>
          </p:nvPr>
        </p:nvSpPr>
        <p:spPr>
          <a:xfrm>
            <a:off x="4721151" y="1607631"/>
            <a:ext cx="2327466" cy="496064"/>
          </a:xfrm>
          <a:prstGeom prst="rect">
            <a:avLst/>
          </a:prstGeom>
        </p:spPr>
        <p:txBody>
          <a:bodyPr/>
          <a:lstStyle>
            <a:lvl1pPr algn="ctr">
              <a:defRPr b="1"/>
            </a:lvl1pPr>
          </a:lstStyle>
          <a:p>
            <a:pPr lvl="0"/>
            <a:r>
              <a:rPr lang="en-US"/>
              <a:t>Header 3</a:t>
            </a:r>
          </a:p>
        </p:txBody>
      </p:sp>
      <p:sp>
        <p:nvSpPr>
          <p:cNvPr id="148" name="Text Placeholder 62">
            <a:extLst>
              <a:ext uri="{FF2B5EF4-FFF2-40B4-BE49-F238E27FC236}">
                <a16:creationId xmlns="" xmlns:a16="http://schemas.microsoft.com/office/drawing/2014/main" id="{35CDD150-7D0F-4935-AB06-6AE5C9DCAA6B}"/>
              </a:ext>
            </a:extLst>
          </p:cNvPr>
          <p:cNvSpPr>
            <a:spLocks noGrp="1"/>
          </p:cNvSpPr>
          <p:nvPr>
            <p:ph type="body" sz="quarter" idx="31" hasCustomPrompt="1"/>
          </p:nvPr>
        </p:nvSpPr>
        <p:spPr>
          <a:xfrm>
            <a:off x="3025297" y="6180788"/>
            <a:ext cx="2327466" cy="364177"/>
          </a:xfrm>
          <a:prstGeom prst="rect">
            <a:avLst/>
          </a:prstGeom>
        </p:spPr>
        <p:txBody>
          <a:bodyPr/>
          <a:lstStyle>
            <a:lvl1pPr algn="ctr">
              <a:defRPr b="1"/>
            </a:lvl1pPr>
          </a:lstStyle>
          <a:p>
            <a:pPr lvl="0"/>
            <a:r>
              <a:rPr lang="en-US"/>
              <a:t>Header 2</a:t>
            </a:r>
          </a:p>
        </p:txBody>
      </p:sp>
      <p:sp>
        <p:nvSpPr>
          <p:cNvPr id="149" name="Text Placeholder 62">
            <a:extLst>
              <a:ext uri="{FF2B5EF4-FFF2-40B4-BE49-F238E27FC236}">
                <a16:creationId xmlns="" xmlns:a16="http://schemas.microsoft.com/office/drawing/2014/main" id="{4516922C-B57D-4374-AD76-007B5619A1ED}"/>
              </a:ext>
            </a:extLst>
          </p:cNvPr>
          <p:cNvSpPr>
            <a:spLocks noGrp="1"/>
          </p:cNvSpPr>
          <p:nvPr>
            <p:ph type="body" sz="quarter" idx="32" hasCustomPrompt="1"/>
          </p:nvPr>
        </p:nvSpPr>
        <p:spPr>
          <a:xfrm>
            <a:off x="6986775" y="5537050"/>
            <a:ext cx="2327466" cy="496064"/>
          </a:xfrm>
          <a:prstGeom prst="rect">
            <a:avLst/>
          </a:prstGeom>
        </p:spPr>
        <p:txBody>
          <a:bodyPr/>
          <a:lstStyle>
            <a:lvl1pPr algn="ctr">
              <a:defRPr b="1"/>
            </a:lvl1pPr>
          </a:lstStyle>
          <a:p>
            <a:pPr lvl="0"/>
            <a:r>
              <a:rPr lang="en-US"/>
              <a:t>Header 4</a:t>
            </a:r>
          </a:p>
        </p:txBody>
      </p:sp>
    </p:spTree>
    <p:custDataLst>
      <p:tags r:id="rId1"/>
    </p:custDataLst>
    <p:extLst>
      <p:ext uri="{BB962C8B-B14F-4D97-AF65-F5344CB8AC3E}">
        <p14:creationId xmlns:p14="http://schemas.microsoft.com/office/powerpoint/2010/main" val="135558583"/>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5_Custom Layout">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grpSp>
        <p:nvGrpSpPr>
          <p:cNvPr id="24" name="Shape 673">
            <a:extLst>
              <a:ext uri="{FF2B5EF4-FFF2-40B4-BE49-F238E27FC236}">
                <a16:creationId xmlns="" xmlns:a16="http://schemas.microsoft.com/office/drawing/2014/main" id="{ABCA47E5-93AD-46CA-A049-02822D20CAA1}"/>
              </a:ext>
            </a:extLst>
          </p:cNvPr>
          <p:cNvGrpSpPr/>
          <p:nvPr/>
        </p:nvGrpSpPr>
        <p:grpSpPr>
          <a:xfrm>
            <a:off x="8705339" y="1607951"/>
            <a:ext cx="2504670" cy="2336329"/>
            <a:chOff x="8705339" y="1607951"/>
            <a:chExt cx="2504670" cy="2336329"/>
          </a:xfrm>
        </p:grpSpPr>
        <p:grpSp>
          <p:nvGrpSpPr>
            <p:cNvPr id="25" name="Shape 674">
              <a:extLst>
                <a:ext uri="{FF2B5EF4-FFF2-40B4-BE49-F238E27FC236}">
                  <a16:creationId xmlns="" xmlns:a16="http://schemas.microsoft.com/office/drawing/2014/main" id="{3968C91A-B0E5-4029-B03A-6F4A56459341}"/>
                </a:ext>
              </a:extLst>
            </p:cNvPr>
            <p:cNvGrpSpPr/>
            <p:nvPr/>
          </p:nvGrpSpPr>
          <p:grpSpPr>
            <a:xfrm>
              <a:off x="8705339" y="1607951"/>
              <a:ext cx="2358105" cy="2097263"/>
              <a:chOff x="8705339" y="1607951"/>
              <a:chExt cx="2358105" cy="2097263"/>
            </a:xfrm>
          </p:grpSpPr>
          <p:sp>
            <p:nvSpPr>
              <p:cNvPr id="27" name="Shape 675">
                <a:extLst>
                  <a:ext uri="{FF2B5EF4-FFF2-40B4-BE49-F238E27FC236}">
                    <a16:creationId xmlns="" xmlns:a16="http://schemas.microsoft.com/office/drawing/2014/main" id="{5C5AEE53-F5E1-4643-8613-E64BDE5052F2}"/>
                  </a:ext>
                </a:extLst>
              </p:cNvPr>
              <p:cNvSpPr/>
              <p:nvPr/>
            </p:nvSpPr>
            <p:spPr>
              <a:xfrm rot="-5400000">
                <a:off x="8706847" y="1606446"/>
                <a:ext cx="1180703"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28" name="Shape 676">
                <a:extLst>
                  <a:ext uri="{FF2B5EF4-FFF2-40B4-BE49-F238E27FC236}">
                    <a16:creationId xmlns="" xmlns:a16="http://schemas.microsoft.com/office/drawing/2014/main" id="{A51C4982-2BA9-45CD-A0B7-83B91B84B545}"/>
                  </a:ext>
                </a:extLst>
              </p:cNvPr>
              <p:cNvSpPr/>
              <p:nvPr/>
            </p:nvSpPr>
            <p:spPr>
              <a:xfrm>
                <a:off x="9882742" y="1607951"/>
                <a:ext cx="1180701"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29" name="Shape 677">
                <a:extLst>
                  <a:ext uri="{FF2B5EF4-FFF2-40B4-BE49-F238E27FC236}">
                    <a16:creationId xmlns="" xmlns:a16="http://schemas.microsoft.com/office/drawing/2014/main" id="{9BDF3149-3022-451B-A5B7-10D998B68959}"/>
                  </a:ext>
                </a:extLst>
              </p:cNvPr>
              <p:cNvSpPr/>
              <p:nvPr/>
            </p:nvSpPr>
            <p:spPr>
              <a:xfrm>
                <a:off x="8705339" y="2785319"/>
                <a:ext cx="455853" cy="919353"/>
              </a:xfrm>
              <a:prstGeom prst="rect">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30" name="Shape 678">
                <a:extLst>
                  <a:ext uri="{FF2B5EF4-FFF2-40B4-BE49-F238E27FC236}">
                    <a16:creationId xmlns="" xmlns:a16="http://schemas.microsoft.com/office/drawing/2014/main" id="{58998497-94D8-4015-BC2A-C4D8CECC2661}"/>
                  </a:ext>
                </a:extLst>
              </p:cNvPr>
              <p:cNvSpPr/>
              <p:nvPr/>
            </p:nvSpPr>
            <p:spPr>
              <a:xfrm>
                <a:off x="10607442" y="2785321"/>
                <a:ext cx="455853" cy="919893"/>
              </a:xfrm>
              <a:prstGeom prst="rect">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grpSp>
        <p:sp>
          <p:nvSpPr>
            <p:cNvPr id="26" name="Shape 679">
              <a:extLst>
                <a:ext uri="{FF2B5EF4-FFF2-40B4-BE49-F238E27FC236}">
                  <a16:creationId xmlns="" xmlns:a16="http://schemas.microsoft.com/office/drawing/2014/main" id="{7C9E70DC-2EA6-47AF-8BCB-6C4D782C8AA3}"/>
                </a:ext>
              </a:extLst>
            </p:cNvPr>
            <p:cNvSpPr/>
            <p:nvPr/>
          </p:nvSpPr>
          <p:spPr>
            <a:xfrm rot="2700000">
              <a:off x="10575857" y="3310127"/>
              <a:ext cx="525350" cy="525350"/>
            </a:xfrm>
            <a:custGeom>
              <a:rect l="0" t="0" r="0" b="0"/>
              <a:pathLst>
                <a:path w="119999" h="119999" extrusionOk="0">
                  <a:moveTo>
                    <a:pt x="0" y="120000"/>
                  </a:moveTo>
                  <a:lnTo>
                    <a:pt x="120000" y="0"/>
                  </a:lnTo>
                  <a:lnTo>
                    <a:pt x="120000" y="120000"/>
                  </a:lnTo>
                  <a:lnTo>
                    <a:pt x="0" y="120000"/>
                  </a:lnTo>
                  <a:close/>
                </a:path>
              </a:pathLst>
            </a:cu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grpSp>
      <p:grpSp>
        <p:nvGrpSpPr>
          <p:cNvPr id="31" name="Shape 680">
            <a:extLst>
              <a:ext uri="{FF2B5EF4-FFF2-40B4-BE49-F238E27FC236}">
                <a16:creationId xmlns="" xmlns:a16="http://schemas.microsoft.com/office/drawing/2014/main" id="{40C2FDD8-7401-4625-8911-BE50359DF171}"/>
              </a:ext>
            </a:extLst>
          </p:cNvPr>
          <p:cNvGrpSpPr/>
          <p:nvPr/>
        </p:nvGrpSpPr>
        <p:grpSpPr>
          <a:xfrm>
            <a:off x="6794670" y="3441706"/>
            <a:ext cx="2503758" cy="2336329"/>
            <a:chOff x="3371475" y="3591818"/>
            <a:chExt cx="2074749" cy="1936008"/>
          </a:xfrm>
        </p:grpSpPr>
        <p:sp>
          <p:nvSpPr>
            <p:cNvPr id="32" name="Shape 681">
              <a:extLst>
                <a:ext uri="{FF2B5EF4-FFF2-40B4-BE49-F238E27FC236}">
                  <a16:creationId xmlns="" xmlns:a16="http://schemas.microsoft.com/office/drawing/2014/main" id="{2DB8DD6E-C7E1-4FD8-A058-72FF1F2E5A19}"/>
                </a:ext>
              </a:extLst>
            </p:cNvPr>
            <p:cNvSpPr/>
            <p:nvPr/>
          </p:nvSpPr>
          <p:spPr>
            <a:xfrm rot="-5400000" flipH="1">
              <a:off x="3372725" y="4548183"/>
              <a:ext cx="978394" cy="980890"/>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33" name="Shape 682">
              <a:extLst>
                <a:ext uri="{FF2B5EF4-FFF2-40B4-BE49-F238E27FC236}">
                  <a16:creationId xmlns="" xmlns:a16="http://schemas.microsoft.com/office/drawing/2014/main" id="{AF35809D-2B84-446D-8F1E-2DEAE5C2B502}"/>
                </a:ext>
              </a:extLst>
            </p:cNvPr>
            <p:cNvSpPr/>
            <p:nvPr/>
          </p:nvSpPr>
          <p:spPr>
            <a:xfrm rot="10800000" flipH="1">
              <a:off x="4346378" y="4546935"/>
              <a:ext cx="978394" cy="980890"/>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34" name="Shape 683">
              <a:extLst>
                <a:ext uri="{FF2B5EF4-FFF2-40B4-BE49-F238E27FC236}">
                  <a16:creationId xmlns="" xmlns:a16="http://schemas.microsoft.com/office/drawing/2014/main" id="{B37FCABD-234F-4D0B-A932-F6EA7670E180}"/>
                </a:ext>
              </a:extLst>
            </p:cNvPr>
            <p:cNvSpPr/>
            <p:nvPr/>
          </p:nvSpPr>
          <p:spPr>
            <a:xfrm rot="10800000" flipH="1">
              <a:off x="3371475" y="3790370"/>
              <a:ext cx="377745" cy="761826"/>
            </a:xfrm>
            <a:prstGeom prst="rect">
              <a:avLst/>
            </a:pr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35" name="Shape 684">
              <a:extLst>
                <a:ext uri="{FF2B5EF4-FFF2-40B4-BE49-F238E27FC236}">
                  <a16:creationId xmlns="" xmlns:a16="http://schemas.microsoft.com/office/drawing/2014/main" id="{90C05467-6358-4CA9-83D2-5E2A68F9155F}"/>
                </a:ext>
              </a:extLst>
            </p:cNvPr>
            <p:cNvSpPr/>
            <p:nvPr/>
          </p:nvSpPr>
          <p:spPr>
            <a:xfrm rot="10800000" flipH="1">
              <a:off x="4946903" y="3789921"/>
              <a:ext cx="377745" cy="762272"/>
            </a:xfrm>
            <a:prstGeom prst="rect">
              <a:avLst/>
            </a:pr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36" name="Shape 685">
              <a:extLst>
                <a:ext uri="{FF2B5EF4-FFF2-40B4-BE49-F238E27FC236}">
                  <a16:creationId xmlns="" xmlns:a16="http://schemas.microsoft.com/office/drawing/2014/main" id="{6AEABE15-2DD3-4EC9-9A22-E828B92C7263}"/>
                </a:ext>
              </a:extLst>
            </p:cNvPr>
            <p:cNvSpPr/>
            <p:nvPr/>
          </p:nvSpPr>
          <p:spPr>
            <a:xfrm rot="8100000" flipH="1">
              <a:off x="4920731" y="3681978"/>
              <a:ext cx="435332" cy="435332"/>
            </a:xfrm>
            <a:custGeom>
              <a:rect l="0" t="0" r="0" b="0"/>
              <a:pathLst>
                <a:path w="119999" h="119999" extrusionOk="0">
                  <a:moveTo>
                    <a:pt x="0" y="120000"/>
                  </a:moveTo>
                  <a:lnTo>
                    <a:pt x="120000" y="0"/>
                  </a:lnTo>
                  <a:lnTo>
                    <a:pt x="120000" y="120000"/>
                  </a:lnTo>
                  <a:lnTo>
                    <a:pt x="0" y="120000"/>
                  </a:lnTo>
                  <a:close/>
                </a:path>
              </a:pathLst>
            </a:cu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grpSp>
      <p:grpSp>
        <p:nvGrpSpPr>
          <p:cNvPr id="38" name="Shape 686">
            <a:extLst>
              <a:ext uri="{FF2B5EF4-FFF2-40B4-BE49-F238E27FC236}">
                <a16:creationId xmlns="" xmlns:a16="http://schemas.microsoft.com/office/drawing/2014/main" id="{923784E5-6765-467D-A59E-CC0DE4F652E4}"/>
              </a:ext>
            </a:extLst>
          </p:cNvPr>
          <p:cNvGrpSpPr/>
          <p:nvPr/>
        </p:nvGrpSpPr>
        <p:grpSpPr>
          <a:xfrm>
            <a:off x="4892567" y="1607951"/>
            <a:ext cx="2504670" cy="2336329"/>
            <a:chOff x="4892567" y="1607951"/>
            <a:chExt cx="2504670" cy="2336329"/>
          </a:xfrm>
        </p:grpSpPr>
        <p:sp>
          <p:nvSpPr>
            <p:cNvPr id="39" name="Shape 687">
              <a:extLst>
                <a:ext uri="{FF2B5EF4-FFF2-40B4-BE49-F238E27FC236}">
                  <a16:creationId xmlns="" xmlns:a16="http://schemas.microsoft.com/office/drawing/2014/main" id="{A75CE160-D266-4828-B524-367490A6728A}"/>
                </a:ext>
              </a:extLst>
            </p:cNvPr>
            <p:cNvSpPr/>
            <p:nvPr/>
          </p:nvSpPr>
          <p:spPr>
            <a:xfrm rot="-5400000">
              <a:off x="4894075" y="1606446"/>
              <a:ext cx="1180703"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40" name="Shape 688">
              <a:extLst>
                <a:ext uri="{FF2B5EF4-FFF2-40B4-BE49-F238E27FC236}">
                  <a16:creationId xmlns="" xmlns:a16="http://schemas.microsoft.com/office/drawing/2014/main" id="{F10F8F41-8ED8-4444-A244-05AC7AA9B03B}"/>
                </a:ext>
              </a:extLst>
            </p:cNvPr>
            <p:cNvSpPr/>
            <p:nvPr/>
          </p:nvSpPr>
          <p:spPr>
            <a:xfrm>
              <a:off x="6069971" y="1607951"/>
              <a:ext cx="1180701"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42" name="Shape 689">
              <a:extLst>
                <a:ext uri="{FF2B5EF4-FFF2-40B4-BE49-F238E27FC236}">
                  <a16:creationId xmlns="" xmlns:a16="http://schemas.microsoft.com/office/drawing/2014/main" id="{C3208E45-AB24-4CBF-9AF5-4AC2FC2EEDEF}"/>
                </a:ext>
              </a:extLst>
            </p:cNvPr>
            <p:cNvSpPr/>
            <p:nvPr/>
          </p:nvSpPr>
          <p:spPr>
            <a:xfrm>
              <a:off x="4892567" y="2785319"/>
              <a:ext cx="455853" cy="919353"/>
            </a:xfrm>
            <a:prstGeom prst="rect">
              <a:avLst/>
            </a:pr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44" name="Shape 690">
              <a:extLst>
                <a:ext uri="{FF2B5EF4-FFF2-40B4-BE49-F238E27FC236}">
                  <a16:creationId xmlns="" xmlns:a16="http://schemas.microsoft.com/office/drawing/2014/main" id="{5AEFFCA0-21EB-42FE-B035-A2438E7D14EF}"/>
                </a:ext>
              </a:extLst>
            </p:cNvPr>
            <p:cNvSpPr/>
            <p:nvPr/>
          </p:nvSpPr>
          <p:spPr>
            <a:xfrm>
              <a:off x="6794671" y="2785321"/>
              <a:ext cx="455853" cy="919893"/>
            </a:xfrm>
            <a:prstGeom prst="rect">
              <a:avLst/>
            </a:pr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46" name="Shape 691">
              <a:extLst>
                <a:ext uri="{FF2B5EF4-FFF2-40B4-BE49-F238E27FC236}">
                  <a16:creationId xmlns="" xmlns:a16="http://schemas.microsoft.com/office/drawing/2014/main" id="{7F235A49-87D7-4453-9EDB-31DBBCD8B9CE}"/>
                </a:ext>
              </a:extLst>
            </p:cNvPr>
            <p:cNvSpPr/>
            <p:nvPr/>
          </p:nvSpPr>
          <p:spPr>
            <a:xfrm rot="2700000">
              <a:off x="6763085" y="3310127"/>
              <a:ext cx="525350" cy="525350"/>
            </a:xfrm>
            <a:custGeom>
              <a:rect l="0" t="0" r="0" b="0"/>
              <a:pathLst>
                <a:path w="119999" h="119999" extrusionOk="0">
                  <a:moveTo>
                    <a:pt x="0" y="120000"/>
                  </a:moveTo>
                  <a:lnTo>
                    <a:pt x="120000" y="0"/>
                  </a:lnTo>
                  <a:lnTo>
                    <a:pt x="120000" y="120000"/>
                  </a:lnTo>
                  <a:lnTo>
                    <a:pt x="0" y="120000"/>
                  </a:lnTo>
                  <a:close/>
                </a:path>
              </a:pathLst>
            </a:cu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grpSp>
      <p:grpSp>
        <p:nvGrpSpPr>
          <p:cNvPr id="47" name="Shape 692">
            <a:extLst>
              <a:ext uri="{FF2B5EF4-FFF2-40B4-BE49-F238E27FC236}">
                <a16:creationId xmlns="" xmlns:a16="http://schemas.microsoft.com/office/drawing/2014/main" id="{F868CC5A-CA0B-4422-97D7-2771AEAF1FA2}"/>
              </a:ext>
            </a:extLst>
          </p:cNvPr>
          <p:cNvGrpSpPr/>
          <p:nvPr/>
        </p:nvGrpSpPr>
        <p:grpSpPr>
          <a:xfrm>
            <a:off x="2992894" y="3441706"/>
            <a:ext cx="2503758" cy="2336329"/>
            <a:chOff x="3371475" y="3591818"/>
            <a:chExt cx="2074749" cy="1936008"/>
          </a:xfrm>
        </p:grpSpPr>
        <p:sp>
          <p:nvSpPr>
            <p:cNvPr id="48" name="Shape 693">
              <a:extLst>
                <a:ext uri="{FF2B5EF4-FFF2-40B4-BE49-F238E27FC236}">
                  <a16:creationId xmlns="" xmlns:a16="http://schemas.microsoft.com/office/drawing/2014/main" id="{48FDA51A-9264-451B-AD16-63B885CC55DC}"/>
                </a:ext>
              </a:extLst>
            </p:cNvPr>
            <p:cNvSpPr/>
            <p:nvPr/>
          </p:nvSpPr>
          <p:spPr>
            <a:xfrm rot="-5400000" flipH="1">
              <a:off x="3372725" y="4548183"/>
              <a:ext cx="978394" cy="980890"/>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49" name="Shape 694">
              <a:extLst>
                <a:ext uri="{FF2B5EF4-FFF2-40B4-BE49-F238E27FC236}">
                  <a16:creationId xmlns="" xmlns:a16="http://schemas.microsoft.com/office/drawing/2014/main" id="{4C266344-D7C7-45AB-A25C-728E3B8B43CA}"/>
                </a:ext>
              </a:extLst>
            </p:cNvPr>
            <p:cNvSpPr/>
            <p:nvPr/>
          </p:nvSpPr>
          <p:spPr>
            <a:xfrm rot="10800000" flipH="1">
              <a:off x="4346378" y="4546935"/>
              <a:ext cx="978394" cy="980890"/>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54" name="Shape 695">
              <a:extLst>
                <a:ext uri="{FF2B5EF4-FFF2-40B4-BE49-F238E27FC236}">
                  <a16:creationId xmlns="" xmlns:a16="http://schemas.microsoft.com/office/drawing/2014/main" id="{579931F3-ED70-48AD-B03C-125599F7D0EB}"/>
                </a:ext>
              </a:extLst>
            </p:cNvPr>
            <p:cNvSpPr/>
            <p:nvPr/>
          </p:nvSpPr>
          <p:spPr>
            <a:xfrm rot="10800000" flipH="1">
              <a:off x="3371475" y="3790370"/>
              <a:ext cx="377745" cy="761826"/>
            </a:xfrm>
            <a:prstGeom prst="rect">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57" name="Shape 696">
              <a:extLst>
                <a:ext uri="{FF2B5EF4-FFF2-40B4-BE49-F238E27FC236}">
                  <a16:creationId xmlns="" xmlns:a16="http://schemas.microsoft.com/office/drawing/2014/main" id="{62212073-02CA-4BFB-ADDD-BB258A5370A5}"/>
                </a:ext>
              </a:extLst>
            </p:cNvPr>
            <p:cNvSpPr/>
            <p:nvPr/>
          </p:nvSpPr>
          <p:spPr>
            <a:xfrm rot="10800000" flipH="1">
              <a:off x="4946903" y="3789921"/>
              <a:ext cx="377745" cy="762272"/>
            </a:xfrm>
            <a:prstGeom prst="rect">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58" name="Shape 697">
              <a:extLst>
                <a:ext uri="{FF2B5EF4-FFF2-40B4-BE49-F238E27FC236}">
                  <a16:creationId xmlns="" xmlns:a16="http://schemas.microsoft.com/office/drawing/2014/main" id="{0F4BA028-3B0E-4489-AFEE-27B40A569A78}"/>
                </a:ext>
              </a:extLst>
            </p:cNvPr>
            <p:cNvSpPr/>
            <p:nvPr/>
          </p:nvSpPr>
          <p:spPr>
            <a:xfrm rot="8100000" flipH="1">
              <a:off x="4920731" y="3681978"/>
              <a:ext cx="435332" cy="435332"/>
            </a:xfrm>
            <a:custGeom>
              <a:rect l="0" t="0" r="0" b="0"/>
              <a:pathLst>
                <a:path w="119999" h="119999" extrusionOk="0">
                  <a:moveTo>
                    <a:pt x="0" y="120000"/>
                  </a:moveTo>
                  <a:lnTo>
                    <a:pt x="120000" y="0"/>
                  </a:lnTo>
                  <a:lnTo>
                    <a:pt x="120000" y="120000"/>
                  </a:lnTo>
                  <a:lnTo>
                    <a:pt x="0" y="120000"/>
                  </a:lnTo>
                  <a:close/>
                </a:path>
              </a:pathLst>
            </a:cu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grpSp>
      <p:grpSp>
        <p:nvGrpSpPr>
          <p:cNvPr id="60" name="Shape 698">
            <a:extLst>
              <a:ext uri="{FF2B5EF4-FFF2-40B4-BE49-F238E27FC236}">
                <a16:creationId xmlns="" xmlns:a16="http://schemas.microsoft.com/office/drawing/2014/main" id="{B6B1DFDB-6F6C-4107-9F78-093F11C42580}"/>
              </a:ext>
            </a:extLst>
          </p:cNvPr>
          <p:cNvGrpSpPr/>
          <p:nvPr/>
        </p:nvGrpSpPr>
        <p:grpSpPr>
          <a:xfrm>
            <a:off x="1090792" y="1607950"/>
            <a:ext cx="2504672" cy="2336330"/>
            <a:chOff x="1090792" y="1607950"/>
            <a:chExt cx="2504672" cy="2336330"/>
          </a:xfrm>
        </p:grpSpPr>
        <p:sp>
          <p:nvSpPr>
            <p:cNvPr id="63" name="Shape 699">
              <a:extLst>
                <a:ext uri="{FF2B5EF4-FFF2-40B4-BE49-F238E27FC236}">
                  <a16:creationId xmlns="" xmlns:a16="http://schemas.microsoft.com/office/drawing/2014/main" id="{84311B8C-3FA9-4287-ABE0-1C6D054BDE17}"/>
                </a:ext>
              </a:extLst>
            </p:cNvPr>
            <p:cNvSpPr/>
            <p:nvPr/>
          </p:nvSpPr>
          <p:spPr>
            <a:xfrm rot="-5400000">
              <a:off x="1092300" y="1606446"/>
              <a:ext cx="1180703"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65" name="Shape 700">
              <a:extLst>
                <a:ext uri="{FF2B5EF4-FFF2-40B4-BE49-F238E27FC236}">
                  <a16:creationId xmlns="" xmlns:a16="http://schemas.microsoft.com/office/drawing/2014/main" id="{1490BB54-6A8D-4163-B1F8-A0A56FF11FFA}"/>
                </a:ext>
              </a:extLst>
            </p:cNvPr>
            <p:cNvSpPr/>
            <p:nvPr/>
          </p:nvSpPr>
          <p:spPr>
            <a:xfrm>
              <a:off x="2268196" y="1607950"/>
              <a:ext cx="1180701" cy="1183715"/>
            </a:xfrm>
            <a:custGeom>
              <a:rect l="0" t="0" r="0" b="0"/>
              <a:pathLst>
                <a:path w="119999" h="119999"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66" name="Shape 701">
              <a:extLst>
                <a:ext uri="{FF2B5EF4-FFF2-40B4-BE49-F238E27FC236}">
                  <a16:creationId xmlns="" xmlns:a16="http://schemas.microsoft.com/office/drawing/2014/main" id="{2AD631C8-EB98-41F3-9D5E-E7BE3FB6AA97}"/>
                </a:ext>
              </a:extLst>
            </p:cNvPr>
            <p:cNvSpPr/>
            <p:nvPr/>
          </p:nvSpPr>
          <p:spPr>
            <a:xfrm>
              <a:off x="1090792" y="2785318"/>
              <a:ext cx="455853" cy="919353"/>
            </a:xfrm>
            <a:prstGeom prst="rect">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73" name="Shape 702">
              <a:extLst>
                <a:ext uri="{FF2B5EF4-FFF2-40B4-BE49-F238E27FC236}">
                  <a16:creationId xmlns="" xmlns:a16="http://schemas.microsoft.com/office/drawing/2014/main" id="{77F02D79-DAA9-4FAF-BB3D-667A553F73C2}"/>
                </a:ext>
              </a:extLst>
            </p:cNvPr>
            <p:cNvSpPr/>
            <p:nvPr/>
          </p:nvSpPr>
          <p:spPr>
            <a:xfrm>
              <a:off x="2992894" y="2785318"/>
              <a:ext cx="455853" cy="919893"/>
            </a:xfrm>
            <a:prstGeom prst="rect">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74" name="Shape 703">
              <a:extLst>
                <a:ext uri="{FF2B5EF4-FFF2-40B4-BE49-F238E27FC236}">
                  <a16:creationId xmlns="" xmlns:a16="http://schemas.microsoft.com/office/drawing/2014/main" id="{E4763273-E5BA-458E-9668-EFA50A173120}"/>
                </a:ext>
              </a:extLst>
            </p:cNvPr>
            <p:cNvSpPr/>
            <p:nvPr/>
          </p:nvSpPr>
          <p:spPr>
            <a:xfrm rot="2700000">
              <a:off x="2961311" y="3310127"/>
              <a:ext cx="525350" cy="525350"/>
            </a:xfrm>
            <a:custGeom>
              <a:rect l="0" t="0" r="0" b="0"/>
              <a:pathLst>
                <a:path w="119999" h="119999" extrusionOk="0">
                  <a:moveTo>
                    <a:pt x="0" y="120000"/>
                  </a:moveTo>
                  <a:lnTo>
                    <a:pt x="120000" y="0"/>
                  </a:lnTo>
                  <a:lnTo>
                    <a:pt x="120000" y="120000"/>
                  </a:lnTo>
                  <a:lnTo>
                    <a:pt x="0" y="120000"/>
                  </a:lnTo>
                  <a:close/>
                </a:path>
              </a:pathLst>
            </a:cu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grpSp>
      <p:grpSp>
        <p:nvGrpSpPr>
          <p:cNvPr id="4" name="Group 3"/>
          <p:cNvGrpSpPr/>
          <p:nvPr/>
        </p:nvGrpSpPr>
        <p:grpSpPr>
          <a:xfrm>
            <a:off x="1981263" y="2448663"/>
            <a:ext cx="611596" cy="611596"/>
            <a:chOff x="1981263" y="2448663"/>
            <a:chExt cx="611596" cy="611596"/>
          </a:xfrm>
        </p:grpSpPr>
        <p:sp>
          <p:nvSpPr>
            <p:cNvPr id="80" name="Shape 708">
              <a:extLst>
                <a:ext uri="{FF2B5EF4-FFF2-40B4-BE49-F238E27FC236}">
                  <a16:creationId xmlns="" xmlns:a16="http://schemas.microsoft.com/office/drawing/2014/main" id="{715E436E-EEC3-433C-A48E-D645DFBFEE9C}"/>
                </a:ext>
              </a:extLst>
            </p:cNvPr>
            <p:cNvSpPr/>
            <p:nvPr/>
          </p:nvSpPr>
          <p:spPr>
            <a:xfrm>
              <a:off x="1981263" y="2448663"/>
              <a:ext cx="611596" cy="611596"/>
            </a:xfrm>
            <a:prstGeom prst="ellipse">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Arial" pitchFamily="34" charset="0"/>
                <a:ea typeface="Arial" pitchFamily="34" charset="0"/>
                <a:cs typeface="Arial" pitchFamily="34" charset="0"/>
                <a:sym typeface="Arial" pitchFamily="34" charset="0"/>
              </a:endParaRPr>
            </a:p>
          </p:txBody>
        </p:sp>
        <p:sp>
          <p:nvSpPr>
            <p:cNvPr id="77" name="Shape 709">
              <a:extLst>
                <a:ext uri="{FF2B5EF4-FFF2-40B4-BE49-F238E27FC236}">
                  <a16:creationId xmlns="" xmlns:a16="http://schemas.microsoft.com/office/drawing/2014/main" id="{6CF648C3-5DCA-4793-B371-FD8DA2E24444}"/>
                </a:ext>
              </a:extLst>
            </p:cNvPr>
            <p:cNvSpPr/>
            <p:nvPr/>
          </p:nvSpPr>
          <p:spPr>
            <a:xfrm>
              <a:off x="2153233" y="2615963"/>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5" name="Group 4"/>
          <p:cNvGrpSpPr/>
          <p:nvPr/>
        </p:nvGrpSpPr>
        <p:grpSpPr>
          <a:xfrm>
            <a:off x="3864632" y="4349703"/>
            <a:ext cx="611596" cy="611596"/>
            <a:chOff x="3864632" y="4349703"/>
            <a:chExt cx="611596" cy="611596"/>
          </a:xfrm>
        </p:grpSpPr>
        <p:sp>
          <p:nvSpPr>
            <p:cNvPr id="86" name="Shape 714">
              <a:extLst>
                <a:ext uri="{FF2B5EF4-FFF2-40B4-BE49-F238E27FC236}">
                  <a16:creationId xmlns="" xmlns:a16="http://schemas.microsoft.com/office/drawing/2014/main" id="{CCFC0A60-9B4D-4FAA-87E8-C2FE19EEBE0D}"/>
                </a:ext>
              </a:extLst>
            </p:cNvPr>
            <p:cNvSpPr/>
            <p:nvPr/>
          </p:nvSpPr>
          <p:spPr>
            <a:xfrm>
              <a:off x="3864632" y="4349703"/>
              <a:ext cx="611596" cy="611596"/>
            </a:xfrm>
            <a:prstGeom prst="ellipse">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Arial" pitchFamily="34" charset="0"/>
                <a:ea typeface="Arial" pitchFamily="34" charset="0"/>
                <a:cs typeface="Arial" pitchFamily="34" charset="0"/>
                <a:sym typeface="Arial" pitchFamily="34" charset="0"/>
              </a:endParaRPr>
            </a:p>
          </p:txBody>
        </p:sp>
        <p:sp>
          <p:nvSpPr>
            <p:cNvPr id="83" name="Shape 715">
              <a:extLst>
                <a:ext uri="{FF2B5EF4-FFF2-40B4-BE49-F238E27FC236}">
                  <a16:creationId xmlns="" xmlns:a16="http://schemas.microsoft.com/office/drawing/2014/main" id="{3CF10F1D-AD07-4F5F-8EA2-46D8586A2FB9}"/>
                </a:ext>
              </a:extLst>
            </p:cNvPr>
            <p:cNvSpPr/>
            <p:nvPr/>
          </p:nvSpPr>
          <p:spPr>
            <a:xfrm>
              <a:off x="4047092" y="4515837"/>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87" name="Shape 716">
            <a:extLst>
              <a:ext uri="{FF2B5EF4-FFF2-40B4-BE49-F238E27FC236}">
                <a16:creationId xmlns="" xmlns:a16="http://schemas.microsoft.com/office/drawing/2014/main" id="{A8CA1216-8456-4BC0-9A16-75878370C9A6}"/>
              </a:ext>
            </a:extLst>
          </p:cNvPr>
          <p:cNvGrpSpPr/>
          <p:nvPr/>
        </p:nvGrpSpPr>
        <p:grpSpPr>
          <a:xfrm>
            <a:off x="5759496" y="2448663"/>
            <a:ext cx="611596" cy="611596"/>
            <a:chOff x="5759496" y="2448663"/>
            <a:chExt cx="611596" cy="611596"/>
          </a:xfrm>
        </p:grpSpPr>
        <p:sp>
          <p:nvSpPr>
            <p:cNvPr id="92" name="Shape 720">
              <a:extLst>
                <a:ext uri="{FF2B5EF4-FFF2-40B4-BE49-F238E27FC236}">
                  <a16:creationId xmlns="" xmlns:a16="http://schemas.microsoft.com/office/drawing/2014/main" id="{0F404E3E-9C76-40EA-91F5-6A14B0A92969}"/>
                </a:ext>
              </a:extLst>
            </p:cNvPr>
            <p:cNvSpPr/>
            <p:nvPr/>
          </p:nvSpPr>
          <p:spPr>
            <a:xfrm>
              <a:off x="5759496" y="2448663"/>
              <a:ext cx="611596" cy="611596"/>
            </a:xfrm>
            <a:prstGeom prst="ellipse">
              <a:avLst/>
            </a:pr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Arial" pitchFamily="34" charset="0"/>
                <a:ea typeface="Arial" pitchFamily="34" charset="0"/>
                <a:cs typeface="Arial" pitchFamily="34" charset="0"/>
                <a:sym typeface="Arial" pitchFamily="34" charset="0"/>
              </a:endParaRPr>
            </a:p>
          </p:txBody>
        </p:sp>
        <p:sp>
          <p:nvSpPr>
            <p:cNvPr id="89" name="Shape 721">
              <a:extLst>
                <a:ext uri="{FF2B5EF4-FFF2-40B4-BE49-F238E27FC236}">
                  <a16:creationId xmlns="" xmlns:a16="http://schemas.microsoft.com/office/drawing/2014/main" id="{0CA2B884-4E18-4704-9E19-CD6AA6122C96}"/>
                </a:ext>
              </a:extLst>
            </p:cNvPr>
            <p:cNvSpPr/>
            <p:nvPr/>
          </p:nvSpPr>
          <p:spPr>
            <a:xfrm>
              <a:off x="5936021" y="2614727"/>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93" name="Shape 722">
            <a:extLst>
              <a:ext uri="{FF2B5EF4-FFF2-40B4-BE49-F238E27FC236}">
                <a16:creationId xmlns="" xmlns:a16="http://schemas.microsoft.com/office/drawing/2014/main" id="{DFC9CA1F-4FE6-43BD-B8CA-F996C5EC61D7}"/>
              </a:ext>
            </a:extLst>
          </p:cNvPr>
          <p:cNvGrpSpPr/>
          <p:nvPr/>
        </p:nvGrpSpPr>
        <p:grpSpPr>
          <a:xfrm>
            <a:off x="7681647" y="4349703"/>
            <a:ext cx="611596" cy="611596"/>
            <a:chOff x="7681647" y="4349703"/>
            <a:chExt cx="611596" cy="611596"/>
          </a:xfrm>
        </p:grpSpPr>
        <p:sp>
          <p:nvSpPr>
            <p:cNvPr id="98" name="Shape 726">
              <a:extLst>
                <a:ext uri="{FF2B5EF4-FFF2-40B4-BE49-F238E27FC236}">
                  <a16:creationId xmlns="" xmlns:a16="http://schemas.microsoft.com/office/drawing/2014/main" id="{D75605D9-805D-4B27-AA18-A16532F5EF45}"/>
                </a:ext>
              </a:extLst>
            </p:cNvPr>
            <p:cNvSpPr/>
            <p:nvPr/>
          </p:nvSpPr>
          <p:spPr>
            <a:xfrm>
              <a:off x="7681647" y="4349703"/>
              <a:ext cx="611596" cy="611596"/>
            </a:xfrm>
            <a:prstGeom prst="ellipse">
              <a:avLst/>
            </a:pr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Calibri"/>
                <a:ea typeface="Calibri"/>
                <a:cs typeface="Calibri"/>
                <a:sym typeface="Calibri"/>
              </a:endParaRPr>
            </a:p>
          </p:txBody>
        </p:sp>
        <p:sp>
          <p:nvSpPr>
            <p:cNvPr id="95" name="Shape 727">
              <a:extLst>
                <a:ext uri="{FF2B5EF4-FFF2-40B4-BE49-F238E27FC236}">
                  <a16:creationId xmlns="" xmlns:a16="http://schemas.microsoft.com/office/drawing/2014/main" id="{3C5E18B2-D8D9-4761-8E14-39407A56F8CA}"/>
                </a:ext>
              </a:extLst>
            </p:cNvPr>
            <p:cNvSpPr/>
            <p:nvPr/>
          </p:nvSpPr>
          <p:spPr>
            <a:xfrm>
              <a:off x="7846559" y="4515837"/>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grpSp>
        <p:nvGrpSpPr>
          <p:cNvPr id="99" name="Shape 728">
            <a:extLst>
              <a:ext uri="{FF2B5EF4-FFF2-40B4-BE49-F238E27FC236}">
                <a16:creationId xmlns="" xmlns:a16="http://schemas.microsoft.com/office/drawing/2014/main" id="{AD7031A5-621D-43B2-A39F-14AF7A080F83}"/>
              </a:ext>
            </a:extLst>
          </p:cNvPr>
          <p:cNvGrpSpPr/>
          <p:nvPr/>
        </p:nvGrpSpPr>
        <p:grpSpPr>
          <a:xfrm>
            <a:off x="9576939" y="2448663"/>
            <a:ext cx="611596" cy="611596"/>
            <a:chOff x="9576939" y="2448663"/>
            <a:chExt cx="611596" cy="611596"/>
          </a:xfrm>
        </p:grpSpPr>
        <p:sp>
          <p:nvSpPr>
            <p:cNvPr id="104" name="Shape 732">
              <a:extLst>
                <a:ext uri="{FF2B5EF4-FFF2-40B4-BE49-F238E27FC236}">
                  <a16:creationId xmlns="" xmlns:a16="http://schemas.microsoft.com/office/drawing/2014/main" id="{8D47404B-43A8-4F27-A63F-86038E9993B6}"/>
                </a:ext>
              </a:extLst>
            </p:cNvPr>
            <p:cNvSpPr/>
            <p:nvPr/>
          </p:nvSpPr>
          <p:spPr>
            <a:xfrm>
              <a:off x="9576939" y="2448663"/>
              <a:ext cx="611596" cy="611596"/>
            </a:xfrm>
            <a:prstGeom prst="ellipse">
              <a:avLst/>
            </a:prstGeom>
            <a:solidFill>
              <a:schemeClr val="accent6"/>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1800">
                <a:solidFill>
                  <a:schemeClr val="lt1"/>
                </a:solidFill>
                <a:latin typeface="Arial" pitchFamily="34" charset="0"/>
                <a:ea typeface="Arial" pitchFamily="34" charset="0"/>
                <a:cs typeface="Arial" pitchFamily="34" charset="0"/>
                <a:sym typeface="Arial" pitchFamily="34" charset="0"/>
              </a:endParaRPr>
            </a:p>
          </p:txBody>
        </p:sp>
        <p:sp>
          <p:nvSpPr>
            <p:cNvPr id="101" name="Shape 733">
              <a:extLst>
                <a:ext uri="{FF2B5EF4-FFF2-40B4-BE49-F238E27FC236}">
                  <a16:creationId xmlns="" xmlns:a16="http://schemas.microsoft.com/office/drawing/2014/main" id="{C6DE8881-D444-4AB7-984F-958CBF883150}"/>
                </a:ext>
              </a:extLst>
            </p:cNvPr>
            <p:cNvSpPr/>
            <p:nvPr/>
          </p:nvSpPr>
          <p:spPr>
            <a:xfrm>
              <a:off x="9749393" y="2614727"/>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2"/>
                </a:solidFill>
                <a:latin typeface="Source Sans Pro Light"/>
                <a:ea typeface="Source Sans Pro Light"/>
                <a:cs typeface="Source Sans Pro Light"/>
                <a:sym typeface="Source Sans Pro Light"/>
              </a:endParaRPr>
            </a:p>
          </p:txBody>
        </p:sp>
      </p:grpSp>
      <p:sp>
        <p:nvSpPr>
          <p:cNvPr id="105" name="Text Placeholder 62">
            <a:extLst>
              <a:ext uri="{FF2B5EF4-FFF2-40B4-BE49-F238E27FC236}">
                <a16:creationId xmlns="" xmlns:a16="http://schemas.microsoft.com/office/drawing/2014/main" id="{C348DCD8-BDF9-4390-B0D9-6FC0D7D3673C}"/>
              </a:ext>
            </a:extLst>
          </p:cNvPr>
          <p:cNvSpPr>
            <a:spLocks noGrp="1"/>
          </p:cNvSpPr>
          <p:nvPr>
            <p:ph type="body" sz="quarter" idx="27" hasCustomPrompt="1"/>
          </p:nvPr>
        </p:nvSpPr>
        <p:spPr>
          <a:xfrm>
            <a:off x="1584929" y="3111615"/>
            <a:ext cx="1334043" cy="396875"/>
          </a:xfrm>
          <a:prstGeom prst="rect">
            <a:avLst/>
          </a:prstGeom>
        </p:spPr>
        <p:txBody>
          <a:bodyPr/>
          <a:lstStyle>
            <a:lvl1pPr algn="ctr">
              <a:defRPr b="1"/>
            </a:lvl1pPr>
          </a:lstStyle>
          <a:p>
            <a:pPr lvl="0"/>
            <a:r>
              <a:rPr lang="en-US"/>
              <a:t>Header 1</a:t>
            </a:r>
          </a:p>
        </p:txBody>
      </p:sp>
      <p:sp>
        <p:nvSpPr>
          <p:cNvPr id="106" name="Text Placeholder 5">
            <a:extLst>
              <a:ext uri="{FF2B5EF4-FFF2-40B4-BE49-F238E27FC236}">
                <a16:creationId xmlns="" xmlns:a16="http://schemas.microsoft.com/office/drawing/2014/main" id="{9E539142-A9D5-432C-8B64-FCC959D9F40C}"/>
              </a:ext>
            </a:extLst>
          </p:cNvPr>
          <p:cNvSpPr>
            <a:spLocks noGrp="1"/>
          </p:cNvSpPr>
          <p:nvPr>
            <p:ph type="body" sz="quarter" idx="24" hasCustomPrompt="1"/>
          </p:nvPr>
        </p:nvSpPr>
        <p:spPr>
          <a:xfrm>
            <a:off x="1575449" y="3523161"/>
            <a:ext cx="1334043" cy="1295020"/>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107" name="Text Placeholder 62">
            <a:extLst>
              <a:ext uri="{FF2B5EF4-FFF2-40B4-BE49-F238E27FC236}">
                <a16:creationId xmlns="" xmlns:a16="http://schemas.microsoft.com/office/drawing/2014/main" id="{6ACC7ADD-972C-4676-9374-854F84E2E563}"/>
              </a:ext>
            </a:extLst>
          </p:cNvPr>
          <p:cNvSpPr>
            <a:spLocks noGrp="1"/>
          </p:cNvSpPr>
          <p:nvPr>
            <p:ph type="body" sz="quarter" idx="28" hasCustomPrompt="1"/>
          </p:nvPr>
        </p:nvSpPr>
        <p:spPr>
          <a:xfrm>
            <a:off x="3519528" y="3908411"/>
            <a:ext cx="1334043" cy="396875"/>
          </a:xfrm>
          <a:prstGeom prst="rect">
            <a:avLst/>
          </a:prstGeom>
        </p:spPr>
        <p:txBody>
          <a:bodyPr/>
          <a:lstStyle>
            <a:lvl1pPr algn="ctr">
              <a:defRPr b="1"/>
            </a:lvl1pPr>
          </a:lstStyle>
          <a:p>
            <a:pPr lvl="0"/>
            <a:r>
              <a:rPr lang="en-US"/>
              <a:t>Header 2</a:t>
            </a:r>
          </a:p>
        </p:txBody>
      </p:sp>
      <p:sp>
        <p:nvSpPr>
          <p:cNvPr id="108" name="Text Placeholder 5">
            <a:extLst>
              <a:ext uri="{FF2B5EF4-FFF2-40B4-BE49-F238E27FC236}">
                <a16:creationId xmlns="" xmlns:a16="http://schemas.microsoft.com/office/drawing/2014/main" id="{E636FB0C-E4EE-4F69-85F2-FABB956941EB}"/>
              </a:ext>
            </a:extLst>
          </p:cNvPr>
          <p:cNvSpPr>
            <a:spLocks noGrp="1"/>
          </p:cNvSpPr>
          <p:nvPr>
            <p:ph type="body" sz="quarter" idx="29" hasCustomPrompt="1"/>
          </p:nvPr>
        </p:nvSpPr>
        <p:spPr>
          <a:xfrm>
            <a:off x="3518381" y="2588973"/>
            <a:ext cx="1334043" cy="1295020"/>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109" name="Text Placeholder 62">
            <a:extLst>
              <a:ext uri="{FF2B5EF4-FFF2-40B4-BE49-F238E27FC236}">
                <a16:creationId xmlns="" xmlns:a16="http://schemas.microsoft.com/office/drawing/2014/main" id="{D46CDC27-4A6E-4065-96E3-E164B4857B0A}"/>
              </a:ext>
            </a:extLst>
          </p:cNvPr>
          <p:cNvSpPr>
            <a:spLocks noGrp="1"/>
          </p:cNvSpPr>
          <p:nvPr>
            <p:ph type="body" sz="quarter" idx="30" hasCustomPrompt="1"/>
          </p:nvPr>
        </p:nvSpPr>
        <p:spPr>
          <a:xfrm>
            <a:off x="5400162" y="3111615"/>
            <a:ext cx="1334043" cy="396875"/>
          </a:xfrm>
          <a:prstGeom prst="rect">
            <a:avLst/>
          </a:prstGeom>
        </p:spPr>
        <p:txBody>
          <a:bodyPr/>
          <a:lstStyle>
            <a:lvl1pPr algn="ctr">
              <a:defRPr b="1"/>
            </a:lvl1pPr>
          </a:lstStyle>
          <a:p>
            <a:pPr lvl="0"/>
            <a:r>
              <a:rPr lang="en-US"/>
              <a:t>Header 3</a:t>
            </a:r>
          </a:p>
        </p:txBody>
      </p:sp>
      <p:sp>
        <p:nvSpPr>
          <p:cNvPr id="110" name="Text Placeholder 5">
            <a:extLst>
              <a:ext uri="{FF2B5EF4-FFF2-40B4-BE49-F238E27FC236}">
                <a16:creationId xmlns="" xmlns:a16="http://schemas.microsoft.com/office/drawing/2014/main" id="{920CC1AA-0F93-4206-950B-1EEA62B3542B}"/>
              </a:ext>
            </a:extLst>
          </p:cNvPr>
          <p:cNvSpPr>
            <a:spLocks noGrp="1"/>
          </p:cNvSpPr>
          <p:nvPr>
            <p:ph type="body" sz="quarter" idx="31" hasCustomPrompt="1"/>
          </p:nvPr>
        </p:nvSpPr>
        <p:spPr>
          <a:xfrm>
            <a:off x="5390682" y="3523161"/>
            <a:ext cx="1334043" cy="1295020"/>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111" name="Text Placeholder 62">
            <a:extLst>
              <a:ext uri="{FF2B5EF4-FFF2-40B4-BE49-F238E27FC236}">
                <a16:creationId xmlns="" xmlns:a16="http://schemas.microsoft.com/office/drawing/2014/main" id="{94861B89-8C5C-4BA3-929B-83544E81C3C7}"/>
              </a:ext>
            </a:extLst>
          </p:cNvPr>
          <p:cNvSpPr>
            <a:spLocks noGrp="1"/>
          </p:cNvSpPr>
          <p:nvPr>
            <p:ph type="body" sz="quarter" idx="32" hasCustomPrompt="1"/>
          </p:nvPr>
        </p:nvSpPr>
        <p:spPr>
          <a:xfrm>
            <a:off x="7308390" y="3908411"/>
            <a:ext cx="1334043" cy="396875"/>
          </a:xfrm>
          <a:prstGeom prst="rect">
            <a:avLst/>
          </a:prstGeom>
        </p:spPr>
        <p:txBody>
          <a:bodyPr/>
          <a:lstStyle>
            <a:lvl1pPr algn="ctr">
              <a:defRPr b="1"/>
            </a:lvl1pPr>
          </a:lstStyle>
          <a:p>
            <a:pPr lvl="0"/>
            <a:r>
              <a:rPr lang="en-US"/>
              <a:t>Header 4</a:t>
            </a:r>
          </a:p>
        </p:txBody>
      </p:sp>
      <p:sp>
        <p:nvSpPr>
          <p:cNvPr id="112" name="Text Placeholder 5">
            <a:extLst>
              <a:ext uri="{FF2B5EF4-FFF2-40B4-BE49-F238E27FC236}">
                <a16:creationId xmlns="" xmlns:a16="http://schemas.microsoft.com/office/drawing/2014/main" id="{7075460B-BB64-450F-9AA5-D31BA4205E44}"/>
              </a:ext>
            </a:extLst>
          </p:cNvPr>
          <p:cNvSpPr>
            <a:spLocks noGrp="1"/>
          </p:cNvSpPr>
          <p:nvPr>
            <p:ph type="body" sz="quarter" idx="33" hasCustomPrompt="1"/>
          </p:nvPr>
        </p:nvSpPr>
        <p:spPr>
          <a:xfrm>
            <a:off x="7307243" y="2588973"/>
            <a:ext cx="1334043" cy="1295020"/>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113" name="Text Placeholder 62">
            <a:extLst>
              <a:ext uri="{FF2B5EF4-FFF2-40B4-BE49-F238E27FC236}">
                <a16:creationId xmlns="" xmlns:a16="http://schemas.microsoft.com/office/drawing/2014/main" id="{F57C5EAC-166C-4260-B931-33004F77B47E}"/>
              </a:ext>
            </a:extLst>
          </p:cNvPr>
          <p:cNvSpPr>
            <a:spLocks noGrp="1"/>
          </p:cNvSpPr>
          <p:nvPr>
            <p:ph type="body" sz="quarter" idx="34" hasCustomPrompt="1"/>
          </p:nvPr>
        </p:nvSpPr>
        <p:spPr>
          <a:xfrm>
            <a:off x="9250776" y="3111615"/>
            <a:ext cx="1334043" cy="396875"/>
          </a:xfrm>
          <a:prstGeom prst="rect">
            <a:avLst/>
          </a:prstGeom>
        </p:spPr>
        <p:txBody>
          <a:bodyPr/>
          <a:lstStyle>
            <a:lvl1pPr algn="ctr">
              <a:defRPr b="1"/>
            </a:lvl1pPr>
          </a:lstStyle>
          <a:p>
            <a:pPr lvl="0"/>
            <a:r>
              <a:rPr lang="en-US"/>
              <a:t>Header 5</a:t>
            </a:r>
          </a:p>
        </p:txBody>
      </p:sp>
      <p:sp>
        <p:nvSpPr>
          <p:cNvPr id="114" name="Text Placeholder 5">
            <a:extLst>
              <a:ext uri="{FF2B5EF4-FFF2-40B4-BE49-F238E27FC236}">
                <a16:creationId xmlns="" xmlns:a16="http://schemas.microsoft.com/office/drawing/2014/main" id="{C6F35A79-B3BD-497B-8492-41B7FDDD9082}"/>
              </a:ext>
            </a:extLst>
          </p:cNvPr>
          <p:cNvSpPr>
            <a:spLocks noGrp="1"/>
          </p:cNvSpPr>
          <p:nvPr>
            <p:ph type="body" sz="quarter" idx="35" hasCustomPrompt="1"/>
          </p:nvPr>
        </p:nvSpPr>
        <p:spPr>
          <a:xfrm>
            <a:off x="9241296" y="3523161"/>
            <a:ext cx="1334043" cy="1295020"/>
          </a:xfrm>
          <a:prstGeom prst="rect">
            <a:avLst/>
          </a:prstGeom>
        </p:spPr>
        <p:txBody>
          <a:bodyPr/>
          <a:lstStyle>
            <a:lvl1pPr algn="ctr">
              <a:defRPr lang="en-US" sz="1100" kern="1200" baseline="0">
                <a:solidFill>
                  <a:schemeClr val="tx1"/>
                </a:solidFill>
                <a:latin typeface="Arial" pitchFamily="34" charset="0"/>
                <a:ea typeface="+mn-ea"/>
                <a:cs typeface="Arial" pitchFamily="34" charset="0"/>
              </a:defRPr>
            </a:lvl1pPr>
            <a:lvl2pPr marL="0" indent="0" algn="ctr">
              <a:buNone/>
              <a:defRPr lang="en-US" sz="1100" kern="1200" baseline="0">
                <a:solidFill>
                  <a:schemeClr val="tx1"/>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Tree>
    <p:custDataLst>
      <p:tags r:id="rId1"/>
    </p:custDataLst>
    <p:extLst>
      <p:ext uri="{BB962C8B-B14F-4D97-AF65-F5344CB8AC3E}">
        <p14:creationId xmlns:p14="http://schemas.microsoft.com/office/powerpoint/2010/main" val="3703980720"/>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ee-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grpSp>
        <p:nvGrpSpPr>
          <p:cNvPr id="4" name="Shape 772">
            <a:extLst>
              <a:ext uri="{FF2B5EF4-FFF2-40B4-BE49-F238E27FC236}">
                <a16:creationId xmlns="" xmlns:a16="http://schemas.microsoft.com/office/drawing/2014/main" id="{6408836B-25F1-4FEC-99BE-71B99FBA60F9}"/>
              </a:ext>
            </a:extLst>
          </p:cNvPr>
          <p:cNvGrpSpPr/>
          <p:nvPr/>
        </p:nvGrpSpPr>
        <p:grpSpPr>
          <a:xfrm>
            <a:off x="6992716" y="1169665"/>
            <a:ext cx="4573641" cy="5344829"/>
            <a:chOff x="2813" y="961"/>
            <a:chExt cx="2052" cy="2397"/>
          </a:xfrm>
        </p:grpSpPr>
        <p:sp>
          <p:nvSpPr>
            <p:cNvPr id="5" name="Shape 773">
              <a:extLst>
                <a:ext uri="{FF2B5EF4-FFF2-40B4-BE49-F238E27FC236}">
                  <a16:creationId xmlns="" xmlns:a16="http://schemas.microsoft.com/office/drawing/2014/main" id="{606A6764-0846-4986-8C07-642732110BFE}"/>
                </a:ext>
              </a:extLst>
            </p:cNvPr>
            <p:cNvSpPr/>
            <p:nvPr/>
          </p:nvSpPr>
          <p:spPr>
            <a:xfrm>
              <a:off x="4415" y="1626"/>
              <a:ext cx="127" cy="168"/>
            </a:xfrm>
            <a:custGeom>
              <a:rect l="0" t="0" r="0" b="0"/>
              <a:pathLst>
                <a:path w="119999" h="119999"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6" name="Shape 774">
              <a:extLst>
                <a:ext uri="{FF2B5EF4-FFF2-40B4-BE49-F238E27FC236}">
                  <a16:creationId xmlns="" xmlns:a16="http://schemas.microsoft.com/office/drawing/2014/main" id="{ADAA746C-7DAA-4436-AE1E-4DBA799756D5}"/>
                </a:ext>
              </a:extLst>
            </p:cNvPr>
            <p:cNvSpPr/>
            <p:nvPr/>
          </p:nvSpPr>
          <p:spPr>
            <a:xfrm>
              <a:off x="4261" y="1218"/>
              <a:ext cx="130" cy="166"/>
            </a:xfrm>
            <a:custGeom>
              <a:rect l="0" t="0" r="0" b="0"/>
              <a:pathLst>
                <a:path w="119999" h="119999"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7" name="Shape 775">
              <a:extLst>
                <a:ext uri="{FF2B5EF4-FFF2-40B4-BE49-F238E27FC236}">
                  <a16:creationId xmlns="" xmlns:a16="http://schemas.microsoft.com/office/drawing/2014/main" id="{05D5CD6E-F663-4801-9F4D-46AAB236B6AE}"/>
                </a:ext>
              </a:extLst>
            </p:cNvPr>
            <p:cNvSpPr/>
            <p:nvPr/>
          </p:nvSpPr>
          <p:spPr>
            <a:xfrm>
              <a:off x="3452" y="1219"/>
              <a:ext cx="120" cy="177"/>
            </a:xfrm>
            <a:custGeom>
              <a:rect l="0" t="0" r="0" b="0"/>
              <a:pathLst>
                <a:path w="119999" h="119999"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8" name="Shape 776">
              <a:extLst>
                <a:ext uri="{FF2B5EF4-FFF2-40B4-BE49-F238E27FC236}">
                  <a16:creationId xmlns="" xmlns:a16="http://schemas.microsoft.com/office/drawing/2014/main" id="{DF225701-1166-44C1-9534-51B2427290E6}"/>
                </a:ext>
              </a:extLst>
            </p:cNvPr>
            <p:cNvSpPr/>
            <p:nvPr/>
          </p:nvSpPr>
          <p:spPr>
            <a:xfrm>
              <a:off x="2912" y="1464"/>
              <a:ext cx="186" cy="112"/>
            </a:xfrm>
            <a:custGeom>
              <a:rect l="0" t="0" r="0" b="0"/>
              <a:pathLst>
                <a:path w="119999" h="119999"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9" name="Shape 777">
              <a:extLst>
                <a:ext uri="{FF2B5EF4-FFF2-40B4-BE49-F238E27FC236}">
                  <a16:creationId xmlns="" xmlns:a16="http://schemas.microsoft.com/office/drawing/2014/main" id="{00A12AEC-A791-4F2B-B51A-619CF510A129}"/>
                </a:ext>
              </a:extLst>
            </p:cNvPr>
            <p:cNvSpPr/>
            <p:nvPr/>
          </p:nvSpPr>
          <p:spPr>
            <a:xfrm>
              <a:off x="3659" y="1071"/>
              <a:ext cx="173" cy="122"/>
            </a:xfrm>
            <a:custGeom>
              <a:rect l="0" t="0" r="0" b="0"/>
              <a:pathLst>
                <a:path w="119999" h="119999"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0" name="Shape 778">
              <a:extLst>
                <a:ext uri="{FF2B5EF4-FFF2-40B4-BE49-F238E27FC236}">
                  <a16:creationId xmlns="" xmlns:a16="http://schemas.microsoft.com/office/drawing/2014/main" id="{C823446C-3B52-43A3-8DC4-7753D2F86F0B}"/>
                </a:ext>
              </a:extLst>
            </p:cNvPr>
            <p:cNvSpPr/>
            <p:nvPr/>
          </p:nvSpPr>
          <p:spPr>
            <a:xfrm>
              <a:off x="4702" y="1626"/>
              <a:ext cx="130" cy="168"/>
            </a:xfrm>
            <a:custGeom>
              <a:rect l="0" t="0" r="0" b="0"/>
              <a:pathLst>
                <a:path w="119999" h="119999"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1" name="Shape 779">
              <a:extLst>
                <a:ext uri="{FF2B5EF4-FFF2-40B4-BE49-F238E27FC236}">
                  <a16:creationId xmlns="" xmlns:a16="http://schemas.microsoft.com/office/drawing/2014/main" id="{147FFD84-3238-479B-B635-B98E0A895C8B}"/>
                </a:ext>
              </a:extLst>
            </p:cNvPr>
            <p:cNvSpPr/>
            <p:nvPr/>
          </p:nvSpPr>
          <p:spPr>
            <a:xfrm>
              <a:off x="3194" y="1907"/>
              <a:ext cx="153" cy="150"/>
            </a:xfrm>
            <a:custGeom>
              <a:rect l="0" t="0" r="0" b="0"/>
              <a:pathLst>
                <a:path w="119999" h="119999"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2" name="Shape 780">
              <a:extLst>
                <a:ext uri="{FF2B5EF4-FFF2-40B4-BE49-F238E27FC236}">
                  <a16:creationId xmlns="" xmlns:a16="http://schemas.microsoft.com/office/drawing/2014/main" id="{1B8FB0FE-8124-4748-8463-ED34E2D359CB}"/>
                </a:ext>
              </a:extLst>
            </p:cNvPr>
            <p:cNvSpPr/>
            <p:nvPr/>
          </p:nvSpPr>
          <p:spPr>
            <a:xfrm>
              <a:off x="2886" y="2504"/>
              <a:ext cx="1837" cy="854"/>
            </a:xfrm>
            <a:custGeom>
              <a:rect l="0" t="0" r="0" b="0"/>
              <a:pathLst>
                <a:path w="119999" h="119999"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3" name="Shape 781">
              <a:extLst>
                <a:ext uri="{FF2B5EF4-FFF2-40B4-BE49-F238E27FC236}">
                  <a16:creationId xmlns="" xmlns:a16="http://schemas.microsoft.com/office/drawing/2014/main" id="{77C28519-CCED-4F77-BB38-3EDDEA1F1815}"/>
                </a:ext>
              </a:extLst>
            </p:cNvPr>
            <p:cNvSpPr/>
            <p:nvPr/>
          </p:nvSpPr>
          <p:spPr>
            <a:xfrm>
              <a:off x="3081" y="2504"/>
              <a:ext cx="1446" cy="674"/>
            </a:xfrm>
            <a:custGeom>
              <a:rect l="0" t="0" r="0" b="0"/>
              <a:pathLst>
                <a:path w="119999" h="119999"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4" name="Shape 782">
              <a:extLst>
                <a:ext uri="{FF2B5EF4-FFF2-40B4-BE49-F238E27FC236}">
                  <a16:creationId xmlns="" xmlns:a16="http://schemas.microsoft.com/office/drawing/2014/main" id="{E1341188-C358-40B0-B93D-4E158A0C290C}"/>
                </a:ext>
              </a:extLst>
            </p:cNvPr>
            <p:cNvSpPr/>
            <p:nvPr/>
          </p:nvSpPr>
          <p:spPr>
            <a:xfrm>
              <a:off x="3266" y="2504"/>
              <a:ext cx="1076" cy="501"/>
            </a:xfrm>
            <a:custGeom>
              <a:rect l="0" t="0" r="0" b="0"/>
              <a:pathLst>
                <a:path w="119999" h="119999"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sp>
          <p:nvSpPr>
            <p:cNvPr id="15" name="Shape 783">
              <a:extLst>
                <a:ext uri="{FF2B5EF4-FFF2-40B4-BE49-F238E27FC236}">
                  <a16:creationId xmlns="" xmlns:a16="http://schemas.microsoft.com/office/drawing/2014/main" id="{9F5F2E60-E21C-4E7C-8D11-460B37B1BBB8}"/>
                </a:ext>
              </a:extLst>
            </p:cNvPr>
            <p:cNvSpPr/>
            <p:nvPr/>
          </p:nvSpPr>
          <p:spPr>
            <a:xfrm>
              <a:off x="2813" y="961"/>
              <a:ext cx="2052" cy="1860"/>
            </a:xfrm>
            <a:custGeom>
              <a:rect l="0" t="0" r="0" b="0"/>
              <a:pathLst>
                <a:path w="119999" h="119999"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800">
                <a:solidFill>
                  <a:schemeClr val="dk1"/>
                </a:solidFill>
                <a:latin typeface="Calibri"/>
                <a:ea typeface="Calibri"/>
                <a:cs typeface="Calibri"/>
                <a:sym typeface="Calibri"/>
              </a:endParaRPr>
            </a:p>
          </p:txBody>
        </p:sp>
      </p:grpSp>
      <p:grpSp>
        <p:nvGrpSpPr>
          <p:cNvPr id="66" name="Group 65">
            <a:extLst>
              <a:ext uri="{FF2B5EF4-FFF2-40B4-BE49-F238E27FC236}">
                <a16:creationId xmlns="" xmlns:a16="http://schemas.microsoft.com/office/drawing/2014/main" id="{E75070BE-3B5A-4673-8C40-DE1D09816B2B}"/>
              </a:ext>
            </a:extLst>
          </p:cNvPr>
          <p:cNvGrpSpPr/>
          <p:nvPr/>
        </p:nvGrpSpPr>
        <p:grpSpPr>
          <a:xfrm>
            <a:off x="1044399" y="1419553"/>
            <a:ext cx="699075" cy="699074"/>
            <a:chOff x="1044399" y="1577809"/>
            <a:chExt cx="699075" cy="699074"/>
          </a:xfrm>
        </p:grpSpPr>
        <p:sp>
          <p:nvSpPr>
            <p:cNvPr id="21" name="Shape 789">
              <a:extLst>
                <a:ext uri="{FF2B5EF4-FFF2-40B4-BE49-F238E27FC236}">
                  <a16:creationId xmlns="" xmlns:a16="http://schemas.microsoft.com/office/drawing/2014/main" id="{C1CDDCB9-D75F-4821-93E5-6DB9CB7624BE}"/>
                </a:ext>
              </a:extLst>
            </p:cNvPr>
            <p:cNvSpPr/>
            <p:nvPr/>
          </p:nvSpPr>
          <p:spPr>
            <a:xfrm>
              <a:off x="1044399" y="1577809"/>
              <a:ext cx="699075" cy="699074"/>
            </a:xfrm>
            <a:prstGeom prst="ellipse">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Arial" pitchFamily="34" charset="0"/>
                <a:ea typeface="Arial" pitchFamily="34" charset="0"/>
                <a:cs typeface="Arial" pitchFamily="34" charset="0"/>
                <a:sym typeface="Arial" pitchFamily="34" charset="0"/>
              </a:endParaRPr>
            </a:p>
          </p:txBody>
        </p:sp>
        <p:sp>
          <p:nvSpPr>
            <p:cNvPr id="22" name="Shape 790">
              <a:extLst>
                <a:ext uri="{FF2B5EF4-FFF2-40B4-BE49-F238E27FC236}">
                  <a16:creationId xmlns="" xmlns:a16="http://schemas.microsoft.com/office/drawing/2014/main" id="{41D0117C-67FE-40CE-A164-AC3FF01F3854}"/>
                </a:ext>
              </a:extLst>
            </p:cNvPr>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1"/>
                </a:solidFill>
                <a:latin typeface="Source Sans Pro Light"/>
                <a:ea typeface="Source Sans Pro Light"/>
                <a:cs typeface="Source Sans Pro Light"/>
                <a:sym typeface="Source Sans Pro Light"/>
              </a:endParaRPr>
            </a:p>
          </p:txBody>
        </p:sp>
      </p:grpSp>
      <p:sp>
        <p:nvSpPr>
          <p:cNvPr id="63" name="Text Placeholder 62">
            <a:extLst>
              <a:ext uri="{FF2B5EF4-FFF2-40B4-BE49-F238E27FC236}">
                <a16:creationId xmlns="" xmlns:a16="http://schemas.microsoft.com/office/drawing/2014/main" id="{6FAC6FF0-A2EB-4511-AC67-C438D434B139}"/>
              </a:ext>
            </a:extLst>
          </p:cNvPr>
          <p:cNvSpPr>
            <a:spLocks noGrp="1"/>
          </p:cNvSpPr>
          <p:nvPr>
            <p:ph type="body" sz="quarter" idx="27" hasCustomPrompt="1"/>
          </p:nvPr>
        </p:nvSpPr>
        <p:spPr>
          <a:xfrm>
            <a:off x="1890220" y="1569374"/>
            <a:ext cx="4030291" cy="364504"/>
          </a:xfrm>
          <a:prstGeom prst="rect">
            <a:avLst/>
          </a:prstGeom>
        </p:spPr>
        <p:txBody>
          <a:bodyPr/>
          <a:lstStyle>
            <a:lvl1pPr>
              <a:defRPr sz="1800" b="1"/>
            </a:lvl1pPr>
          </a:lstStyle>
          <a:p>
            <a:pPr lvl="0"/>
            <a:r>
              <a:rPr lang="en-US"/>
              <a:t>Header 1</a:t>
            </a:r>
          </a:p>
        </p:txBody>
      </p:sp>
      <p:cxnSp>
        <p:nvCxnSpPr>
          <p:cNvPr id="65" name="Straight Connector 64">
            <a:extLst>
              <a:ext uri="{FF2B5EF4-FFF2-40B4-BE49-F238E27FC236}">
                <a16:creationId xmlns="" xmlns:a16="http://schemas.microsoft.com/office/drawing/2014/main" id="{A0B58609-2249-4F0B-A803-4E9CF2F1C4F9}"/>
              </a:ext>
            </a:extLst>
          </p:cNvPr>
          <p:cNvCxnSpPr/>
          <p:nvPr/>
        </p:nvCxnSpPr>
        <p:spPr>
          <a:xfrm>
            <a:off x="1186962" y="2464026"/>
            <a:ext cx="490903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 xmlns:a16="http://schemas.microsoft.com/office/drawing/2014/main" id="{E8EF92A9-AB07-42CF-9570-FD47FA54E655}"/>
              </a:ext>
            </a:extLst>
          </p:cNvPr>
          <p:cNvGrpSpPr/>
          <p:nvPr/>
        </p:nvGrpSpPr>
        <p:grpSpPr>
          <a:xfrm>
            <a:off x="1044399" y="2791669"/>
            <a:ext cx="699075" cy="699074"/>
            <a:chOff x="1044399" y="1577809"/>
            <a:chExt cx="699075" cy="699074"/>
          </a:xfrm>
        </p:grpSpPr>
        <p:sp>
          <p:nvSpPr>
            <p:cNvPr id="37" name="Shape 789">
              <a:extLst>
                <a:ext uri="{FF2B5EF4-FFF2-40B4-BE49-F238E27FC236}">
                  <a16:creationId xmlns="" xmlns:a16="http://schemas.microsoft.com/office/drawing/2014/main" id="{B5E484AF-8D46-457B-8392-2681C254893C}"/>
                </a:ext>
              </a:extLst>
            </p:cNvPr>
            <p:cNvSpPr/>
            <p:nvPr/>
          </p:nvSpPr>
          <p:spPr>
            <a:xfrm>
              <a:off x="1044399" y="1577809"/>
              <a:ext cx="699075" cy="699074"/>
            </a:xfrm>
            <a:prstGeom prst="ellipse">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Arial" pitchFamily="34" charset="0"/>
                <a:ea typeface="Arial" pitchFamily="34" charset="0"/>
                <a:cs typeface="Arial" pitchFamily="34" charset="0"/>
                <a:sym typeface="Arial" pitchFamily="34" charset="0"/>
              </a:endParaRPr>
            </a:p>
          </p:txBody>
        </p:sp>
        <p:sp>
          <p:nvSpPr>
            <p:cNvPr id="39" name="Shape 790">
              <a:extLst>
                <a:ext uri="{FF2B5EF4-FFF2-40B4-BE49-F238E27FC236}">
                  <a16:creationId xmlns="" xmlns:a16="http://schemas.microsoft.com/office/drawing/2014/main" id="{97989D02-BC31-4DB5-816F-B932C39AF8A6}"/>
                </a:ext>
              </a:extLst>
            </p:cNvPr>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1"/>
                </a:solidFill>
                <a:latin typeface="Source Sans Pro Light"/>
                <a:ea typeface="Source Sans Pro Light"/>
                <a:cs typeface="Source Sans Pro Light"/>
                <a:sym typeface="Source Sans Pro Light"/>
              </a:endParaRPr>
            </a:p>
          </p:txBody>
        </p:sp>
      </p:grpSp>
      <p:sp>
        <p:nvSpPr>
          <p:cNvPr id="42" name="Text Placeholder 62">
            <a:extLst>
              <a:ext uri="{FF2B5EF4-FFF2-40B4-BE49-F238E27FC236}">
                <a16:creationId xmlns="" xmlns:a16="http://schemas.microsoft.com/office/drawing/2014/main" id="{2087D478-A55E-4A11-8C92-B2134C2017C6}"/>
              </a:ext>
            </a:extLst>
          </p:cNvPr>
          <p:cNvSpPr>
            <a:spLocks noGrp="1"/>
          </p:cNvSpPr>
          <p:nvPr>
            <p:ph type="body" sz="quarter" idx="28" hasCustomPrompt="1"/>
          </p:nvPr>
        </p:nvSpPr>
        <p:spPr>
          <a:xfrm>
            <a:off x="1890220" y="2929171"/>
            <a:ext cx="4045444" cy="335238"/>
          </a:xfrm>
          <a:prstGeom prst="rect">
            <a:avLst/>
          </a:prstGeom>
        </p:spPr>
        <p:txBody>
          <a:bodyPr/>
          <a:lstStyle>
            <a:lvl1pPr>
              <a:defRPr sz="1800" b="1"/>
            </a:lvl1pPr>
          </a:lstStyle>
          <a:p>
            <a:pPr lvl="0"/>
            <a:r>
              <a:rPr lang="en-US"/>
              <a:t>Header 2</a:t>
            </a:r>
          </a:p>
        </p:txBody>
      </p:sp>
      <p:cxnSp>
        <p:nvCxnSpPr>
          <p:cNvPr id="43" name="Straight Connector 42">
            <a:extLst>
              <a:ext uri="{FF2B5EF4-FFF2-40B4-BE49-F238E27FC236}">
                <a16:creationId xmlns="" xmlns:a16="http://schemas.microsoft.com/office/drawing/2014/main" id="{58E8496A-C213-466A-A133-38DC2ADE4D36}"/>
              </a:ext>
            </a:extLst>
          </p:cNvPr>
          <p:cNvCxnSpPr/>
          <p:nvPr/>
        </p:nvCxnSpPr>
        <p:spPr>
          <a:xfrm>
            <a:off x="1186962" y="3836142"/>
            <a:ext cx="490903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 xmlns:a16="http://schemas.microsoft.com/office/drawing/2014/main" id="{FC460D4B-A0B3-4F22-9119-F54DC6B8BF1C}"/>
              </a:ext>
            </a:extLst>
          </p:cNvPr>
          <p:cNvGrpSpPr/>
          <p:nvPr/>
        </p:nvGrpSpPr>
        <p:grpSpPr>
          <a:xfrm>
            <a:off x="1044399" y="4089831"/>
            <a:ext cx="699075" cy="699074"/>
            <a:chOff x="1044399" y="1577809"/>
            <a:chExt cx="699075" cy="699074"/>
          </a:xfrm>
        </p:grpSpPr>
        <p:sp>
          <p:nvSpPr>
            <p:cNvPr id="45" name="Shape 789">
              <a:extLst>
                <a:ext uri="{FF2B5EF4-FFF2-40B4-BE49-F238E27FC236}">
                  <a16:creationId xmlns="" xmlns:a16="http://schemas.microsoft.com/office/drawing/2014/main" id="{BBA02E4B-1394-4E86-B058-D54856869550}"/>
                </a:ext>
              </a:extLst>
            </p:cNvPr>
            <p:cNvSpPr/>
            <p:nvPr/>
          </p:nvSpPr>
          <p:spPr>
            <a:xfrm>
              <a:off x="1044399" y="1577809"/>
              <a:ext cx="699075" cy="699074"/>
            </a:xfrm>
            <a:prstGeom prst="ellipse">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Arial" pitchFamily="34" charset="0"/>
                <a:ea typeface="Arial" pitchFamily="34" charset="0"/>
                <a:cs typeface="Arial" pitchFamily="34" charset="0"/>
                <a:sym typeface="Arial" pitchFamily="34" charset="0"/>
              </a:endParaRPr>
            </a:p>
          </p:txBody>
        </p:sp>
        <p:sp>
          <p:nvSpPr>
            <p:cNvPr id="46" name="Shape 790">
              <a:extLst>
                <a:ext uri="{FF2B5EF4-FFF2-40B4-BE49-F238E27FC236}">
                  <a16:creationId xmlns="" xmlns:a16="http://schemas.microsoft.com/office/drawing/2014/main" id="{C39122CE-EAC0-4CB5-8F84-29B49A40A054}"/>
                </a:ext>
              </a:extLst>
            </p:cNvPr>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1"/>
                </a:solidFill>
                <a:latin typeface="Source Sans Pro Light"/>
                <a:ea typeface="Source Sans Pro Light"/>
                <a:cs typeface="Source Sans Pro Light"/>
                <a:sym typeface="Source Sans Pro Light"/>
              </a:endParaRPr>
            </a:p>
          </p:txBody>
        </p:sp>
      </p:grpSp>
      <p:sp>
        <p:nvSpPr>
          <p:cNvPr id="48" name="Text Placeholder 62">
            <a:extLst>
              <a:ext uri="{FF2B5EF4-FFF2-40B4-BE49-F238E27FC236}">
                <a16:creationId xmlns="" xmlns:a16="http://schemas.microsoft.com/office/drawing/2014/main" id="{F460A120-E85D-481B-95DB-8E0846633957}"/>
              </a:ext>
            </a:extLst>
          </p:cNvPr>
          <p:cNvSpPr>
            <a:spLocks noGrp="1"/>
          </p:cNvSpPr>
          <p:nvPr>
            <p:ph type="body" sz="quarter" idx="29" hasCustomPrompt="1"/>
          </p:nvPr>
        </p:nvSpPr>
        <p:spPr>
          <a:xfrm>
            <a:off x="1906182" y="4366292"/>
            <a:ext cx="3967163" cy="396875"/>
          </a:xfrm>
          <a:prstGeom prst="rect">
            <a:avLst/>
          </a:prstGeom>
        </p:spPr>
        <p:txBody>
          <a:bodyPr/>
          <a:lstStyle>
            <a:lvl1pPr>
              <a:defRPr sz="1800" b="1"/>
            </a:lvl1pPr>
          </a:lstStyle>
          <a:p>
            <a:pPr lvl="0"/>
            <a:r>
              <a:rPr lang="en-US"/>
              <a:t>Header 3</a:t>
            </a:r>
          </a:p>
        </p:txBody>
      </p:sp>
      <p:cxnSp>
        <p:nvCxnSpPr>
          <p:cNvPr id="49" name="Straight Connector 48">
            <a:extLst>
              <a:ext uri="{FF2B5EF4-FFF2-40B4-BE49-F238E27FC236}">
                <a16:creationId xmlns="" xmlns:a16="http://schemas.microsoft.com/office/drawing/2014/main" id="{7C1D3CF0-8BAD-4DF1-8A2A-170079CD5642}"/>
              </a:ext>
            </a:extLst>
          </p:cNvPr>
          <p:cNvCxnSpPr/>
          <p:nvPr/>
        </p:nvCxnSpPr>
        <p:spPr>
          <a:xfrm>
            <a:off x="1186962" y="5134304"/>
            <a:ext cx="490903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 xmlns:a16="http://schemas.microsoft.com/office/drawing/2014/main" id="{F9746F36-37A7-43EF-9330-6F95D7190E34}"/>
              </a:ext>
            </a:extLst>
          </p:cNvPr>
          <p:cNvGrpSpPr/>
          <p:nvPr/>
        </p:nvGrpSpPr>
        <p:grpSpPr>
          <a:xfrm>
            <a:off x="1044399" y="5328616"/>
            <a:ext cx="699075" cy="699074"/>
            <a:chOff x="1044399" y="1577809"/>
            <a:chExt cx="699075" cy="699074"/>
          </a:xfrm>
        </p:grpSpPr>
        <p:sp>
          <p:nvSpPr>
            <p:cNvPr id="51" name="Shape 789">
              <a:extLst>
                <a:ext uri="{FF2B5EF4-FFF2-40B4-BE49-F238E27FC236}">
                  <a16:creationId xmlns="" xmlns:a16="http://schemas.microsoft.com/office/drawing/2014/main" id="{F96FCBCB-2CFC-449C-AEEA-594E0B1EF8B0}"/>
                </a:ext>
              </a:extLst>
            </p:cNvPr>
            <p:cNvSpPr/>
            <p:nvPr/>
          </p:nvSpPr>
          <p:spPr>
            <a:xfrm>
              <a:off x="1044399" y="1577809"/>
              <a:ext cx="699075" cy="699074"/>
            </a:xfrm>
            <a:prstGeom prst="ellipse">
              <a:avLst/>
            </a:prstGeom>
            <a:solidFill>
              <a:schemeClr val="accent1"/>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Arial" pitchFamily="34" charset="0"/>
                <a:ea typeface="Arial" pitchFamily="34" charset="0"/>
                <a:cs typeface="Arial" pitchFamily="34" charset="0"/>
                <a:sym typeface="Arial" pitchFamily="34" charset="0"/>
              </a:endParaRPr>
            </a:p>
          </p:txBody>
        </p:sp>
        <p:sp>
          <p:nvSpPr>
            <p:cNvPr id="52" name="Shape 790">
              <a:extLst>
                <a:ext uri="{FF2B5EF4-FFF2-40B4-BE49-F238E27FC236}">
                  <a16:creationId xmlns="" xmlns:a16="http://schemas.microsoft.com/office/drawing/2014/main" id="{E3B87114-CEEF-4DA0-9229-33D5B971DEB2}"/>
                </a:ext>
              </a:extLst>
            </p:cNvPr>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rtl="0">
                <a:spcBef>
                  <a:spcPct val="0"/>
                </a:spcBef>
                <a:buNone/>
              </a:pPr>
              <a:endParaRPr sz="1500">
                <a:solidFill>
                  <a:schemeClr val="dk1"/>
                </a:solidFill>
                <a:latin typeface="Source Sans Pro Light"/>
                <a:ea typeface="Source Sans Pro Light"/>
                <a:cs typeface="Source Sans Pro Light"/>
                <a:sym typeface="Source Sans Pro Light"/>
              </a:endParaRPr>
            </a:p>
          </p:txBody>
        </p:sp>
      </p:grpSp>
      <p:sp>
        <p:nvSpPr>
          <p:cNvPr id="54" name="Text Placeholder 62">
            <a:extLst>
              <a:ext uri="{FF2B5EF4-FFF2-40B4-BE49-F238E27FC236}">
                <a16:creationId xmlns="" xmlns:a16="http://schemas.microsoft.com/office/drawing/2014/main" id="{23B47A01-375F-4238-B2F7-AF4126F6939D}"/>
              </a:ext>
            </a:extLst>
          </p:cNvPr>
          <p:cNvSpPr>
            <a:spLocks noGrp="1"/>
          </p:cNvSpPr>
          <p:nvPr>
            <p:ph type="body" sz="quarter" idx="30" hasCustomPrompt="1"/>
          </p:nvPr>
        </p:nvSpPr>
        <p:spPr>
          <a:xfrm>
            <a:off x="1906182" y="5522107"/>
            <a:ext cx="3967163" cy="396875"/>
          </a:xfrm>
          <a:prstGeom prst="rect">
            <a:avLst/>
          </a:prstGeom>
        </p:spPr>
        <p:txBody>
          <a:bodyPr/>
          <a:lstStyle>
            <a:lvl1pPr>
              <a:defRPr sz="1800" b="1"/>
            </a:lvl1pPr>
          </a:lstStyle>
          <a:p>
            <a:pPr lvl="0"/>
            <a:r>
              <a:rPr lang="en-US"/>
              <a:t>Header 4</a:t>
            </a:r>
          </a:p>
        </p:txBody>
      </p:sp>
    </p:spTree>
    <p:custDataLst>
      <p:tags r:id="rId1"/>
    </p:custDataLst>
    <p:extLst>
      <p:ext uri="{BB962C8B-B14F-4D97-AF65-F5344CB8AC3E}">
        <p14:creationId xmlns:p14="http://schemas.microsoft.com/office/powerpoint/2010/main" val="197744039"/>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Steps-Infographic">
    <p:spTree>
      <p:nvGrpSpPr>
        <p:cNvPr id="1" name="Shape 31"/>
        <p:cNvGrpSpPr/>
        <p:nvPr/>
      </p:nvGrpSpPr>
      <p:grpSpPr>
        <a:xfrm>
          <a:off x="0" y="0"/>
          <a:ext cx="0" cy="0"/>
        </a:xfrm>
      </p:grpSpPr>
      <p:sp>
        <p:nvSpPr>
          <p:cNvPr id="2" name="Title 1">
            <a:extLst>
              <a:ext uri="{FF2B5EF4-FFF2-40B4-BE49-F238E27FC236}">
                <a16:creationId xmlns=""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a:solidFill>
                  <a:schemeClr val="dk2"/>
                </a:solidFill>
                <a:latin typeface="Arial" pitchFamily="34" charset="0"/>
                <a:ea typeface="Source Sans Pro"/>
                <a:cs typeface="Arial" pitchFamily="34" charset="0"/>
              </a:defRPr>
            </a:lvl1pPr>
          </a:lstStyle>
          <a:p>
            <a:pPr lvl="0" defTabSz="914400" eaLnBrk="1" latinLnBrk="0" hangingPunct="1">
              <a:lnSpc>
                <a:spcPct val="90000"/>
              </a:lnSpc>
              <a:spcBef>
                <a:spcPct val="0"/>
              </a:spcBef>
            </a:pPr>
            <a:r>
              <a:rPr lang="en-US"/>
              <a:t>Slide Topic Name</a:t>
            </a:r>
            <a:endParaRPr lang="en-IN"/>
          </a:p>
        </p:txBody>
      </p:sp>
      <p:sp>
        <p:nvSpPr>
          <p:cNvPr id="37" name="Shape 742">
            <a:extLst>
              <a:ext uri="{FF2B5EF4-FFF2-40B4-BE49-F238E27FC236}">
                <a16:creationId xmlns="" xmlns:a16="http://schemas.microsoft.com/office/drawing/2014/main" id="{A546302F-B2BD-4167-BA80-E1E7377A484F}"/>
              </a:ext>
            </a:extLst>
          </p:cNvPr>
          <p:cNvSpPr/>
          <p:nvPr/>
        </p:nvSpPr>
        <p:spPr>
          <a:xfrm>
            <a:off x="610294" y="3441780"/>
            <a:ext cx="3200400" cy="609600"/>
          </a:xfrm>
          <a:prstGeom prst="roundRect">
            <a:avLst>
              <a:gd name="adj" fmla="val 50000"/>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Source Sans Pro"/>
              <a:ea typeface="Source Sans Pro"/>
              <a:cs typeface="Source Sans Pro"/>
              <a:sym typeface="Source Sans Pro"/>
            </a:endParaRPr>
          </a:p>
        </p:txBody>
      </p:sp>
      <p:sp>
        <p:nvSpPr>
          <p:cNvPr id="41" name="Shape 744">
            <a:extLst>
              <a:ext uri="{FF2B5EF4-FFF2-40B4-BE49-F238E27FC236}">
                <a16:creationId xmlns="" xmlns:a16="http://schemas.microsoft.com/office/drawing/2014/main" id="{3108AD30-2546-45FF-A9CA-E2CC129480DD}"/>
              </a:ext>
            </a:extLst>
          </p:cNvPr>
          <p:cNvSpPr/>
          <p:nvPr/>
        </p:nvSpPr>
        <p:spPr>
          <a:xfrm>
            <a:off x="2087814" y="3266609"/>
            <a:ext cx="237065" cy="175172"/>
          </a:xfrm>
          <a:prstGeom prst="triangle">
            <a:avLst>
              <a:gd name="adj" fmla="val 50000"/>
            </a:avLst>
          </a:prstGeom>
          <a:solidFill>
            <a:schemeClr val="accent2"/>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Source Sans Pro"/>
              <a:ea typeface="Source Sans Pro"/>
              <a:cs typeface="Source Sans Pro"/>
              <a:sym typeface="Source Sans Pro"/>
            </a:endParaRPr>
          </a:p>
        </p:txBody>
      </p:sp>
      <p:sp>
        <p:nvSpPr>
          <p:cNvPr id="43" name="Shape 746">
            <a:extLst>
              <a:ext uri="{FF2B5EF4-FFF2-40B4-BE49-F238E27FC236}">
                <a16:creationId xmlns="" xmlns:a16="http://schemas.microsoft.com/office/drawing/2014/main" id="{4C374ACE-2717-4B45-B5DF-A204001D73FE}"/>
              </a:ext>
            </a:extLst>
          </p:cNvPr>
          <p:cNvSpPr/>
          <p:nvPr/>
        </p:nvSpPr>
        <p:spPr>
          <a:xfrm>
            <a:off x="3144105" y="3441781"/>
            <a:ext cx="3200400" cy="609600"/>
          </a:xfrm>
          <a:prstGeom prst="roundRect">
            <a:avLst>
              <a:gd name="adj" fmla="val 50000"/>
            </a:avLst>
          </a:prstGeom>
          <a:solidFill>
            <a:schemeClr val="accent3"/>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Open Sans"/>
              <a:ea typeface="Open Sans"/>
              <a:cs typeface="Open Sans"/>
              <a:sym typeface="Open Sans"/>
            </a:endParaRPr>
          </a:p>
        </p:txBody>
      </p:sp>
      <p:sp>
        <p:nvSpPr>
          <p:cNvPr id="45" name="Shape 748">
            <a:extLst>
              <a:ext uri="{FF2B5EF4-FFF2-40B4-BE49-F238E27FC236}">
                <a16:creationId xmlns="" xmlns:a16="http://schemas.microsoft.com/office/drawing/2014/main" id="{25F556A2-C066-4139-A306-8253B4F4CD74}"/>
              </a:ext>
            </a:extLst>
          </p:cNvPr>
          <p:cNvSpPr/>
          <p:nvPr/>
        </p:nvSpPr>
        <p:spPr>
          <a:xfrm rot="10800000" flipH="1">
            <a:off x="4620556" y="4054130"/>
            <a:ext cx="237065" cy="175172"/>
          </a:xfrm>
          <a:prstGeom prst="triangle">
            <a:avLst>
              <a:gd name="adj" fmla="val 50000"/>
            </a:avLst>
          </a:prstGeom>
          <a:solidFill>
            <a:schemeClr val="accent3"/>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Open Sans"/>
              <a:ea typeface="Open Sans"/>
              <a:cs typeface="Open Sans"/>
              <a:sym typeface="Open Sans"/>
            </a:endParaRPr>
          </a:p>
        </p:txBody>
      </p:sp>
      <p:sp>
        <p:nvSpPr>
          <p:cNvPr id="50" name="Shape 753">
            <a:extLst>
              <a:ext uri="{FF2B5EF4-FFF2-40B4-BE49-F238E27FC236}">
                <a16:creationId xmlns="" xmlns:a16="http://schemas.microsoft.com/office/drawing/2014/main" id="{869AE6AD-5B8C-4188-B2FB-14B5C0E3EEB4}"/>
              </a:ext>
            </a:extLst>
          </p:cNvPr>
          <p:cNvSpPr txBox="1"/>
          <p:nvPr/>
        </p:nvSpPr>
        <p:spPr>
          <a:xfrm>
            <a:off x="1359528" y="4186519"/>
            <a:ext cx="1693639" cy="1231106"/>
          </a:xfrm>
          <a:prstGeom prst="rect">
            <a:avLst/>
          </a:prstGeom>
          <a:noFill/>
          <a:ln>
            <a:noFill/>
          </a:ln>
          <a:effectLst>
            <a:outerShdw blurRad="101599" dist="50800" dir="2700000" algn="tl" rotWithShape="0">
              <a:srgbClr val="000000">
                <a:alpha val="40000"/>
              </a:srgbClr>
            </a:outerShdw>
          </a:effectLst>
        </p:spPr>
        <p:txBody>
          <a:bodyPr lIns="121900" tIns="60950" rIns="121900" bIns="6095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Clr>
                <a:schemeClr val="accent2"/>
              </a:buClr>
              <a:buSzPct val="25000"/>
              <a:buFont typeface="Source Sans Pro"/>
              <a:buNone/>
            </a:pPr>
            <a:r>
              <a:rPr lang="en-US" sz="7200" b="1">
                <a:solidFill>
                  <a:schemeClr val="accent2"/>
                </a:solidFill>
                <a:latin typeface="+mj-lt"/>
                <a:ea typeface="Source Sans Pro"/>
                <a:cs typeface="Source Sans Pro"/>
                <a:sym typeface="Source Sans Pro"/>
              </a:rPr>
              <a:t>01</a:t>
            </a:r>
          </a:p>
        </p:txBody>
      </p:sp>
      <p:sp>
        <p:nvSpPr>
          <p:cNvPr id="51" name="Shape 754">
            <a:extLst>
              <a:ext uri="{FF2B5EF4-FFF2-40B4-BE49-F238E27FC236}">
                <a16:creationId xmlns="" xmlns:a16="http://schemas.microsoft.com/office/drawing/2014/main" id="{437A55DE-72BF-41B3-B826-B3228B9C7E2B}"/>
              </a:ext>
            </a:extLst>
          </p:cNvPr>
          <p:cNvSpPr txBox="1"/>
          <p:nvPr/>
        </p:nvSpPr>
        <p:spPr>
          <a:xfrm>
            <a:off x="6445471" y="4186519"/>
            <a:ext cx="1693639" cy="1231106"/>
          </a:xfrm>
          <a:prstGeom prst="rect">
            <a:avLst/>
          </a:prstGeom>
          <a:noFill/>
          <a:ln>
            <a:noFill/>
          </a:ln>
          <a:effectLst>
            <a:outerShdw blurRad="101599" dist="50800" dir="2700000" algn="tl" rotWithShape="0">
              <a:srgbClr val="000000">
                <a:alpha val="40000"/>
              </a:srgbClr>
            </a:outerShdw>
          </a:effectLst>
        </p:spPr>
        <p:txBody>
          <a:bodyPr lIns="121900" tIns="60950" rIns="121900" bIns="6095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Clr>
                <a:schemeClr val="accent4"/>
              </a:buClr>
              <a:buSzPct val="25000"/>
              <a:buFont typeface="Source Sans Pro"/>
              <a:buNone/>
            </a:pPr>
            <a:r>
              <a:rPr lang="en-US" sz="7200" b="1">
                <a:solidFill>
                  <a:schemeClr val="accent4"/>
                </a:solidFill>
                <a:latin typeface="+mj-lt"/>
                <a:ea typeface="Source Sans Pro"/>
                <a:cs typeface="Source Sans Pro"/>
                <a:sym typeface="Source Sans Pro"/>
              </a:rPr>
              <a:t>03</a:t>
            </a:r>
          </a:p>
        </p:txBody>
      </p:sp>
      <p:sp>
        <p:nvSpPr>
          <p:cNvPr id="52" name="Shape 755">
            <a:extLst>
              <a:ext uri="{FF2B5EF4-FFF2-40B4-BE49-F238E27FC236}">
                <a16:creationId xmlns="" xmlns:a16="http://schemas.microsoft.com/office/drawing/2014/main" id="{BF36C622-7AB1-4E17-8139-4DA904B02719}"/>
              </a:ext>
            </a:extLst>
          </p:cNvPr>
          <p:cNvSpPr txBox="1"/>
          <p:nvPr/>
        </p:nvSpPr>
        <p:spPr>
          <a:xfrm>
            <a:off x="3857016" y="1962294"/>
            <a:ext cx="1693639" cy="1231106"/>
          </a:xfrm>
          <a:prstGeom prst="rect">
            <a:avLst/>
          </a:prstGeom>
          <a:noFill/>
          <a:ln>
            <a:noFill/>
          </a:ln>
          <a:effectLst>
            <a:outerShdw blurRad="101599" dist="50800" dir="2700000" algn="tl" rotWithShape="0">
              <a:srgbClr val="000000">
                <a:alpha val="40000"/>
              </a:srgbClr>
            </a:outerShdw>
          </a:effectLst>
        </p:spPr>
        <p:txBody>
          <a:bodyPr lIns="121900" tIns="60950" rIns="121900" bIns="6095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Clr>
                <a:schemeClr val="accent3"/>
              </a:buClr>
              <a:buSzPct val="25000"/>
              <a:buFont typeface="Source Sans Pro"/>
              <a:buNone/>
            </a:pPr>
            <a:r>
              <a:rPr lang="en-US" sz="7200" b="1">
                <a:solidFill>
                  <a:schemeClr val="accent3"/>
                </a:solidFill>
                <a:latin typeface="+mj-lt"/>
                <a:ea typeface="Source Sans Pro"/>
                <a:cs typeface="Source Sans Pro"/>
                <a:sym typeface="Source Sans Pro"/>
              </a:rPr>
              <a:t>02</a:t>
            </a:r>
          </a:p>
        </p:txBody>
      </p:sp>
      <p:sp>
        <p:nvSpPr>
          <p:cNvPr id="53" name="Shape 756">
            <a:extLst>
              <a:ext uri="{FF2B5EF4-FFF2-40B4-BE49-F238E27FC236}">
                <a16:creationId xmlns="" xmlns:a16="http://schemas.microsoft.com/office/drawing/2014/main" id="{D22787E4-979A-4034-B446-6022EA86CEA3}"/>
              </a:ext>
            </a:extLst>
          </p:cNvPr>
          <p:cNvSpPr txBox="1"/>
          <p:nvPr/>
        </p:nvSpPr>
        <p:spPr>
          <a:xfrm>
            <a:off x="9140954" y="1947916"/>
            <a:ext cx="1693639" cy="1231106"/>
          </a:xfrm>
          <a:prstGeom prst="rect">
            <a:avLst/>
          </a:prstGeom>
          <a:noFill/>
          <a:ln>
            <a:noFill/>
          </a:ln>
          <a:effectLst>
            <a:outerShdw blurRad="101599" dist="50800" dir="2700000" algn="tl" rotWithShape="0">
              <a:srgbClr val="000000">
                <a:alpha val="40000"/>
              </a:srgbClr>
            </a:outerShdw>
          </a:effectLst>
        </p:spPr>
        <p:txBody>
          <a:bodyPr lIns="121900" tIns="60950" rIns="121900" bIns="6095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Clr>
                <a:schemeClr val="accent5"/>
              </a:buClr>
              <a:buSzPct val="25000"/>
              <a:buFont typeface="Source Sans Pro"/>
              <a:buNone/>
            </a:pPr>
            <a:r>
              <a:rPr lang="en-US" sz="7200" b="1">
                <a:solidFill>
                  <a:schemeClr val="accent5"/>
                </a:solidFill>
                <a:latin typeface="+mj-lt"/>
                <a:ea typeface="Source Sans Pro"/>
                <a:cs typeface="Source Sans Pro"/>
                <a:sym typeface="Source Sans Pro"/>
              </a:rPr>
              <a:t>04</a:t>
            </a:r>
          </a:p>
        </p:txBody>
      </p:sp>
      <p:sp>
        <p:nvSpPr>
          <p:cNvPr id="55" name="Shape 758">
            <a:extLst>
              <a:ext uri="{FF2B5EF4-FFF2-40B4-BE49-F238E27FC236}">
                <a16:creationId xmlns="" xmlns:a16="http://schemas.microsoft.com/office/drawing/2014/main" id="{6FADEED0-5AF1-4358-8329-C6D61A962540}"/>
              </a:ext>
            </a:extLst>
          </p:cNvPr>
          <p:cNvSpPr/>
          <p:nvPr/>
        </p:nvSpPr>
        <p:spPr>
          <a:xfrm>
            <a:off x="5783425" y="3441780"/>
            <a:ext cx="3200400" cy="609600"/>
          </a:xfrm>
          <a:prstGeom prst="roundRect">
            <a:avLst>
              <a:gd name="adj" fmla="val 50000"/>
            </a:avLst>
          </a:pr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Source Sans Pro"/>
              <a:ea typeface="Source Sans Pro"/>
              <a:cs typeface="Source Sans Pro"/>
              <a:sym typeface="Source Sans Pro"/>
            </a:endParaRPr>
          </a:p>
        </p:txBody>
      </p:sp>
      <p:sp>
        <p:nvSpPr>
          <p:cNvPr id="56" name="Shape 759">
            <a:extLst>
              <a:ext uri="{FF2B5EF4-FFF2-40B4-BE49-F238E27FC236}">
                <a16:creationId xmlns="" xmlns:a16="http://schemas.microsoft.com/office/drawing/2014/main" id="{CFBFF74F-247D-4D7A-9F9B-9D75D0299D86}"/>
              </a:ext>
            </a:extLst>
          </p:cNvPr>
          <p:cNvSpPr/>
          <p:nvPr/>
        </p:nvSpPr>
        <p:spPr>
          <a:xfrm>
            <a:off x="7166547" y="3266609"/>
            <a:ext cx="237065" cy="175172"/>
          </a:xfrm>
          <a:prstGeom prst="triangle">
            <a:avLst>
              <a:gd name="adj" fmla="val 50000"/>
            </a:avLst>
          </a:prstGeom>
          <a:solidFill>
            <a:schemeClr val="accent4"/>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Source Sans Pro"/>
              <a:ea typeface="Source Sans Pro"/>
              <a:cs typeface="Source Sans Pro"/>
              <a:sym typeface="Source Sans Pro"/>
            </a:endParaRPr>
          </a:p>
        </p:txBody>
      </p:sp>
      <p:sp>
        <p:nvSpPr>
          <p:cNvPr id="59" name="Shape 762">
            <a:extLst>
              <a:ext uri="{FF2B5EF4-FFF2-40B4-BE49-F238E27FC236}">
                <a16:creationId xmlns="" xmlns:a16="http://schemas.microsoft.com/office/drawing/2014/main" id="{8A69CAE0-3B18-47D0-9029-9632DFABCCF6}"/>
              </a:ext>
            </a:extLst>
          </p:cNvPr>
          <p:cNvSpPr/>
          <p:nvPr/>
        </p:nvSpPr>
        <p:spPr>
          <a:xfrm>
            <a:off x="8387575" y="3441781"/>
            <a:ext cx="3200400" cy="609600"/>
          </a:xfrm>
          <a:prstGeom prst="roundRect">
            <a:avLst>
              <a:gd name="adj" fmla="val 50000"/>
            </a:avLst>
          </a:pr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Source Sans Pro"/>
              <a:ea typeface="Source Sans Pro"/>
              <a:cs typeface="Source Sans Pro"/>
              <a:sym typeface="Source Sans Pro"/>
            </a:endParaRPr>
          </a:p>
        </p:txBody>
      </p:sp>
      <p:sp>
        <p:nvSpPr>
          <p:cNvPr id="61" name="Shape 764">
            <a:extLst>
              <a:ext uri="{FF2B5EF4-FFF2-40B4-BE49-F238E27FC236}">
                <a16:creationId xmlns="" xmlns:a16="http://schemas.microsoft.com/office/drawing/2014/main" id="{1943DBC6-8899-4FFE-8462-1AE5DD0E135F}"/>
              </a:ext>
            </a:extLst>
          </p:cNvPr>
          <p:cNvSpPr/>
          <p:nvPr/>
        </p:nvSpPr>
        <p:spPr>
          <a:xfrm rot="10800000" flipH="1">
            <a:off x="9869243" y="4054130"/>
            <a:ext cx="237065" cy="175172"/>
          </a:xfrm>
          <a:prstGeom prst="triangle">
            <a:avLst>
              <a:gd name="adj" fmla="val 50000"/>
            </a:avLst>
          </a:prstGeom>
          <a:solidFill>
            <a:schemeClr val="accent5"/>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spcBef>
                <a:spcPct val="0"/>
              </a:spcBef>
              <a:buNone/>
            </a:pPr>
            <a:endParaRPr sz="2400">
              <a:solidFill>
                <a:schemeClr val="lt1"/>
              </a:solidFill>
              <a:latin typeface="Source Sans Pro"/>
              <a:ea typeface="Source Sans Pro"/>
              <a:cs typeface="Source Sans Pro"/>
              <a:sym typeface="Source Sans Pro"/>
            </a:endParaRPr>
          </a:p>
        </p:txBody>
      </p:sp>
      <p:sp>
        <p:nvSpPr>
          <p:cNvPr id="62" name="Text Placeholder 62">
            <a:extLst>
              <a:ext uri="{FF2B5EF4-FFF2-40B4-BE49-F238E27FC236}">
                <a16:creationId xmlns="" xmlns:a16="http://schemas.microsoft.com/office/drawing/2014/main" id="{94CCBABA-CF03-4165-926C-3AFD4C1ED8A3}"/>
              </a:ext>
            </a:extLst>
          </p:cNvPr>
          <p:cNvSpPr>
            <a:spLocks noGrp="1"/>
          </p:cNvSpPr>
          <p:nvPr>
            <p:ph type="body" sz="quarter" idx="27" hasCustomPrompt="1"/>
          </p:nvPr>
        </p:nvSpPr>
        <p:spPr>
          <a:xfrm>
            <a:off x="861881" y="3551958"/>
            <a:ext cx="2269863" cy="396875"/>
          </a:xfrm>
          <a:prstGeom prst="rect">
            <a:avLst/>
          </a:prstGeom>
          <a:solidFill>
            <a:schemeClr val="accent2"/>
          </a:solidFill>
          <a:ln>
            <a:noFill/>
          </a:ln>
        </p:spPr>
        <p:txBody>
          <a:bodyPr lIns="121900" tIns="60950" rIns="121900" bIns="60950" anchor="t" anchorCtr="0">
            <a:noAutofit/>
          </a:bodyPr>
          <a:lstStyle>
            <a:lvl1pPr>
              <a:defRPr lang="en-US" sz="1467" b="1" smtClean="0">
                <a:solidFill>
                  <a:schemeClr val="lt1"/>
                </a:solidFill>
                <a:latin typeface="+mj-lt"/>
                <a:ea typeface="Source Sans Pro"/>
                <a:cs typeface="Source Sans Pro"/>
              </a:defRPr>
            </a:lvl1pPr>
          </a:lstStyle>
          <a:p>
            <a:pPr marL="0" lvl="0" indent="0" algn="ctr">
              <a:buClr>
                <a:schemeClr val="lt1"/>
              </a:buClr>
              <a:buSzPct val="25000"/>
              <a:buFont typeface="Arial" pitchFamily="34" charset="0"/>
            </a:pPr>
            <a:r>
              <a:rPr lang="en-US"/>
              <a:t>Header 1</a:t>
            </a:r>
          </a:p>
        </p:txBody>
      </p:sp>
      <p:sp>
        <p:nvSpPr>
          <p:cNvPr id="64" name="Text Placeholder 62">
            <a:extLst>
              <a:ext uri="{FF2B5EF4-FFF2-40B4-BE49-F238E27FC236}">
                <a16:creationId xmlns="" xmlns:a16="http://schemas.microsoft.com/office/drawing/2014/main" id="{B3F89B5A-F20C-408A-BE15-BE68BE07F11D}"/>
              </a:ext>
            </a:extLst>
          </p:cNvPr>
          <p:cNvSpPr>
            <a:spLocks noGrp="1"/>
          </p:cNvSpPr>
          <p:nvPr>
            <p:ph type="body" sz="quarter" idx="28" hasCustomPrompt="1"/>
          </p:nvPr>
        </p:nvSpPr>
        <p:spPr>
          <a:xfrm>
            <a:off x="3434369" y="3551958"/>
            <a:ext cx="2269863" cy="396875"/>
          </a:xfrm>
          <a:prstGeom prst="rect">
            <a:avLst/>
          </a:prstGeom>
          <a:solidFill>
            <a:schemeClr val="accent3"/>
          </a:solidFill>
          <a:ln>
            <a:noFill/>
          </a:ln>
        </p:spPr>
        <p:txBody>
          <a:bodyPr lIns="121900" tIns="60950" rIns="121900" bIns="60950" anchor="t" anchorCtr="0">
            <a:noAutofit/>
          </a:bodyPr>
          <a:lstStyle>
            <a:lvl1pPr>
              <a:defRPr lang="en-US" sz="1467" b="1" smtClean="0">
                <a:solidFill>
                  <a:schemeClr val="lt1"/>
                </a:solidFill>
                <a:latin typeface="Open Sans"/>
                <a:ea typeface="Open Sans"/>
                <a:cs typeface="Open Sans"/>
              </a:defRPr>
            </a:lvl1pPr>
          </a:lstStyle>
          <a:p>
            <a:pPr marL="0" lvl="0" indent="0" algn="ctr">
              <a:buClr>
                <a:schemeClr val="lt1"/>
              </a:buClr>
              <a:buSzPct val="25000"/>
              <a:buFont typeface="Arial" pitchFamily="34" charset="0"/>
            </a:pPr>
            <a:r>
              <a:rPr lang="en-US"/>
              <a:t>Header 2</a:t>
            </a:r>
          </a:p>
        </p:txBody>
      </p:sp>
      <p:sp>
        <p:nvSpPr>
          <p:cNvPr id="67" name="Text Placeholder 62">
            <a:extLst>
              <a:ext uri="{FF2B5EF4-FFF2-40B4-BE49-F238E27FC236}">
                <a16:creationId xmlns="" xmlns:a16="http://schemas.microsoft.com/office/drawing/2014/main" id="{52BF7029-9060-4C10-B139-6DFAAAC398DB}"/>
              </a:ext>
            </a:extLst>
          </p:cNvPr>
          <p:cNvSpPr>
            <a:spLocks noGrp="1"/>
          </p:cNvSpPr>
          <p:nvPr>
            <p:ph type="body" sz="quarter" idx="29" hasCustomPrompt="1"/>
          </p:nvPr>
        </p:nvSpPr>
        <p:spPr>
          <a:xfrm>
            <a:off x="5932984" y="3551958"/>
            <a:ext cx="2384252" cy="396875"/>
          </a:xfrm>
          <a:prstGeom prst="rect">
            <a:avLst/>
          </a:prstGeom>
          <a:solidFill>
            <a:schemeClr val="accent3"/>
          </a:solidFill>
          <a:ln>
            <a:noFill/>
          </a:ln>
        </p:spPr>
        <p:txBody>
          <a:bodyPr lIns="121900" tIns="60950" rIns="121900" bIns="60950" anchor="t" anchorCtr="0">
            <a:noAutofit/>
          </a:bodyPr>
          <a:lstStyle>
            <a:lvl1pPr>
              <a:defRPr lang="en-US" sz="1467" b="1" smtClean="0">
                <a:solidFill>
                  <a:schemeClr val="lt1"/>
                </a:solidFill>
                <a:latin typeface="Open Sans"/>
                <a:ea typeface="Open Sans"/>
                <a:cs typeface="Open Sans"/>
              </a:defRPr>
            </a:lvl1pPr>
          </a:lstStyle>
          <a:p>
            <a:pPr marL="0" lvl="0" indent="0" algn="ctr">
              <a:buClr>
                <a:schemeClr val="lt1"/>
              </a:buClr>
              <a:buSzPct val="25000"/>
              <a:buFont typeface="Arial" pitchFamily="34" charset="0"/>
            </a:pPr>
            <a:r>
              <a:rPr lang="en-US"/>
              <a:t>Header 3</a:t>
            </a:r>
          </a:p>
        </p:txBody>
      </p:sp>
      <p:sp>
        <p:nvSpPr>
          <p:cNvPr id="68" name="Text Placeholder 62">
            <a:extLst>
              <a:ext uri="{FF2B5EF4-FFF2-40B4-BE49-F238E27FC236}">
                <a16:creationId xmlns="" xmlns:a16="http://schemas.microsoft.com/office/drawing/2014/main" id="{7FC2F35F-141A-4486-88AC-673B80F40BC7}"/>
              </a:ext>
            </a:extLst>
          </p:cNvPr>
          <p:cNvSpPr>
            <a:spLocks noGrp="1"/>
          </p:cNvSpPr>
          <p:nvPr>
            <p:ph type="body" sz="quarter" idx="30" hasCustomPrompt="1"/>
          </p:nvPr>
        </p:nvSpPr>
        <p:spPr>
          <a:xfrm>
            <a:off x="8789087" y="3551958"/>
            <a:ext cx="2384252" cy="396875"/>
          </a:xfrm>
          <a:prstGeom prst="rect">
            <a:avLst/>
          </a:prstGeom>
          <a:solidFill>
            <a:schemeClr val="accent5"/>
          </a:solidFill>
          <a:ln>
            <a:noFill/>
          </a:ln>
        </p:spPr>
        <p:txBody>
          <a:bodyPr lIns="121900" tIns="60950" rIns="121900" bIns="60950" anchor="t" anchorCtr="0">
            <a:noAutofit/>
          </a:bodyPr>
          <a:lstStyle>
            <a:lvl1pPr>
              <a:defRPr lang="en-US" sz="1467" b="1" smtClean="0">
                <a:solidFill>
                  <a:schemeClr val="lt1"/>
                </a:solidFill>
                <a:latin typeface="Source Sans Pro"/>
                <a:ea typeface="Source Sans Pro"/>
                <a:cs typeface="Source Sans Pro"/>
              </a:defRPr>
            </a:lvl1pPr>
          </a:lstStyle>
          <a:p>
            <a:pPr marL="0" lvl="0" indent="0" algn="ctr">
              <a:buClr>
                <a:schemeClr val="lt1"/>
              </a:buClr>
              <a:buSzPct val="25000"/>
              <a:buFont typeface="Arial" pitchFamily="34" charset="0"/>
            </a:pPr>
            <a:r>
              <a:rPr lang="en-US"/>
              <a:t>Header 4</a:t>
            </a:r>
          </a:p>
        </p:txBody>
      </p:sp>
      <p:sp>
        <p:nvSpPr>
          <p:cNvPr id="69" name="Text Placeholder 5">
            <a:extLst>
              <a:ext uri="{FF2B5EF4-FFF2-40B4-BE49-F238E27FC236}">
                <a16:creationId xmlns="" xmlns:a16="http://schemas.microsoft.com/office/drawing/2014/main" id="{9C36EE26-365A-4884-BF56-2D61BA137697}"/>
              </a:ext>
            </a:extLst>
          </p:cNvPr>
          <p:cNvSpPr>
            <a:spLocks noGrp="1"/>
          </p:cNvSpPr>
          <p:nvPr>
            <p:ph type="body" sz="quarter" idx="24" hasCustomPrompt="1"/>
          </p:nvPr>
        </p:nvSpPr>
        <p:spPr>
          <a:xfrm>
            <a:off x="861882" y="2095806"/>
            <a:ext cx="2282224" cy="1035664"/>
          </a:xfrm>
          <a:prstGeom prst="rect">
            <a:avLst/>
          </a:prstGeom>
        </p:spPr>
        <p:txBody>
          <a:bodyPr/>
          <a:lstStyle>
            <a:lvl1pPr algn="ctr">
              <a:defRPr lang="en-US" sz="1100" kern="1200" baseline="0">
                <a:solidFill>
                  <a:schemeClr val="tx1">
                    <a:lumMod val="65000"/>
                    <a:lumOff val="35000"/>
                  </a:schemeClr>
                </a:solidFill>
                <a:latin typeface="Arial" pitchFamily="34" charset="0"/>
                <a:ea typeface="+mn-ea"/>
                <a:cs typeface="Arial" pitchFamily="34" charset="0"/>
              </a:defRPr>
            </a:lvl1pPr>
            <a:lvl2pPr marL="0" indent="0" algn="ctr">
              <a:buNone/>
              <a:defRPr lang="en-US" sz="1100" kern="1200" baseline="0">
                <a:solidFill>
                  <a:schemeClr val="tx1">
                    <a:lumMod val="65000"/>
                    <a:lumOff val="35000"/>
                  </a:schemeClr>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0" name="Text Placeholder 5">
            <a:extLst>
              <a:ext uri="{FF2B5EF4-FFF2-40B4-BE49-F238E27FC236}">
                <a16:creationId xmlns="" xmlns:a16="http://schemas.microsoft.com/office/drawing/2014/main" id="{9E68A4A2-427D-4232-AD14-27964283FC53}"/>
              </a:ext>
            </a:extLst>
          </p:cNvPr>
          <p:cNvSpPr>
            <a:spLocks noGrp="1"/>
          </p:cNvSpPr>
          <p:nvPr>
            <p:ph type="body" sz="quarter" idx="31" hasCustomPrompt="1"/>
          </p:nvPr>
        </p:nvSpPr>
        <p:spPr>
          <a:xfrm>
            <a:off x="5932984" y="2095806"/>
            <a:ext cx="2384252" cy="1035664"/>
          </a:xfrm>
          <a:prstGeom prst="rect">
            <a:avLst/>
          </a:prstGeom>
        </p:spPr>
        <p:txBody>
          <a:bodyPr/>
          <a:lstStyle>
            <a:lvl1pPr algn="ctr">
              <a:defRPr lang="en-US" sz="1100" kern="1200" baseline="0">
                <a:solidFill>
                  <a:schemeClr val="tx1">
                    <a:lumMod val="65000"/>
                    <a:lumOff val="35000"/>
                  </a:schemeClr>
                </a:solidFill>
                <a:latin typeface="Arial" pitchFamily="34" charset="0"/>
                <a:ea typeface="+mn-ea"/>
                <a:cs typeface="Arial" pitchFamily="34" charset="0"/>
              </a:defRPr>
            </a:lvl1pPr>
            <a:lvl2pPr marL="0" indent="0" algn="ctr">
              <a:buNone/>
              <a:defRPr lang="en-US" sz="1100" kern="1200" baseline="0">
                <a:solidFill>
                  <a:schemeClr val="tx1">
                    <a:lumMod val="65000"/>
                    <a:lumOff val="35000"/>
                  </a:schemeClr>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1" name="Text Placeholder 5">
            <a:extLst>
              <a:ext uri="{FF2B5EF4-FFF2-40B4-BE49-F238E27FC236}">
                <a16:creationId xmlns="" xmlns:a16="http://schemas.microsoft.com/office/drawing/2014/main" id="{4337F900-4A8B-4A41-AA8F-6701F0DC6A9B}"/>
              </a:ext>
            </a:extLst>
          </p:cNvPr>
          <p:cNvSpPr>
            <a:spLocks noGrp="1"/>
          </p:cNvSpPr>
          <p:nvPr>
            <p:ph type="body" sz="quarter" idx="32" hasCustomPrompt="1"/>
          </p:nvPr>
        </p:nvSpPr>
        <p:spPr>
          <a:xfrm>
            <a:off x="3428429" y="4469248"/>
            <a:ext cx="2384252" cy="1035664"/>
          </a:xfrm>
          <a:prstGeom prst="rect">
            <a:avLst/>
          </a:prstGeom>
        </p:spPr>
        <p:txBody>
          <a:bodyPr/>
          <a:lstStyle>
            <a:lvl1pPr algn="ctr">
              <a:defRPr lang="en-US" sz="1100" kern="1200" baseline="0">
                <a:solidFill>
                  <a:schemeClr val="tx1">
                    <a:lumMod val="65000"/>
                    <a:lumOff val="35000"/>
                  </a:schemeClr>
                </a:solidFill>
                <a:latin typeface="Arial" pitchFamily="34" charset="0"/>
                <a:ea typeface="+mn-ea"/>
                <a:cs typeface="Arial" pitchFamily="34" charset="0"/>
              </a:defRPr>
            </a:lvl1pPr>
            <a:lvl2pPr marL="0" indent="0" algn="ctr">
              <a:buNone/>
              <a:defRPr lang="en-US" sz="1100" kern="1200" baseline="0">
                <a:solidFill>
                  <a:schemeClr val="tx1">
                    <a:lumMod val="65000"/>
                    <a:lumOff val="35000"/>
                  </a:schemeClr>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
        <p:nvSpPr>
          <p:cNvPr id="72" name="Text Placeholder 5">
            <a:extLst>
              <a:ext uri="{FF2B5EF4-FFF2-40B4-BE49-F238E27FC236}">
                <a16:creationId xmlns="" xmlns:a16="http://schemas.microsoft.com/office/drawing/2014/main" id="{C7FD552D-4ECB-4D20-9BFB-5EFBC5BDAC63}"/>
              </a:ext>
            </a:extLst>
          </p:cNvPr>
          <p:cNvSpPr>
            <a:spLocks noGrp="1"/>
          </p:cNvSpPr>
          <p:nvPr>
            <p:ph type="body" sz="quarter" idx="33" hasCustomPrompt="1"/>
          </p:nvPr>
        </p:nvSpPr>
        <p:spPr>
          <a:xfrm>
            <a:off x="8789087" y="4469248"/>
            <a:ext cx="2384252" cy="1035664"/>
          </a:xfrm>
          <a:prstGeom prst="rect">
            <a:avLst/>
          </a:prstGeom>
        </p:spPr>
        <p:txBody>
          <a:bodyPr/>
          <a:lstStyle>
            <a:lvl1pPr algn="ctr">
              <a:defRPr lang="en-US" sz="1100" kern="1200" baseline="0">
                <a:solidFill>
                  <a:schemeClr val="tx1">
                    <a:lumMod val="65000"/>
                    <a:lumOff val="35000"/>
                  </a:schemeClr>
                </a:solidFill>
                <a:latin typeface="Arial" pitchFamily="34" charset="0"/>
                <a:ea typeface="+mn-ea"/>
                <a:cs typeface="Arial" pitchFamily="34" charset="0"/>
              </a:defRPr>
            </a:lvl1pPr>
            <a:lvl2pPr marL="0" indent="0" algn="ctr">
              <a:buNone/>
              <a:defRPr lang="en-US" sz="1100" kern="1200" baseline="0">
                <a:solidFill>
                  <a:schemeClr val="tx1">
                    <a:lumMod val="65000"/>
                    <a:lumOff val="35000"/>
                  </a:schemeClr>
                </a:solidFill>
                <a:latin typeface="Arial" pitchFamily="34" charset="0"/>
                <a:ea typeface="+mn-ea"/>
                <a:cs typeface="Arial" pitchFamily="34" charset="0"/>
              </a:defRPr>
            </a:lvl2pPr>
            <a:lvl3pPr algn="ctr">
              <a:defRPr lang="en-US" sz="1050" kern="1200">
                <a:solidFill>
                  <a:schemeClr val="tx1"/>
                </a:solidFill>
                <a:latin typeface="Arial" pitchFamily="34" charset="0"/>
                <a:ea typeface="+mn-ea"/>
                <a:cs typeface="Arial" pitchFamily="34" charset="0"/>
              </a:defRPr>
            </a:lvl3pPr>
            <a:lvl4pPr algn="ctr">
              <a:defRPr lang="en-US" sz="1050" kern="1200">
                <a:solidFill>
                  <a:schemeClr val="tx1"/>
                </a:solidFill>
                <a:latin typeface="Arial" pitchFamily="34" charset="0"/>
                <a:ea typeface="+mn-ea"/>
                <a:cs typeface="Arial" pitchFamily="34" charset="0"/>
              </a:defRPr>
            </a:lvl4pPr>
          </a:lstStyle>
          <a:p>
            <a:pPr marL="0" lvl="0" indent="0" defTabSz="914400" eaLnBrk="1" latinLnBrk="0" hangingPunct="1">
              <a:lnSpc>
                <a:spcPct val="90000"/>
              </a:lnSpc>
              <a:spcBef>
                <a:spcPct val="0"/>
              </a:spcBef>
              <a:spcAft>
                <a:spcPts val="838"/>
              </a:spcAft>
              <a:buFont typeface="Arial" pitchFamily="34" charset="0"/>
            </a:pPr>
            <a:r>
              <a:rPr lang="en-US"/>
              <a:t>All corresponding content can be placed here. The contents font sizes, bullets, sub bullets styling are predefined.</a:t>
            </a:r>
          </a:p>
          <a:p>
            <a:pPr marL="285750" lvl="1" indent="-285750" defTabSz="914400" eaLnBrk="1" latinLnBrk="0" hangingPunct="1">
              <a:lnSpc>
                <a:spcPct val="90000"/>
              </a:lnSpc>
              <a:spcBef>
                <a:spcPct val="0"/>
              </a:spcBef>
              <a:spcAft>
                <a:spcPts val="838"/>
              </a:spcAft>
              <a:buFont typeface="Wingdings 3" panose="05040102010807070707" pitchFamily="18" charset="2"/>
              <a:buChar char="*"/>
            </a:pPr>
            <a:endParaRPr lang="en-US"/>
          </a:p>
        </p:txBody>
      </p:sp>
    </p:spTree>
    <p:custDataLst>
      <p:tags r:id="rId1"/>
    </p:custDataLst>
    <p:extLst>
      <p:ext uri="{BB962C8B-B14F-4D97-AF65-F5344CB8AC3E}">
        <p14:creationId xmlns:p14="http://schemas.microsoft.com/office/powerpoint/2010/main" val="369442027"/>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slide">
    <p:spTree>
      <p:nvGrpSpPr>
        <p:cNvPr id="1" name="Shape 9"/>
        <p:cNvGrpSpPr/>
        <p:nvPr/>
      </p:nvGrpSpPr>
      <p:grpSpPr>
        <a:xfrm>
          <a:off x="0" y="0"/>
          <a: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ct val="0"/>
              </a:spcBef>
              <a:spcAft>
                <a:spcPct val="0"/>
              </a:spcAft>
              <a:buSzPts val="5200"/>
              <a:buNone/>
              <a:defRPr sz="6933"/>
            </a:lvl1pPr>
            <a:lvl2pPr lvl="1" algn="ctr">
              <a:spcBef>
                <a:spcPct val="0"/>
              </a:spcBef>
              <a:spcAft>
                <a:spcPct val="0"/>
              </a:spcAft>
              <a:buSzPts val="5200"/>
              <a:buNone/>
              <a:defRPr sz="6933"/>
            </a:lvl2pPr>
            <a:lvl3pPr lvl="2" algn="ctr">
              <a:spcBef>
                <a:spcPct val="0"/>
              </a:spcBef>
              <a:spcAft>
                <a:spcPct val="0"/>
              </a:spcAft>
              <a:buSzPts val="5200"/>
              <a:buNone/>
              <a:defRPr sz="6933"/>
            </a:lvl3pPr>
            <a:lvl4pPr lvl="3" algn="ctr">
              <a:spcBef>
                <a:spcPct val="0"/>
              </a:spcBef>
              <a:spcAft>
                <a:spcPct val="0"/>
              </a:spcAft>
              <a:buSzPts val="5200"/>
              <a:buNone/>
              <a:defRPr sz="6933"/>
            </a:lvl4pPr>
            <a:lvl5pPr lvl="4" algn="ctr">
              <a:spcBef>
                <a:spcPct val="0"/>
              </a:spcBef>
              <a:spcAft>
                <a:spcPct val="0"/>
              </a:spcAft>
              <a:buSzPts val="5200"/>
              <a:buNone/>
              <a:defRPr sz="6933"/>
            </a:lvl5pPr>
            <a:lvl6pPr lvl="5" algn="ctr">
              <a:spcBef>
                <a:spcPct val="0"/>
              </a:spcBef>
              <a:spcAft>
                <a:spcPct val="0"/>
              </a:spcAft>
              <a:buSzPts val="5200"/>
              <a:buNone/>
              <a:defRPr sz="6933"/>
            </a:lvl6pPr>
            <a:lvl7pPr lvl="6" algn="ctr">
              <a:spcBef>
                <a:spcPct val="0"/>
              </a:spcBef>
              <a:spcAft>
                <a:spcPct val="0"/>
              </a:spcAft>
              <a:buSzPts val="5200"/>
              <a:buNone/>
              <a:defRPr sz="6933"/>
            </a:lvl7pPr>
            <a:lvl8pPr lvl="7" algn="ctr">
              <a:spcBef>
                <a:spcPct val="0"/>
              </a:spcBef>
              <a:spcAft>
                <a:spcPct val="0"/>
              </a:spcAft>
              <a:buSzPts val="5200"/>
              <a:buNone/>
              <a:defRPr sz="6933"/>
            </a:lvl8pPr>
            <a:lvl9pPr lvl="8" algn="ctr">
              <a:spcBef>
                <a:spcPct val="0"/>
              </a:spcBef>
              <a:spcAft>
                <a:spcPct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ct val="0"/>
              </a:spcBef>
              <a:spcAft>
                <a:spcPct val="0"/>
              </a:spcAft>
              <a:buSzPts val="2800"/>
              <a:buNone/>
              <a:defRPr sz="3733"/>
            </a:lvl1pPr>
            <a:lvl2pPr lvl="1" algn="ctr">
              <a:lnSpc>
                <a:spcPct val="100000"/>
              </a:lnSpc>
              <a:spcBef>
                <a:spcPct val="0"/>
              </a:spcBef>
              <a:spcAft>
                <a:spcPct val="0"/>
              </a:spcAft>
              <a:buSzPts val="2800"/>
              <a:buNone/>
              <a:defRPr sz="3733"/>
            </a:lvl2pPr>
            <a:lvl3pPr lvl="2" algn="ctr">
              <a:lnSpc>
                <a:spcPct val="100000"/>
              </a:lnSpc>
              <a:spcBef>
                <a:spcPct val="0"/>
              </a:spcBef>
              <a:spcAft>
                <a:spcPct val="0"/>
              </a:spcAft>
              <a:buSzPts val="2800"/>
              <a:buNone/>
              <a:defRPr sz="3733"/>
            </a:lvl3pPr>
            <a:lvl4pPr lvl="3" algn="ctr">
              <a:lnSpc>
                <a:spcPct val="100000"/>
              </a:lnSpc>
              <a:spcBef>
                <a:spcPct val="0"/>
              </a:spcBef>
              <a:spcAft>
                <a:spcPct val="0"/>
              </a:spcAft>
              <a:buSzPts val="2800"/>
              <a:buNone/>
              <a:defRPr sz="3733"/>
            </a:lvl4pPr>
            <a:lvl5pPr lvl="4" algn="ctr">
              <a:lnSpc>
                <a:spcPct val="100000"/>
              </a:lnSpc>
              <a:spcBef>
                <a:spcPct val="0"/>
              </a:spcBef>
              <a:spcAft>
                <a:spcPct val="0"/>
              </a:spcAft>
              <a:buSzPts val="2800"/>
              <a:buNone/>
              <a:defRPr sz="3733"/>
            </a:lvl5pPr>
            <a:lvl6pPr lvl="5" algn="ctr">
              <a:lnSpc>
                <a:spcPct val="100000"/>
              </a:lnSpc>
              <a:spcBef>
                <a:spcPct val="0"/>
              </a:spcBef>
              <a:spcAft>
                <a:spcPct val="0"/>
              </a:spcAft>
              <a:buSzPts val="2800"/>
              <a:buNone/>
              <a:defRPr sz="3733"/>
            </a:lvl6pPr>
            <a:lvl7pPr lvl="6" algn="ctr">
              <a:lnSpc>
                <a:spcPct val="100000"/>
              </a:lnSpc>
              <a:spcBef>
                <a:spcPct val="0"/>
              </a:spcBef>
              <a:spcAft>
                <a:spcPct val="0"/>
              </a:spcAft>
              <a:buSzPts val="2800"/>
              <a:buNone/>
              <a:defRPr sz="3733"/>
            </a:lvl7pPr>
            <a:lvl8pPr lvl="7" algn="ctr">
              <a:lnSpc>
                <a:spcPct val="100000"/>
              </a:lnSpc>
              <a:spcBef>
                <a:spcPct val="0"/>
              </a:spcBef>
              <a:spcAft>
                <a:spcPct val="0"/>
              </a:spcAft>
              <a:buSzPts val="2800"/>
              <a:buNone/>
              <a:defRPr sz="3733"/>
            </a:lvl8pPr>
            <a:lvl9pPr lvl="8" algn="ctr">
              <a:lnSpc>
                <a:spcPct val="100000"/>
              </a:lnSpc>
              <a:spcBef>
                <a:spcPct val="0"/>
              </a:spcBef>
              <a:spcAft>
                <a:spcPct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t>‹#›</a:t>
            </a:fld>
            <a:endParaRPr lang="en-US"/>
          </a:p>
        </p:txBody>
      </p:sp>
    </p:spTree>
    <p:extLst>
      <p:ext uri="{BB962C8B-B14F-4D97-AF65-F5344CB8AC3E}">
        <p14:creationId xmlns:p14="http://schemas.microsoft.com/office/powerpoint/2010/main" val="438397690"/>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body" type="tx">
  <p:cSld name="Title and body">
    <p:spTree>
      <p:nvGrpSpPr>
        <p:cNvPr id="1" name="Shape 16"/>
        <p:cNvGrpSpPr/>
        <p:nvPr/>
      </p:nvGrpSpPr>
      <p:grpSpPr>
        <a:xfrm>
          <a:off x="0" y="0"/>
          <a: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ct val="0"/>
              </a:spcBef>
              <a:spcAft>
                <a:spcPct val="0"/>
              </a:spcAft>
              <a:buSzPts val="1800"/>
              <a:buChar char="●"/>
              <a:defRPr/>
            </a:lvl1pPr>
            <a:lvl2pPr marL="1219170" lvl="1" indent="-423323">
              <a:spcBef>
                <a:spcPts val="2133"/>
              </a:spcBef>
              <a:spcAft>
                <a:spcPct val="0"/>
              </a:spcAft>
              <a:buSzPts val="1400"/>
              <a:buChar char="○"/>
              <a:defRPr/>
            </a:lvl2pPr>
            <a:lvl3pPr marL="1828754" lvl="2" indent="-423323">
              <a:spcBef>
                <a:spcPts val="2133"/>
              </a:spcBef>
              <a:spcAft>
                <a:spcPct val="0"/>
              </a:spcAft>
              <a:buSzPts val="1400"/>
              <a:buChar char="■"/>
              <a:defRPr/>
            </a:lvl3pPr>
            <a:lvl4pPr marL="2438339" lvl="3" indent="-423323">
              <a:spcBef>
                <a:spcPts val="2133"/>
              </a:spcBef>
              <a:spcAft>
                <a:spcPct val="0"/>
              </a:spcAft>
              <a:buSzPts val="1400"/>
              <a:buChar char="●"/>
              <a:defRPr/>
            </a:lvl4pPr>
            <a:lvl5pPr marL="3047924" lvl="4" indent="-423323">
              <a:spcBef>
                <a:spcPts val="2133"/>
              </a:spcBef>
              <a:spcAft>
                <a:spcPct val="0"/>
              </a:spcAft>
              <a:buSzPts val="1400"/>
              <a:buChar char="○"/>
              <a:defRPr/>
            </a:lvl5pPr>
            <a:lvl6pPr marL="3657509" lvl="5" indent="-423323">
              <a:spcBef>
                <a:spcPts val="2133"/>
              </a:spcBef>
              <a:spcAft>
                <a:spcPct val="0"/>
              </a:spcAft>
              <a:buSzPts val="1400"/>
              <a:buChar char="■"/>
              <a:defRPr/>
            </a:lvl6pPr>
            <a:lvl7pPr marL="4267093" lvl="6" indent="-423323">
              <a:spcBef>
                <a:spcPts val="2133"/>
              </a:spcBef>
              <a:spcAft>
                <a:spcPct val="0"/>
              </a:spcAft>
              <a:buSzPts val="1400"/>
              <a:buChar char="●"/>
              <a:defRPr/>
            </a:lvl7pPr>
            <a:lvl8pPr marL="4876678" lvl="7" indent="-423323">
              <a:spcBef>
                <a:spcPts val="2133"/>
              </a:spcBef>
              <a:spcAft>
                <a:spcPct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t>‹#›</a:t>
            </a:fld>
            <a:endParaRPr lang="en-US"/>
          </a:p>
        </p:txBody>
      </p:sp>
    </p:spTree>
    <p:extLst>
      <p:ext uri="{BB962C8B-B14F-4D97-AF65-F5344CB8AC3E}">
        <p14:creationId xmlns:p14="http://schemas.microsoft.com/office/powerpoint/2010/main" val="3520456192"/>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overPage">
  <p:cSld name="CoverPage">
    <p:spTree>
      <p:nvGrpSpPr>
        <p:cNvPr id="1" name="Shape 14"/>
        <p:cNvGrpSpPr/>
        <p:nvPr/>
      </p:nvGrpSpPr>
      <p:grpSpPr>
        <a:xfrm>
          <a:off x="0" y="0"/>
          <a:ext cx="0" cy="0"/>
        </a:xfrm>
      </p:grpSpPr>
      <p:pic>
        <p:nvPicPr>
          <p:cNvPr id="15" name="Shape 15"/>
          <p:cNvPicPr preferRelativeResize="0"/>
          <p:nvPr/>
        </p:nvPicPr>
        <p:blipFill>
          <a:blip r:embed="rId1">
            <a:alphaModFix/>
            <a:extLst>
              <a:ext uri="{28A0092B-C50C-407E-A947-70E740481C1C}">
                <a14:useLocalDpi xmlns:a14="http://schemas.microsoft.com/office/drawing/2010/main" val="0"/>
              </a:ext>
            </a:extLst>
          </a:blip>
          <a:stretch>
            <a:fillRect/>
          </a:stretch>
        </p:blipFill>
        <p:spPr>
          <a:xfrm>
            <a:off x="-3134" y="5309"/>
            <a:ext cx="12185707" cy="6847385"/>
          </a:xfrm>
          <a:prstGeom prst="rect">
            <a:avLst/>
          </a:prstGeom>
          <a:noFill/>
          <a:ln>
            <a:noFill/>
          </a:ln>
        </p:spPr>
      </p:pic>
      <p:sp>
        <p:nvSpPr>
          <p:cNvPr id="16" name="Shape 16"/>
          <p:cNvSpPr/>
          <p:nvPr/>
        </p:nvSpPr>
        <p:spPr>
          <a:xfrm>
            <a:off x="5835191" y="2955576"/>
            <a:ext cx="5519319" cy="26282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r" rtl="0">
              <a:lnSpc>
                <a:spcPct val="166666"/>
              </a:lnSpc>
              <a:spcBef>
                <a:spcPct val="0"/>
              </a:spcBef>
              <a:spcAft>
                <a:spcPct val="0"/>
              </a:spcAft>
              <a:buClr>
                <a:srgbClr val="595959"/>
              </a:buClr>
              <a:buSzPts val="900"/>
              <a:buFont typeface="Arial" pitchFamily="34" charset="0"/>
              <a:buNone/>
            </a:pPr>
            <a:r>
              <a:rPr lang="en-US" sz="900" b="0" i="0" u="none" strike="noStrike" cap="none">
                <a:solidFill>
                  <a:srgbClr val="595959"/>
                </a:solidFill>
                <a:latin typeface="Arial" pitchFamily="34" charset="0"/>
                <a:ea typeface="Arial" pitchFamily="34" charset="0"/>
                <a:cs typeface="Arial" pitchFamily="34" charset="0"/>
                <a:sym typeface="Arial" pitchFamily="34" charset="0"/>
              </a:rPr>
              <a:t>Copyright © 2019, Xebia Group. All rights reserved. This course is licensed to UPES. </a:t>
            </a:r>
            <a:r>
              <a:rPr lang="en-US" sz="900" b="1" i="0" u="none" strike="noStrike" cap="none">
                <a:solidFill>
                  <a:srgbClr val="595959"/>
                </a:solidFill>
                <a:latin typeface="Arial" pitchFamily="34" charset="0"/>
                <a:ea typeface="Arial" pitchFamily="34" charset="0"/>
                <a:cs typeface="Arial" pitchFamily="34" charset="0"/>
                <a:sym typeface="Arial" pitchFamily="34" charset="0"/>
              </a:rPr>
              <a:t>release 1.0.0</a:t>
            </a:r>
            <a:r>
              <a:rPr lang="en-US" sz="900" b="0" i="0" u="none" strike="noStrike" cap="none">
                <a:solidFill>
                  <a:srgbClr val="595959"/>
                </a:solidFill>
                <a:latin typeface="Arial" pitchFamily="34" charset="0"/>
                <a:ea typeface="Arial" pitchFamily="34" charset="0"/>
                <a:cs typeface="Arial" pitchFamily="34" charset="0"/>
                <a:sym typeface="Arial" pitchFamily="34" charset="0"/>
              </a:rPr>
              <a:t> </a:t>
            </a:r>
            <a:endParaRPr sz="1400"/>
          </a:p>
        </p:txBody>
      </p:sp>
      <p:sp>
        <p:nvSpPr>
          <p:cNvPr id="17" name="Shape 17"/>
          <p:cNvSpPr txBox="1">
            <a:spLocks noGrp="1"/>
          </p:cNvSpPr>
          <p:nvPr>
            <p:ph type="body" idx="1" hasCustomPrompt="1"/>
          </p:nvPr>
        </p:nvSpPr>
        <p:spPr>
          <a:xfrm>
            <a:off x="1032734" y="719340"/>
            <a:ext cx="10329941" cy="1398560"/>
          </a:xfrm>
          <a:prstGeom prst="rect">
            <a:avLst/>
          </a:prstGeom>
          <a:noFill/>
          <a:ln>
            <a:noFill/>
          </a:ln>
        </p:spPr>
        <p:txBody>
          <a:bodyPr spcFirstLastPara="1" wrap="square" lIns="91425" tIns="45700" rIns="91425" bIns="45700" anchor="ctr" anchorCtr="0"/>
          <a:lstStyle>
            <a:lvl1pPr marL="457189" marR="0" lvl="0" indent="-228594" algn="r" rtl="0">
              <a:lnSpc>
                <a:spcPct val="111111"/>
              </a:lnSpc>
              <a:spcBef>
                <a:spcPct val="0"/>
              </a:spcBef>
              <a:spcAft>
                <a:spcPct val="0"/>
              </a:spcAft>
              <a:buClr>
                <a:srgbClr val="000000"/>
              </a:buClr>
              <a:buSzPts val="5400"/>
              <a:buFont typeface="Arial" pitchFamily="34" charset="0"/>
              <a:buNone/>
              <a:defRPr sz="4000" b="1" i="0" u="none" strike="noStrike" cap="none">
                <a:solidFill>
                  <a:srgbClr val="000000"/>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Clean Code: Software Craftsmanship</a:t>
            </a:r>
          </a:p>
        </p:txBody>
      </p:sp>
      <p:sp>
        <p:nvSpPr>
          <p:cNvPr id="18" name="Shape 18"/>
          <p:cNvSpPr txBox="1"/>
          <p:nvPr/>
        </p:nvSpPr>
        <p:spPr>
          <a:xfrm>
            <a:off x="10021944" y="380785"/>
            <a:ext cx="1619968" cy="33855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7F7F7F"/>
              </a:buClr>
              <a:buSzPts val="1600"/>
              <a:buFont typeface="Arial" pitchFamily="34" charset="0"/>
              <a:buNone/>
            </a:pPr>
            <a:r>
              <a:rPr lang="en-US" sz="1600" b="0" i="0" u="none" strike="noStrike" cap="none">
                <a:solidFill>
                  <a:srgbClr val="7F7F7F"/>
                </a:solidFill>
                <a:latin typeface="Arial" pitchFamily="34" charset="0"/>
                <a:ea typeface="Arial" pitchFamily="34" charset="0"/>
                <a:cs typeface="Arial" pitchFamily="34" charset="0"/>
                <a:sym typeface="Arial" pitchFamily="34" charset="0"/>
              </a:rPr>
              <a:t>Semester </a:t>
            </a:r>
            <a:r>
              <a:rPr lang="en-US" sz="1600" b="1" i="0" u="none" strike="noStrike" cap="none">
                <a:solidFill>
                  <a:srgbClr val="000000"/>
                </a:solidFill>
                <a:latin typeface="Arial" pitchFamily="34" charset="0"/>
                <a:ea typeface="Arial" pitchFamily="34" charset="0"/>
                <a:cs typeface="Arial" pitchFamily="34" charset="0"/>
                <a:sym typeface="Arial" pitchFamily="34" charset="0"/>
              </a:rPr>
              <a:t>05</a:t>
            </a:r>
            <a:endParaRPr sz="1400"/>
          </a:p>
        </p:txBody>
      </p:sp>
      <p:sp>
        <p:nvSpPr>
          <p:cNvPr id="19" name="Shape 19"/>
          <p:cNvSpPr txBox="1">
            <a:spLocks noGrp="1"/>
          </p:cNvSpPr>
          <p:nvPr>
            <p:ph type="body" idx="2"/>
          </p:nvPr>
        </p:nvSpPr>
        <p:spPr>
          <a:xfrm>
            <a:off x="2033195" y="2240442"/>
            <a:ext cx="9337643" cy="704061"/>
          </a:xfrm>
          <a:prstGeom prst="rect">
            <a:avLst/>
          </a:prstGeom>
          <a:noFill/>
          <a:ln>
            <a:noFill/>
          </a:ln>
        </p:spPr>
        <p:txBody>
          <a:bodyPr spcFirstLastPara="1" wrap="square" lIns="91425" tIns="45700" rIns="91425" bIns="45700" anchor="t" anchorCtr="0"/>
          <a:lstStyle>
            <a:lvl1pPr marL="457189" marR="0" lvl="0" indent="-228594" algn="r" rtl="0">
              <a:lnSpc>
                <a:spcPct val="100000"/>
              </a:lnSpc>
              <a:spcBef>
                <a:spcPts val="640"/>
              </a:spcBef>
              <a:spcAft>
                <a:spcPct val="0"/>
              </a:spcAft>
              <a:buClr>
                <a:schemeClr val="dk1"/>
              </a:buClr>
              <a:buSzPts val="3200"/>
              <a:buFont typeface="Arial" pitchFamily="34" charset="0"/>
              <a:buNone/>
              <a:defRPr sz="32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
        <p:nvSpPr>
          <p:cNvPr id="20" name="Shape 20"/>
          <p:cNvSpPr txBox="1">
            <a:spLocks noGrp="1"/>
          </p:cNvSpPr>
          <p:nvPr>
            <p:ph type="body" idx="3" hasCustomPrompt="1"/>
          </p:nvPr>
        </p:nvSpPr>
        <p:spPr>
          <a:xfrm>
            <a:off x="4880131" y="704163"/>
            <a:ext cx="6474379" cy="430887"/>
          </a:xfrm>
          <a:prstGeom prst="rect">
            <a:avLst/>
          </a:prstGeom>
          <a:noFill/>
          <a:ln>
            <a:noFill/>
          </a:ln>
        </p:spPr>
        <p:txBody>
          <a:bodyPr spcFirstLastPara="1" wrap="square" lIns="91425" tIns="45700" rIns="91425" bIns="45700" anchor="ctr" anchorCtr="0"/>
          <a:lstStyle>
            <a:lvl1pPr marL="457189" marR="0" lvl="0" indent="-228594" algn="r" rtl="0">
              <a:lnSpc>
                <a:spcPct val="100000"/>
              </a:lnSpc>
              <a:spcBef>
                <a:spcPct val="0"/>
              </a:spcBef>
              <a:spcAft>
                <a:spcPct val="0"/>
              </a:spcAft>
              <a:buClr>
                <a:srgbClr val="7F7F7F"/>
              </a:buClr>
              <a:buSzPts val="2200"/>
              <a:buFont typeface="Arial" pitchFamily="34" charset="0"/>
              <a:buNone/>
              <a:defRPr sz="2200" b="1" i="0" u="none" strike="noStrike" cap="none">
                <a:solidFill>
                  <a:srgbClr val="7F7F7F"/>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B.TECH CSE with Specialization in DevOps</a:t>
            </a:r>
            <a:endParaRPr lang="en-US"/>
          </a:p>
        </p:txBody>
      </p:sp>
      <p:sp>
        <p:nvSpPr>
          <p:cNvPr id="21" name="Shape 21"/>
          <p:cNvSpPr/>
          <p:nvPr/>
        </p:nvSpPr>
        <p:spPr>
          <a:xfrm>
            <a:off x="11429927" y="380787"/>
            <a:ext cx="103852" cy="1306959"/>
          </a:xfrm>
          <a:prstGeom prst="rect">
            <a:avLst/>
          </a:prstGeom>
          <a:solidFill>
            <a:srgbClr val="0EC07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E60141"/>
              </a:solidFill>
              <a:latin typeface="Calibri"/>
              <a:ea typeface="Calibri"/>
              <a:cs typeface="Calibri"/>
              <a:sym typeface="Calibri"/>
            </a:endParaRPr>
          </a:p>
        </p:txBody>
      </p:sp>
      <p:sp>
        <p:nvSpPr>
          <p:cNvPr id="22" name="Shape 22"/>
          <p:cNvSpPr txBox="1"/>
          <p:nvPr/>
        </p:nvSpPr>
        <p:spPr>
          <a:xfrm>
            <a:off x="10116902" y="1983451"/>
            <a:ext cx="1313180" cy="33855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600"/>
              <a:buFont typeface="Arial" pitchFamily="34" charset="0"/>
              <a:buNone/>
            </a:pPr>
            <a:r>
              <a:rPr lang="en-US" sz="1600" b="0" i="0" u="none" strike="noStrike" cap="none">
                <a:solidFill>
                  <a:srgbClr val="000000"/>
                </a:solidFill>
                <a:latin typeface="Arial" pitchFamily="34" charset="0"/>
                <a:ea typeface="Arial" pitchFamily="34" charset="0"/>
                <a:cs typeface="Arial" pitchFamily="34" charset="0"/>
                <a:sym typeface="Arial" pitchFamily="34" charset="0"/>
              </a:rPr>
              <a:t> </a:t>
            </a:r>
            <a:endParaRPr sz="1600" b="1"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23" name="Shape 23"/>
          <p:cNvSpPr/>
          <p:nvPr/>
        </p:nvSpPr>
        <p:spPr>
          <a:xfrm>
            <a:off x="11429927" y="1648618"/>
            <a:ext cx="103852" cy="1306959"/>
          </a:xfrm>
          <a:prstGeom prst="rect">
            <a:avLst/>
          </a:prstGeom>
          <a:solidFill>
            <a:srgbClr val="64748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E60141"/>
              </a:solidFill>
              <a:latin typeface="Calibri"/>
              <a:ea typeface="Calibri"/>
              <a:cs typeface="Calibri"/>
              <a:sym typeface="Calibri"/>
            </a:endParaRPr>
          </a:p>
        </p:txBody>
      </p:sp>
      <p:sp>
        <p:nvSpPr>
          <p:cNvPr id="11" name="Shape 22"/>
          <p:cNvSpPr txBox="1"/>
          <p:nvPr/>
        </p:nvSpPr>
        <p:spPr>
          <a:xfrm>
            <a:off x="10076445" y="1985239"/>
            <a:ext cx="1313180" cy="33855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600"/>
              <a:buFont typeface="Arial" pitchFamily="34" charset="0"/>
              <a:buNone/>
            </a:pPr>
            <a:r>
              <a:rPr lang="en-US" sz="1600" b="0" i="0" u="none" strike="noStrike" cap="none">
                <a:solidFill>
                  <a:srgbClr val="000000"/>
                </a:solidFill>
                <a:latin typeface="Arial" pitchFamily="34" charset="0"/>
                <a:ea typeface="Arial" pitchFamily="34" charset="0"/>
                <a:cs typeface="Arial" pitchFamily="34" charset="0"/>
                <a:sym typeface="Arial" pitchFamily="34" charset="0"/>
              </a:rPr>
              <a:t>Module # 02</a:t>
            </a:r>
            <a:endParaRPr sz="1600" b="1" i="0" u="none" strike="noStrike" cap="none">
              <a:solidFill>
                <a:srgbClr val="000000"/>
              </a:solidFill>
              <a:latin typeface="Arial" pitchFamily="34" charset="0"/>
              <a:ea typeface="Arial" pitchFamily="34" charset="0"/>
              <a:cs typeface="Arial" pitchFamily="34" charset="0"/>
              <a:sym typeface="Arial" pitchFamily="34" charset="0"/>
            </a:endParaRPr>
          </a:p>
        </p:txBody>
      </p:sp>
    </p:spTree>
    <p:extLst>
      <p:ext uri="{BB962C8B-B14F-4D97-AF65-F5344CB8AC3E}">
        <p14:creationId xmlns:p14="http://schemas.microsoft.com/office/powerpoint/2010/main" val="266347283"/>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End-of-Module">
  <p:cSld name="End-of-Module">
    <p:spTree>
      <p:nvGrpSpPr>
        <p:cNvPr id="1" name="Shape 46"/>
        <p:cNvGrpSpPr/>
        <p:nvPr/>
      </p:nvGrpSpPr>
      <p:grpSpPr>
        <a:xfrm>
          <a:off x="0" y="0"/>
          <a:ext cx="0" cy="0"/>
        </a:xfrm>
      </p:grpSpPr>
      <p:pic>
        <p:nvPicPr>
          <p:cNvPr id="47" name="Shape 47"/>
          <p:cNvPicPr preferRelativeResize="0"/>
          <p:nvPr/>
        </p:nvPicPr>
        <p:blipFill>
          <a:blip r:embed="rId1">
            <a:alphaModFix/>
            <a:extLst>
              <a:ext uri="{28A0092B-C50C-407E-A947-70E740481C1C}">
                <a14:useLocalDpi xmlns:a14="http://schemas.microsoft.com/office/drawing/2010/main" val="0"/>
              </a:ext>
            </a:extLst>
          </a:blip>
          <a:stretch>
            <a:fillRect/>
          </a:stretch>
        </p:blipFill>
        <p:spPr>
          <a:xfrm>
            <a:off x="-3134" y="5309"/>
            <a:ext cx="12185707" cy="6847385"/>
          </a:xfrm>
          <a:prstGeom prst="rect">
            <a:avLst/>
          </a:prstGeom>
          <a:noFill/>
          <a:ln>
            <a:noFill/>
          </a:ln>
        </p:spPr>
      </p:pic>
      <p:sp>
        <p:nvSpPr>
          <p:cNvPr id="48" name="Shape 48"/>
          <p:cNvSpPr/>
          <p:nvPr/>
        </p:nvSpPr>
        <p:spPr>
          <a:xfrm>
            <a:off x="0" y="1447589"/>
            <a:ext cx="12192000" cy="1491049"/>
          </a:xfrm>
          <a:prstGeom prst="rect">
            <a:avLst/>
          </a:prstGeom>
          <a:solidFill>
            <a:srgbClr val="F2F2F2">
              <a:alpha val="4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r" rtl="0">
              <a:lnSpc>
                <a:spcPct val="100000"/>
              </a:lnSpc>
              <a:spcBef>
                <a:spcPct val="0"/>
              </a:spcBef>
              <a:spcAft>
                <a:spcPct val="0"/>
              </a:spcAft>
              <a:buClr>
                <a:srgbClr val="000000"/>
              </a:buClr>
              <a:buSzPts val="1800"/>
              <a:buFont typeface="Arial" pitchFamily="34" charset="0"/>
              <a:buNone/>
            </a:pPr>
            <a:endParaRPr sz="1800" b="0" i="0" u="none" strike="noStrike" cap="none">
              <a:solidFill>
                <a:schemeClr val="lt1"/>
              </a:solidFill>
              <a:latin typeface="Calibri"/>
              <a:ea typeface="Calibri"/>
              <a:cs typeface="Calibri"/>
              <a:sym typeface="Calibri"/>
            </a:endParaRPr>
          </a:p>
        </p:txBody>
      </p:sp>
      <p:sp>
        <p:nvSpPr>
          <p:cNvPr id="49" name="Shape 49"/>
          <p:cNvSpPr/>
          <p:nvPr/>
        </p:nvSpPr>
        <p:spPr>
          <a:xfrm>
            <a:off x="12075283" y="1449583"/>
            <a:ext cx="116719" cy="1489055"/>
          </a:xfrm>
          <a:prstGeom prst="rect">
            <a:avLst/>
          </a:prstGeom>
          <a:solidFill>
            <a:srgbClr val="0EC07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pPr>
            <a:endParaRPr sz="1800" b="0" i="0" u="none" strike="noStrike" cap="none">
              <a:solidFill>
                <a:srgbClr val="E60141"/>
              </a:solidFill>
              <a:latin typeface="Calibri"/>
              <a:ea typeface="Calibri"/>
              <a:cs typeface="Calibri"/>
              <a:sym typeface="Calibri"/>
            </a:endParaRPr>
          </a:p>
        </p:txBody>
      </p:sp>
      <p:sp>
        <p:nvSpPr>
          <p:cNvPr id="50" name="Shape 50"/>
          <p:cNvSpPr txBox="1"/>
          <p:nvPr/>
        </p:nvSpPr>
        <p:spPr>
          <a:xfrm>
            <a:off x="571926" y="1713956"/>
            <a:ext cx="11192183" cy="70788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r" rtl="0">
              <a:lnSpc>
                <a:spcPct val="100000"/>
              </a:lnSpc>
              <a:spcBef>
                <a:spcPct val="0"/>
              </a:spcBef>
              <a:spcAft>
                <a:spcPct val="0"/>
              </a:spcAft>
              <a:buClr>
                <a:schemeClr val="dk1"/>
              </a:buClr>
              <a:buSzPts val="3200"/>
              <a:buFont typeface="Arial" pitchFamily="34" charset="0"/>
              <a:buNone/>
            </a:pPr>
            <a:r>
              <a:rPr lang="en-US" sz="3200" b="0" i="0" u="none" strike="noStrike" cap="none">
                <a:solidFill>
                  <a:schemeClr val="dk1"/>
                </a:solidFill>
                <a:latin typeface="Arial" pitchFamily="34" charset="0"/>
                <a:ea typeface="Arial" pitchFamily="34" charset="0"/>
                <a:cs typeface="Arial" pitchFamily="34" charset="0"/>
                <a:sym typeface="Arial" pitchFamily="34" charset="0"/>
              </a:rPr>
              <a:t>End of Module</a:t>
            </a:r>
            <a:endParaRPr sz="1400"/>
          </a:p>
        </p:txBody>
      </p:sp>
      <p:sp>
        <p:nvSpPr>
          <p:cNvPr id="51" name="Shape 51"/>
          <p:cNvSpPr txBox="1">
            <a:spLocks noGrp="1"/>
          </p:cNvSpPr>
          <p:nvPr>
            <p:ph type="body" idx="1"/>
          </p:nvPr>
        </p:nvSpPr>
        <p:spPr>
          <a:xfrm>
            <a:off x="571926" y="2422525"/>
            <a:ext cx="11192181" cy="400051"/>
          </a:xfrm>
          <a:prstGeom prst="rect">
            <a:avLst/>
          </a:prstGeom>
          <a:noFill/>
          <a:ln>
            <a:noFill/>
          </a:ln>
        </p:spPr>
        <p:txBody>
          <a:bodyPr spcFirstLastPara="1" wrap="square" lIns="91425" tIns="45700" rIns="91425" bIns="45700" anchor="t" anchorCtr="0"/>
          <a:lstStyle>
            <a:lvl1pPr marL="457189" marR="0" lvl="0" indent="-228594" algn="r" rtl="0">
              <a:lnSpc>
                <a:spcPct val="100000"/>
              </a:lnSpc>
              <a:spcBef>
                <a:spcPct val="0"/>
              </a:spcBef>
              <a:spcAft>
                <a:spcPct val="0"/>
              </a:spcAft>
              <a:buClr>
                <a:schemeClr val="dk1"/>
              </a:buClr>
              <a:buSzPts val="1400"/>
              <a:buFont typeface="Arial" pitchFamily="34" charset="0"/>
              <a:buNone/>
              <a:defRPr sz="1400" b="0" i="0" u="none" strike="noStrike" cap="none">
                <a:solidFill>
                  <a:schemeClr val="dk1"/>
                </a:solidFill>
                <a:latin typeface="Arial" pitchFamily="34" charset="0"/>
                <a:ea typeface="Arial" pitchFamily="34" charset="0"/>
                <a:cs typeface="Arial" pitchFamily="34" charset="0"/>
                <a:sym typeface="Arial" pitchFamily="34" charset="0"/>
              </a:defRPr>
            </a:lvl1pPr>
            <a:lvl2pPr marL="914377" marR="0" lvl="1"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L="1371566" marR="0" lvl="2"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L="1828754" marR="0" lvl="3"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L="2285943" marR="0" lvl="4"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L="2743131" marR="0" lvl="5"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L="3200320" marR="0" lvl="6"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L="3657509" marR="0" lvl="7"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L="4114697" marR="0" lvl="8" indent="-228594"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lvl="0"/>
            <a:r>
              <a:rPr lang="en-US"/>
              <a:t>Click to edit Master text styles</a:t>
            </a:r>
          </a:p>
        </p:txBody>
      </p:sp>
    </p:spTree>
    <p:extLst>
      <p:ext uri="{BB962C8B-B14F-4D97-AF65-F5344CB8AC3E}">
        <p14:creationId xmlns:p14="http://schemas.microsoft.com/office/powerpoint/2010/main" val="2159130320"/>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FD119199-2D09-45B1-889D-9C9C0F46CA48}"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F77C2F3E-6180-4743-9E34-7FBB6A02B3E6}"/>
              </a:ext>
            </a:extLst>
          </p:cNvPr>
          <p:cNvSpPr>
            <a:spLocks noGrp="1"/>
          </p:cNvSpPr>
          <p:nvPr>
            <p:ph type="title" hasCustomPrompt="1"/>
          </p:nvPr>
        </p:nvSpPr>
        <p:spPr>
          <a:xfrm>
            <a:off x="208634" y="633245"/>
            <a:ext cx="11353249" cy="492172"/>
          </a:xfrm>
          <a:prstGeom prst="rect">
            <a:avLst/>
          </a:prstGeom>
        </p:spPr>
        <p:txBody>
          <a:bodyPr/>
          <a:lstStyle>
            <a:lvl1pPr>
              <a:defRPr/>
            </a:lvl1pPr>
          </a:lstStyle>
          <a:p>
            <a:r>
              <a:rPr lang="en-US"/>
              <a:t>Slide Topic Name</a:t>
            </a:r>
            <a:endParaRPr lang="en-IN"/>
          </a:p>
        </p:txBody>
      </p:sp>
      <p:sp>
        <p:nvSpPr>
          <p:cNvPr id="10" name="Text Placeholder 5">
            <a:extLst>
              <a:ext uri="{FF2B5EF4-FFF2-40B4-BE49-F238E27FC236}">
                <a16:creationId xmlns="" xmlns:a16="http://schemas.microsoft.com/office/drawing/2014/main" id="{EE5E9140-1A8C-42FB-A94E-82737A59A1FF}"/>
              </a:ext>
            </a:extLst>
          </p:cNvPr>
          <p:cNvSpPr>
            <a:spLocks noGrp="1"/>
          </p:cNvSpPr>
          <p:nvPr>
            <p:ph type="body" sz="quarter" idx="24" hasCustomPrompt="1"/>
          </p:nvPr>
        </p:nvSpPr>
        <p:spPr>
          <a:xfrm>
            <a:off x="514350" y="1304995"/>
            <a:ext cx="10273812" cy="4840828"/>
          </a:xfrm>
          <a:prstGeom prst="rect">
            <a:avLst/>
          </a:prstGeom>
        </p:spPr>
        <p:txBody>
          <a:bodyPr/>
          <a:lstStyle>
            <a:lvl1pPr marL="0" indent="0">
              <a:lnSpc>
                <a:spcPct val="100000"/>
              </a:lnSpc>
              <a:spcBef>
                <a:spcPct val="0"/>
              </a:spcBef>
              <a:spcAft>
                <a:spcPts val="838"/>
              </a:spcAft>
              <a:buNone/>
              <a:defRPr sz="1800" b="0" baseline="0">
                <a:latin typeface="Arial" pitchFamily="34" charset="0"/>
                <a:cs typeface="Arial" pitchFamily="34" charset="0"/>
              </a:defRPr>
            </a:lvl1pPr>
            <a:lvl2pPr marL="285750" indent="-285750">
              <a:lnSpc>
                <a:spcPct val="100000"/>
              </a:lnSpc>
              <a:spcBef>
                <a:spcPct val="0"/>
              </a:spcBef>
              <a:spcAft>
                <a:spcPts val="838"/>
              </a:spcAft>
              <a:buFont typeface="Wingdings 3" panose="05040102010807070707" pitchFamily="18" charset="2"/>
              <a:buChar char="*"/>
              <a:defRPr sz="1800" baseline="0">
                <a:latin typeface="Arial" pitchFamily="34" charset="0"/>
                <a:cs typeface="Arial" pitchFamily="34" charset="0"/>
              </a:defRPr>
            </a:lvl2pPr>
            <a:lvl3pPr marL="617538" indent="-341313">
              <a:lnSpc>
                <a:spcPct val="100000"/>
              </a:lnSpc>
              <a:spcBef>
                <a:spcPct val="0"/>
              </a:spcBef>
              <a:spcAft>
                <a:spcPts val="838"/>
              </a:spcAft>
              <a:buFont typeface="Wingdings 3" panose="05040102010807070707" pitchFamily="18" charset="2"/>
              <a:buChar char="9"/>
              <a:defRPr sz="1600">
                <a:latin typeface="Arial" pitchFamily="34" charset="0"/>
                <a:cs typeface="Arial" pitchFamily="34" charset="0"/>
              </a:defRPr>
            </a:lvl3pPr>
            <a:lvl4pPr marL="998538" indent="-361950">
              <a:lnSpc>
                <a:spcPct val="100000"/>
              </a:lnSpc>
              <a:spcBef>
                <a:spcPct val="0"/>
              </a:spcBef>
              <a:spcAft>
                <a:spcPts val="838"/>
              </a:spcAft>
              <a:buFont typeface="Wingdings 3" panose="05040102010807070707" pitchFamily="18" charset="2"/>
              <a:buChar char="&quot;"/>
              <a:defRPr sz="1500">
                <a:latin typeface="Arial" pitchFamily="34" charset="0"/>
                <a:cs typeface="Arial" pitchFamily="34" charset="0"/>
              </a:defRPr>
            </a:lvl4pPr>
            <a:lvl5pPr marL="1440000" indent="-342000">
              <a:spcBef>
                <a:spcPct val="0"/>
              </a:spcBef>
              <a:spcAft>
                <a:spcPts val="838"/>
              </a:spcAft>
              <a:buFont typeface="Wingdings 3" panose="05040102010807070707" pitchFamily="18" charset="2"/>
              <a:buChar char=""/>
              <a:defRPr sz="1100"/>
            </a:lvl5pPr>
          </a:lstStyle>
          <a:p>
            <a:pPr lvl="0">
              <a:spcBef>
                <a:spcPct val="0"/>
              </a:spcBef>
            </a:pPr>
            <a:r>
              <a:rPr lang="en-US"/>
              <a:t>All corresponding content can be placed here. The contents font sizes, bullets, sub bullets styling are predefined.</a:t>
            </a:r>
          </a:p>
          <a:p>
            <a:pPr lvl="1">
              <a:spcBef>
                <a:spcPct val="0"/>
              </a:spcBef>
            </a:pPr>
            <a:r>
              <a:rPr lang="en-US"/>
              <a:t>First</a:t>
            </a:r>
          </a:p>
          <a:p>
            <a:pPr lvl="2">
              <a:spcBef>
                <a:spcPct val="0"/>
              </a:spcBef>
            </a:pPr>
            <a:r>
              <a:rPr lang="en-US"/>
              <a:t>Second</a:t>
            </a:r>
          </a:p>
          <a:p>
            <a:pPr lvl="3">
              <a:spcBef>
                <a:spcPct val="0"/>
              </a:spcBef>
            </a:pPr>
            <a:r>
              <a:rPr lang="en-US"/>
              <a:t>Third</a:t>
            </a:r>
          </a:p>
        </p:txBody>
      </p:sp>
      <p:sp>
        <p:nvSpPr>
          <p:cNvPr id="6" name="Slide Number Placeholder 5">
            <a:extLst>
              <a:ext uri="{FF2B5EF4-FFF2-40B4-BE49-F238E27FC236}">
                <a16:creationId xmlns="" xmlns:a16="http://schemas.microsoft.com/office/drawing/2014/main" id="{FB410FFD-9647-4583-B3E0-AB6E849BDB1A}"/>
              </a:ext>
            </a:extLst>
          </p:cNvPr>
          <p:cNvSpPr>
            <a:spLocks noGrp="1"/>
          </p:cNvSpPr>
          <p:nvPr>
            <p:ph type="sldNum" sz="quarter" idx="12"/>
          </p:nvPr>
        </p:nvSpPr>
        <p:spPr/>
        <p:txBody>
          <a:bodyPr/>
          <a:lstStyle/>
          <a:p>
            <a:fld id="{AEE158EC-8AAB-4AC2-BB01-557722FA2B15}" type="slidenum">
              <a:rPr lang="en-IN" smtClean="0"/>
              <a:t>‹#›</a:t>
            </a:fld>
            <a:endParaRPr lang="en-IN"/>
          </a:p>
        </p:txBody>
      </p:sp>
    </p:spTree>
    <p:custDataLst>
      <p:tags r:id="rId1"/>
    </p:custDataLst>
    <p:extLst>
      <p:ext uri="{BB962C8B-B14F-4D97-AF65-F5344CB8AC3E}">
        <p14:creationId xmlns:p14="http://schemas.microsoft.com/office/powerpoint/2010/main" val="1510144836"/>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1_Objective">
    <p:spTree>
      <p:nvGrpSpPr>
        <p:cNvPr id="1" name=""/>
        <p:cNvGrpSpPr/>
        <p:nvPr/>
      </p:nvGrpSpPr>
      <p:grpSpPr>
        <a:xfrm>
          <a:off x="0" y="0"/>
          <a:ext cx="0" cy="0"/>
        </a:xfrm>
      </p:grpSpPr>
      <p:sp>
        <p:nvSpPr>
          <p:cNvPr id="2" name="Title 1">
            <a:extLst>
              <a:ext uri="{FF2B5EF4-FFF2-40B4-BE49-F238E27FC236}">
                <a16:creationId xmlns="" xmlns:a16="http://schemas.microsoft.com/office/drawing/2014/main" id="{F77C2F3E-6180-4743-9E34-7FBB6A02B3E6}"/>
              </a:ext>
            </a:extLst>
          </p:cNvPr>
          <p:cNvSpPr>
            <a:spLocks noGrp="1"/>
          </p:cNvSpPr>
          <p:nvPr>
            <p:ph type="title" hasCustomPrompt="1"/>
          </p:nvPr>
        </p:nvSpPr>
        <p:spPr>
          <a:xfrm>
            <a:off x="208635" y="633245"/>
            <a:ext cx="10515600" cy="492172"/>
          </a:xfrm>
          <a:prstGeom prst="rect">
            <a:avLst/>
          </a:prstGeom>
        </p:spPr>
        <p:txBody>
          <a:bodyPr/>
          <a:lstStyle>
            <a:lvl1pPr>
              <a:defRPr/>
            </a:lvl1pPr>
          </a:lstStyle>
          <a:p>
            <a:r>
              <a:rPr lang="en-US"/>
              <a:t>Slide Topic Name</a:t>
            </a:r>
            <a:endParaRPr lang="en-IN"/>
          </a:p>
        </p:txBody>
      </p:sp>
      <p:sp>
        <p:nvSpPr>
          <p:cNvPr id="10" name="Text Placeholder 5">
            <a:extLst>
              <a:ext uri="{FF2B5EF4-FFF2-40B4-BE49-F238E27FC236}">
                <a16:creationId xmlns="" xmlns:a16="http://schemas.microsoft.com/office/drawing/2014/main" id="{EE5E9140-1A8C-42FB-A94E-82737A59A1FF}"/>
              </a:ext>
            </a:extLst>
          </p:cNvPr>
          <p:cNvSpPr>
            <a:spLocks noGrp="1"/>
          </p:cNvSpPr>
          <p:nvPr>
            <p:ph type="body" sz="quarter" idx="24" hasCustomPrompt="1"/>
          </p:nvPr>
        </p:nvSpPr>
        <p:spPr>
          <a:xfrm>
            <a:off x="514350" y="1304995"/>
            <a:ext cx="7209641" cy="4840828"/>
          </a:xfrm>
          <a:prstGeom prst="rect">
            <a:avLst/>
          </a:prstGeom>
        </p:spPr>
        <p:txBody>
          <a:bodyPr/>
          <a:lstStyle>
            <a:lvl1pPr marL="0" indent="0">
              <a:lnSpc>
                <a:spcPct val="100000"/>
              </a:lnSpc>
              <a:spcBef>
                <a:spcPct val="0"/>
              </a:spcBef>
              <a:spcAft>
                <a:spcPts val="838"/>
              </a:spcAft>
              <a:buNone/>
              <a:defRPr sz="1800" b="0" baseline="0">
                <a:latin typeface="Arial" pitchFamily="34" charset="0"/>
                <a:cs typeface="Arial" pitchFamily="34" charset="0"/>
              </a:defRPr>
            </a:lvl1pPr>
            <a:lvl2pPr marL="285750" indent="-285750">
              <a:lnSpc>
                <a:spcPct val="100000"/>
              </a:lnSpc>
              <a:spcBef>
                <a:spcPct val="0"/>
              </a:spcBef>
              <a:spcAft>
                <a:spcPts val="838"/>
              </a:spcAft>
              <a:buFont typeface="Wingdings 3" panose="05040102010807070707" pitchFamily="18" charset="2"/>
              <a:buChar char="*"/>
              <a:defRPr sz="1800" baseline="0">
                <a:latin typeface="Arial" pitchFamily="34" charset="0"/>
                <a:cs typeface="Arial" pitchFamily="34" charset="0"/>
              </a:defRPr>
            </a:lvl2pPr>
            <a:lvl3pPr marL="617538" indent="-341313">
              <a:lnSpc>
                <a:spcPct val="100000"/>
              </a:lnSpc>
              <a:spcBef>
                <a:spcPct val="0"/>
              </a:spcBef>
              <a:spcAft>
                <a:spcPts val="838"/>
              </a:spcAft>
              <a:buFont typeface="Wingdings 3" panose="05040102010807070707" pitchFamily="18" charset="2"/>
              <a:buChar char="9"/>
              <a:defRPr sz="1600">
                <a:latin typeface="Arial" pitchFamily="34" charset="0"/>
                <a:cs typeface="Arial" pitchFamily="34" charset="0"/>
              </a:defRPr>
            </a:lvl3pPr>
            <a:lvl4pPr marL="998538" indent="-361950">
              <a:lnSpc>
                <a:spcPct val="100000"/>
              </a:lnSpc>
              <a:spcBef>
                <a:spcPct val="0"/>
              </a:spcBef>
              <a:spcAft>
                <a:spcPts val="838"/>
              </a:spcAft>
              <a:buFont typeface="Wingdings 3" panose="05040102010807070707" pitchFamily="18" charset="2"/>
              <a:buChar char="&quot;"/>
              <a:defRPr sz="1500">
                <a:latin typeface="Arial" pitchFamily="34" charset="0"/>
                <a:cs typeface="Arial" pitchFamily="34" charset="0"/>
              </a:defRPr>
            </a:lvl4pPr>
            <a:lvl5pPr marL="1440000" indent="-342000">
              <a:spcBef>
                <a:spcPct val="0"/>
              </a:spcBef>
              <a:spcAft>
                <a:spcPts val="838"/>
              </a:spcAft>
              <a:buFont typeface="Wingdings 3" panose="05040102010807070707" pitchFamily="18" charset="2"/>
              <a:buChar char=""/>
              <a:defRPr sz="1100"/>
            </a:lvl5pPr>
          </a:lstStyle>
          <a:p>
            <a:pPr lvl="0">
              <a:spcBef>
                <a:spcPct val="0"/>
              </a:spcBef>
            </a:pPr>
            <a:r>
              <a:rPr lang="en-US"/>
              <a:t>All corresponding content can be placed here. The contents font sizes, bullets, sub bullets styling are predefined.</a:t>
            </a:r>
          </a:p>
          <a:p>
            <a:pPr lvl="1">
              <a:spcBef>
                <a:spcPct val="0"/>
              </a:spcBef>
            </a:pPr>
            <a:r>
              <a:rPr lang="en-US"/>
              <a:t>First</a:t>
            </a:r>
          </a:p>
          <a:p>
            <a:pPr lvl="2">
              <a:spcBef>
                <a:spcPct val="0"/>
              </a:spcBef>
            </a:pPr>
            <a:r>
              <a:rPr lang="en-US"/>
              <a:t>Second</a:t>
            </a:r>
          </a:p>
          <a:p>
            <a:pPr lvl="3">
              <a:spcBef>
                <a:spcPct val="0"/>
              </a:spcBef>
            </a:pPr>
            <a:r>
              <a:rPr lang="en-US"/>
              <a:t>Third</a:t>
            </a:r>
          </a:p>
        </p:txBody>
      </p:sp>
      <p:sp>
        <p:nvSpPr>
          <p:cNvPr id="6" name="Slide Number Placeholder 5">
            <a:extLst>
              <a:ext uri="{FF2B5EF4-FFF2-40B4-BE49-F238E27FC236}">
                <a16:creationId xmlns="" xmlns:a16="http://schemas.microsoft.com/office/drawing/2014/main" id="{FB410FFD-9647-4583-B3E0-AB6E849BDB1A}"/>
              </a:ext>
            </a:extLst>
          </p:cNvPr>
          <p:cNvSpPr>
            <a:spLocks noGrp="1"/>
          </p:cNvSpPr>
          <p:nvPr>
            <p:ph type="sldNum" sz="quarter" idx="12"/>
          </p:nvPr>
        </p:nvSpPr>
        <p:spPr/>
        <p:txBody>
          <a:bodyPr/>
          <a:lstStyle/>
          <a:p>
            <a:fld id="{AEE158EC-8AAB-4AC2-BB01-557722FA2B15}" type="slidenum">
              <a:rPr lang="en-IN" smtClean="0"/>
              <a:t>‹#›</a:t>
            </a:fld>
            <a:endParaRPr lang="en-IN"/>
          </a:p>
        </p:txBody>
      </p:sp>
      <p:pic>
        <p:nvPicPr>
          <p:cNvPr id="5" name="Picture 4">
            <a:extLst>
              <a:ext uri="{FF2B5EF4-FFF2-40B4-BE49-F238E27FC236}">
                <a16:creationId xmlns="" xmlns:a16="http://schemas.microsoft.com/office/drawing/2014/main" id="{71B936D1-0957-4038-AD1C-9B3E58791E2F}"/>
              </a:ext>
            </a:extLst>
          </p:cNvPr>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7647750" y="2653748"/>
            <a:ext cx="3712675" cy="3571007"/>
          </a:xfrm>
          <a:prstGeom prst="rect">
            <a:avLst/>
          </a:prstGeom>
        </p:spPr>
      </p:pic>
    </p:spTree>
    <p:custDataLst>
      <p:tags r:id="rId2"/>
    </p:custDataLst>
    <p:extLst>
      <p:ext uri="{BB962C8B-B14F-4D97-AF65-F5344CB8AC3E}">
        <p14:creationId xmlns:p14="http://schemas.microsoft.com/office/powerpoint/2010/main" val="3595793866"/>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Content+ImageFull">
    <p:spTree>
      <p:nvGrpSpPr>
        <p:cNvPr id="1" name=""/>
        <p:cNvGrpSpPr/>
        <p:nvPr/>
      </p:nvGrpSpPr>
      <p:grpSpPr>
        <a:xfrm>
          <a:off x="0" y="0"/>
          <a:ext cx="0" cy="0"/>
        </a:xfrm>
      </p:grpSpPr>
      <p:sp>
        <p:nvSpPr>
          <p:cNvPr id="2" name="Title 1">
            <a:extLst>
              <a:ext uri="{FF2B5EF4-FFF2-40B4-BE49-F238E27FC236}">
                <a16:creationId xmlns="" xmlns:a16="http://schemas.microsoft.com/office/drawing/2014/main" id="{F77C2F3E-6180-4743-9E34-7FBB6A02B3E6}"/>
              </a:ext>
            </a:extLst>
          </p:cNvPr>
          <p:cNvSpPr>
            <a:spLocks noGrp="1"/>
          </p:cNvSpPr>
          <p:nvPr>
            <p:ph type="title" hasCustomPrompt="1"/>
          </p:nvPr>
        </p:nvSpPr>
        <p:spPr>
          <a:xfrm>
            <a:off x="208634" y="633245"/>
            <a:ext cx="10984645" cy="492172"/>
          </a:xfrm>
          <a:prstGeom prst="rect">
            <a:avLst/>
          </a:prstGeom>
        </p:spPr>
        <p:txBody>
          <a:bodyPr/>
          <a:lstStyle>
            <a:lvl1pPr>
              <a:defRPr/>
            </a:lvl1pPr>
          </a:lstStyle>
          <a:p>
            <a:r>
              <a:rPr lang="en-US"/>
              <a:t>Slide Topic Name</a:t>
            </a:r>
            <a:endParaRPr lang="en-IN"/>
          </a:p>
        </p:txBody>
      </p:sp>
      <p:sp>
        <p:nvSpPr>
          <p:cNvPr id="10" name="Text Placeholder 5">
            <a:extLst>
              <a:ext uri="{FF2B5EF4-FFF2-40B4-BE49-F238E27FC236}">
                <a16:creationId xmlns="" xmlns:a16="http://schemas.microsoft.com/office/drawing/2014/main" id="{EE5E9140-1A8C-42FB-A94E-82737A59A1FF}"/>
              </a:ext>
            </a:extLst>
          </p:cNvPr>
          <p:cNvSpPr>
            <a:spLocks noGrp="1"/>
          </p:cNvSpPr>
          <p:nvPr>
            <p:ph type="body" sz="quarter" idx="24" hasCustomPrompt="1"/>
          </p:nvPr>
        </p:nvSpPr>
        <p:spPr>
          <a:xfrm>
            <a:off x="514350" y="1304995"/>
            <a:ext cx="5323742" cy="4840828"/>
          </a:xfrm>
          <a:prstGeom prst="rect">
            <a:avLst/>
          </a:prstGeom>
        </p:spPr>
        <p:txBody>
          <a:bodyPr/>
          <a:lstStyle>
            <a:lvl1pPr marL="0" indent="0">
              <a:lnSpc>
                <a:spcPct val="100000"/>
              </a:lnSpc>
              <a:spcBef>
                <a:spcPct val="0"/>
              </a:spcBef>
              <a:spcAft>
                <a:spcPts val="838"/>
              </a:spcAft>
              <a:buNone/>
              <a:defRPr sz="1800" b="0" baseline="0">
                <a:latin typeface="Arial" pitchFamily="34" charset="0"/>
                <a:cs typeface="Arial" pitchFamily="34" charset="0"/>
              </a:defRPr>
            </a:lvl1pPr>
            <a:lvl2pPr marL="285750" indent="-285750">
              <a:lnSpc>
                <a:spcPct val="100000"/>
              </a:lnSpc>
              <a:spcBef>
                <a:spcPct val="0"/>
              </a:spcBef>
              <a:spcAft>
                <a:spcPts val="838"/>
              </a:spcAft>
              <a:buFont typeface="Wingdings 3" panose="05040102010807070707" pitchFamily="18" charset="2"/>
              <a:buChar char="*"/>
              <a:defRPr sz="1800" baseline="0">
                <a:latin typeface="Arial" pitchFamily="34" charset="0"/>
                <a:cs typeface="Arial" pitchFamily="34" charset="0"/>
              </a:defRPr>
            </a:lvl2pPr>
            <a:lvl3pPr marL="617538" indent="-341313">
              <a:lnSpc>
                <a:spcPct val="100000"/>
              </a:lnSpc>
              <a:spcBef>
                <a:spcPct val="0"/>
              </a:spcBef>
              <a:spcAft>
                <a:spcPts val="838"/>
              </a:spcAft>
              <a:buFont typeface="Wingdings 3" panose="05040102010807070707" pitchFamily="18" charset="2"/>
              <a:buChar char="9"/>
              <a:defRPr sz="1600">
                <a:latin typeface="Arial" pitchFamily="34" charset="0"/>
                <a:cs typeface="Arial" pitchFamily="34" charset="0"/>
              </a:defRPr>
            </a:lvl3pPr>
            <a:lvl4pPr marL="998538" indent="-361950">
              <a:lnSpc>
                <a:spcPct val="100000"/>
              </a:lnSpc>
              <a:spcBef>
                <a:spcPct val="0"/>
              </a:spcBef>
              <a:spcAft>
                <a:spcPts val="838"/>
              </a:spcAft>
              <a:buFont typeface="Wingdings 3" panose="05040102010807070707" pitchFamily="18" charset="2"/>
              <a:buChar char="&quot;"/>
              <a:defRPr sz="1500">
                <a:latin typeface="Arial" pitchFamily="34" charset="0"/>
                <a:cs typeface="Arial" pitchFamily="34" charset="0"/>
              </a:defRPr>
            </a:lvl4pPr>
            <a:lvl5pPr marL="1440000" indent="-342000">
              <a:spcBef>
                <a:spcPct val="0"/>
              </a:spcBef>
              <a:spcAft>
                <a:spcPts val="838"/>
              </a:spcAft>
              <a:buFont typeface="Wingdings 3" panose="05040102010807070707" pitchFamily="18" charset="2"/>
              <a:buChar char=""/>
              <a:defRPr sz="1100"/>
            </a:lvl5pPr>
          </a:lstStyle>
          <a:p>
            <a:pPr lvl="0">
              <a:spcBef>
                <a:spcPct val="0"/>
              </a:spcBef>
            </a:pPr>
            <a:r>
              <a:rPr lang="en-US"/>
              <a:t>All corresponding content can be placed here. The contents font sizes, bullets, sub bullets styling are predefined.</a:t>
            </a:r>
          </a:p>
          <a:p>
            <a:pPr lvl="1">
              <a:spcBef>
                <a:spcPct val="0"/>
              </a:spcBef>
            </a:pPr>
            <a:r>
              <a:rPr lang="en-US"/>
              <a:t>First</a:t>
            </a:r>
          </a:p>
          <a:p>
            <a:pPr lvl="2">
              <a:spcBef>
                <a:spcPct val="0"/>
              </a:spcBef>
            </a:pPr>
            <a:r>
              <a:rPr lang="en-US"/>
              <a:t>Second</a:t>
            </a:r>
          </a:p>
          <a:p>
            <a:pPr lvl="3">
              <a:spcBef>
                <a:spcPct val="0"/>
              </a:spcBef>
            </a:pPr>
            <a:r>
              <a:rPr lang="en-US"/>
              <a:t>Third</a:t>
            </a:r>
          </a:p>
        </p:txBody>
      </p:sp>
      <p:sp>
        <p:nvSpPr>
          <p:cNvPr id="6" name="Slide Number Placeholder 5">
            <a:extLst>
              <a:ext uri="{FF2B5EF4-FFF2-40B4-BE49-F238E27FC236}">
                <a16:creationId xmlns="" xmlns:a16="http://schemas.microsoft.com/office/drawing/2014/main" id="{FB410FFD-9647-4583-B3E0-AB6E849BDB1A}"/>
              </a:ext>
            </a:extLst>
          </p:cNvPr>
          <p:cNvSpPr>
            <a:spLocks noGrp="1"/>
          </p:cNvSpPr>
          <p:nvPr>
            <p:ph type="sldNum" sz="quarter" idx="12"/>
          </p:nvPr>
        </p:nvSpPr>
        <p:spPr/>
        <p:txBody>
          <a:bodyPr/>
          <a:lstStyle/>
          <a:p>
            <a:fld id="{AEE158EC-8AAB-4AC2-BB01-557722FA2B15}" type="slidenum">
              <a:rPr lang="en-IN" smtClean="0"/>
              <a:t>‹#›</a:t>
            </a:fld>
            <a:endParaRPr lang="en-IN"/>
          </a:p>
        </p:txBody>
      </p:sp>
      <p:sp>
        <p:nvSpPr>
          <p:cNvPr id="4" name="Picture Placeholder 3">
            <a:extLst>
              <a:ext uri="{FF2B5EF4-FFF2-40B4-BE49-F238E27FC236}">
                <a16:creationId xmlns="" xmlns:a16="http://schemas.microsoft.com/office/drawing/2014/main" id="{87B08EEE-EF54-4CCF-BD6F-2D9D5DE464EC}"/>
              </a:ext>
            </a:extLst>
          </p:cNvPr>
          <p:cNvSpPr>
            <a:spLocks noGrp="1"/>
          </p:cNvSpPr>
          <p:nvPr>
            <p:ph type="pic" sz="quarter" idx="25"/>
          </p:nvPr>
        </p:nvSpPr>
        <p:spPr>
          <a:xfrm>
            <a:off x="6096000" y="1292225"/>
            <a:ext cx="5096608" cy="4835525"/>
          </a:xfrm>
          <a:prstGeom prst="rect">
            <a:avLst/>
          </a:prstGeom>
        </p:spPr>
        <p:txBody>
          <a:bodyPr anchor="ctr"/>
          <a:lstStyle>
            <a:lvl1pPr marL="0" indent="0" algn="ctr">
              <a:buNone/>
              <a:defRPr sz="1400">
                <a:latin typeface="Arial" pitchFamily="34" charset="0"/>
                <a:cs typeface="Arial" pitchFamily="34" charset="0"/>
              </a:defRPr>
            </a:lvl1pPr>
          </a:lstStyle>
          <a:p>
            <a:r>
              <a:rPr lang="en-US"/>
              <a:t>Click icon to add picture</a:t>
            </a:r>
            <a:endParaRPr lang="en-IN"/>
          </a:p>
        </p:txBody>
      </p:sp>
    </p:spTree>
    <p:custDataLst>
      <p:tags r:id="rId1"/>
    </p:custDataLst>
    <p:extLst>
      <p:ext uri="{BB962C8B-B14F-4D97-AF65-F5344CB8AC3E}">
        <p14:creationId xmlns:p14="http://schemas.microsoft.com/office/powerpoint/2010/main" val="3712223380"/>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Content+Image">
    <p:spTree>
      <p:nvGrpSpPr>
        <p:cNvPr id="1" name=""/>
        <p:cNvGrpSpPr/>
        <p:nvPr/>
      </p:nvGrpSpPr>
      <p:grpSpPr>
        <a:xfrm>
          <a:off x="0" y="0"/>
          <a:ext cx="0" cy="0"/>
        </a:xfrm>
      </p:grpSpPr>
      <p:sp>
        <p:nvSpPr>
          <p:cNvPr id="2" name="Title 1">
            <a:extLst>
              <a:ext uri="{FF2B5EF4-FFF2-40B4-BE49-F238E27FC236}">
                <a16:creationId xmlns="" xmlns:a16="http://schemas.microsoft.com/office/drawing/2014/main" id="{F77C2F3E-6180-4743-9E34-7FBB6A02B3E6}"/>
              </a:ext>
            </a:extLst>
          </p:cNvPr>
          <p:cNvSpPr>
            <a:spLocks noGrp="1"/>
          </p:cNvSpPr>
          <p:nvPr>
            <p:ph type="title" hasCustomPrompt="1"/>
          </p:nvPr>
        </p:nvSpPr>
        <p:spPr>
          <a:xfrm>
            <a:off x="208635" y="633245"/>
            <a:ext cx="10515600" cy="492172"/>
          </a:xfrm>
          <a:prstGeom prst="rect">
            <a:avLst/>
          </a:prstGeom>
        </p:spPr>
        <p:txBody>
          <a:bodyPr/>
          <a:lstStyle>
            <a:lvl1pPr>
              <a:defRPr/>
            </a:lvl1pPr>
          </a:lstStyle>
          <a:p>
            <a:r>
              <a:rPr lang="en-US"/>
              <a:t>Slide Topic Name</a:t>
            </a:r>
            <a:endParaRPr lang="en-IN"/>
          </a:p>
        </p:txBody>
      </p:sp>
      <p:sp>
        <p:nvSpPr>
          <p:cNvPr id="10" name="Text Placeholder 5">
            <a:extLst>
              <a:ext uri="{FF2B5EF4-FFF2-40B4-BE49-F238E27FC236}">
                <a16:creationId xmlns="" xmlns:a16="http://schemas.microsoft.com/office/drawing/2014/main" id="{EE5E9140-1A8C-42FB-A94E-82737A59A1FF}"/>
              </a:ext>
            </a:extLst>
          </p:cNvPr>
          <p:cNvSpPr>
            <a:spLocks noGrp="1"/>
          </p:cNvSpPr>
          <p:nvPr>
            <p:ph type="body" sz="quarter" idx="24" hasCustomPrompt="1"/>
          </p:nvPr>
        </p:nvSpPr>
        <p:spPr>
          <a:xfrm>
            <a:off x="514350" y="1304995"/>
            <a:ext cx="10273812" cy="4840828"/>
          </a:xfrm>
          <a:prstGeom prst="rect">
            <a:avLst/>
          </a:prstGeom>
        </p:spPr>
        <p:txBody>
          <a:bodyPr/>
          <a:lstStyle>
            <a:lvl1pPr marL="0" indent="0">
              <a:lnSpc>
                <a:spcPct val="100000"/>
              </a:lnSpc>
              <a:spcBef>
                <a:spcPct val="0"/>
              </a:spcBef>
              <a:spcAft>
                <a:spcPts val="838"/>
              </a:spcAft>
              <a:buNone/>
              <a:defRPr sz="1800" b="0" baseline="0">
                <a:latin typeface="Arial" pitchFamily="34" charset="0"/>
                <a:cs typeface="Arial" pitchFamily="34" charset="0"/>
              </a:defRPr>
            </a:lvl1pPr>
            <a:lvl2pPr marL="285750" indent="-285750">
              <a:lnSpc>
                <a:spcPct val="100000"/>
              </a:lnSpc>
              <a:spcBef>
                <a:spcPct val="0"/>
              </a:spcBef>
              <a:spcAft>
                <a:spcPts val="838"/>
              </a:spcAft>
              <a:buFont typeface="Wingdings 3" panose="05040102010807070707" pitchFamily="18" charset="2"/>
              <a:buChar char="*"/>
              <a:defRPr sz="1800" baseline="0">
                <a:latin typeface="Arial" pitchFamily="34" charset="0"/>
                <a:cs typeface="Arial" pitchFamily="34" charset="0"/>
              </a:defRPr>
            </a:lvl2pPr>
            <a:lvl3pPr marL="617538" indent="-341313">
              <a:lnSpc>
                <a:spcPct val="100000"/>
              </a:lnSpc>
              <a:spcBef>
                <a:spcPct val="0"/>
              </a:spcBef>
              <a:spcAft>
                <a:spcPts val="838"/>
              </a:spcAft>
              <a:buFont typeface="Wingdings 3" panose="05040102010807070707" pitchFamily="18" charset="2"/>
              <a:buChar char="9"/>
              <a:defRPr sz="1600">
                <a:latin typeface="Arial" pitchFamily="34" charset="0"/>
                <a:cs typeface="Arial" pitchFamily="34" charset="0"/>
              </a:defRPr>
            </a:lvl3pPr>
            <a:lvl4pPr marL="998538" indent="-361950">
              <a:lnSpc>
                <a:spcPct val="100000"/>
              </a:lnSpc>
              <a:spcBef>
                <a:spcPct val="0"/>
              </a:spcBef>
              <a:spcAft>
                <a:spcPts val="838"/>
              </a:spcAft>
              <a:buFont typeface="Wingdings 3" panose="05040102010807070707" pitchFamily="18" charset="2"/>
              <a:buChar char="&quot;"/>
              <a:defRPr sz="1500">
                <a:latin typeface="Arial" pitchFamily="34" charset="0"/>
                <a:cs typeface="Arial" pitchFamily="34" charset="0"/>
              </a:defRPr>
            </a:lvl4pPr>
            <a:lvl5pPr marL="1440000" indent="-342000">
              <a:spcBef>
                <a:spcPct val="0"/>
              </a:spcBef>
              <a:spcAft>
                <a:spcPts val="838"/>
              </a:spcAft>
              <a:buFont typeface="Wingdings 3" panose="05040102010807070707" pitchFamily="18" charset="2"/>
              <a:buChar char=""/>
              <a:defRPr sz="1100"/>
            </a:lvl5pPr>
          </a:lstStyle>
          <a:p>
            <a:pPr lvl="0">
              <a:spcBef>
                <a:spcPct val="0"/>
              </a:spcBef>
            </a:pPr>
            <a:r>
              <a:rPr lang="en-US"/>
              <a:t>All corresponding content can be placed here. The contents font sizes, bullets, sub bullets styling are predefined.</a:t>
            </a:r>
          </a:p>
          <a:p>
            <a:pPr lvl="1">
              <a:spcBef>
                <a:spcPct val="0"/>
              </a:spcBef>
            </a:pPr>
            <a:r>
              <a:rPr lang="en-US"/>
              <a:t>First</a:t>
            </a:r>
          </a:p>
          <a:p>
            <a:pPr lvl="2">
              <a:spcBef>
                <a:spcPct val="0"/>
              </a:spcBef>
            </a:pPr>
            <a:r>
              <a:rPr lang="en-US"/>
              <a:t>Second</a:t>
            </a:r>
          </a:p>
          <a:p>
            <a:pPr lvl="3">
              <a:spcBef>
                <a:spcPct val="0"/>
              </a:spcBef>
            </a:pPr>
            <a:r>
              <a:rPr lang="en-US"/>
              <a:t>Third</a:t>
            </a:r>
          </a:p>
        </p:txBody>
      </p:sp>
      <p:sp>
        <p:nvSpPr>
          <p:cNvPr id="6" name="Slide Number Placeholder 5">
            <a:extLst>
              <a:ext uri="{FF2B5EF4-FFF2-40B4-BE49-F238E27FC236}">
                <a16:creationId xmlns="" xmlns:a16="http://schemas.microsoft.com/office/drawing/2014/main" id="{FB410FFD-9647-4583-B3E0-AB6E849BDB1A}"/>
              </a:ext>
            </a:extLst>
          </p:cNvPr>
          <p:cNvSpPr>
            <a:spLocks noGrp="1"/>
          </p:cNvSpPr>
          <p:nvPr>
            <p:ph type="sldNum" sz="quarter" idx="12"/>
          </p:nvPr>
        </p:nvSpPr>
        <p:spPr/>
        <p:txBody>
          <a:bodyPr/>
          <a:lstStyle/>
          <a:p>
            <a:fld id="{AEE158EC-8AAB-4AC2-BB01-557722FA2B15}" type="slidenum">
              <a:rPr lang="en-IN" smtClean="0"/>
              <a:t>‹#›</a:t>
            </a:fld>
            <a:endParaRPr lang="en-IN"/>
          </a:p>
        </p:txBody>
      </p:sp>
      <p:sp>
        <p:nvSpPr>
          <p:cNvPr id="4" name="Picture Placeholder 3">
            <a:extLst>
              <a:ext uri="{FF2B5EF4-FFF2-40B4-BE49-F238E27FC236}">
                <a16:creationId xmlns="" xmlns:a16="http://schemas.microsoft.com/office/drawing/2014/main" id="{6681895E-09EB-4A5E-B728-7C5ADD7D8689}"/>
              </a:ext>
            </a:extLst>
          </p:cNvPr>
          <p:cNvSpPr>
            <a:spLocks noGrp="1"/>
          </p:cNvSpPr>
          <p:nvPr>
            <p:ph type="pic" sz="quarter" idx="25" hasCustomPrompt="1"/>
          </p:nvPr>
        </p:nvSpPr>
        <p:spPr>
          <a:xfrm>
            <a:off x="8354662" y="3279531"/>
            <a:ext cx="3322988" cy="2865682"/>
          </a:xfrm>
          <a:prstGeom prst="rect">
            <a:avLst/>
          </a:prstGeom>
        </p:spPr>
        <p:txBody>
          <a:bodyPr anchor="ctr"/>
          <a:lstStyle>
            <a:lvl1pPr marL="0" indent="0" algn="ctr">
              <a:buNone/>
              <a:defRPr sz="1400"/>
            </a:lvl1pPr>
          </a:lstStyle>
          <a:p>
            <a:r>
              <a:rPr lang="en-IN"/>
              <a:t> Click to add picture</a:t>
            </a:r>
          </a:p>
        </p:txBody>
      </p:sp>
    </p:spTree>
    <p:custDataLst>
      <p:tags r:id="rId1"/>
    </p:custDataLst>
    <p:extLst>
      <p:ext uri="{BB962C8B-B14F-4D97-AF65-F5344CB8AC3E}">
        <p14:creationId xmlns:p14="http://schemas.microsoft.com/office/powerpoint/2010/main" val="1378328576"/>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 xmlns:a16="http://schemas.microsoft.com/office/drawing/2014/main" id="{8005A4C4-FAC3-4DE6-9209-D3A5BDE23611}"/>
              </a:ext>
            </a:extLst>
          </p:cNvPr>
          <p:cNvSpPr>
            <a:spLocks noGrp="1"/>
          </p:cNvSpPr>
          <p:nvPr>
            <p:ph type="title"/>
          </p:nvPr>
        </p:nvSpPr>
        <p:spPr>
          <a:xfrm>
            <a:off x="306327" y="589282"/>
            <a:ext cx="10515600" cy="550205"/>
          </a:xfrm>
          <a:prstGeom prst="rect">
            <a:avLst/>
          </a:prstGeom>
        </p:spPr>
        <p:txBody>
          <a:bodyPr/>
          <a:lstStyle/>
          <a:p>
            <a:r>
              <a:rPr lang="en-US"/>
              <a:t>Click to edit Master title style</a:t>
            </a:r>
            <a:endParaRPr lang="en-IN"/>
          </a:p>
        </p:txBody>
      </p:sp>
      <p:sp>
        <p:nvSpPr>
          <p:cNvPr id="5" name="Slide Number Placeholder 4">
            <a:extLst>
              <a:ext uri="{FF2B5EF4-FFF2-40B4-BE49-F238E27FC236}">
                <a16:creationId xmlns="" xmlns:a16="http://schemas.microsoft.com/office/drawing/2014/main" id="{0CD6A775-CB56-4DA8-88F5-9DE3055751F2}"/>
              </a:ext>
            </a:extLst>
          </p:cNvPr>
          <p:cNvSpPr>
            <a:spLocks noGrp="1"/>
          </p:cNvSpPr>
          <p:nvPr>
            <p:ph type="sldNum" sz="quarter" idx="12"/>
          </p:nvPr>
        </p:nvSpPr>
        <p:spPr/>
        <p:txBody>
          <a:bodyPr/>
          <a:lstStyle/>
          <a:p>
            <a:fld id="{AEE158EC-8AAB-4AC2-BB01-557722FA2B15}" type="slidenum">
              <a:rPr lang="en-IN" smtClean="0"/>
              <a:t>‹#›</a:t>
            </a:fld>
            <a:endParaRPr lang="en-IN"/>
          </a:p>
        </p:txBody>
      </p:sp>
    </p:spTree>
    <p:custDataLst>
      <p:tags r:id="rId1"/>
    </p:custDataLst>
    <p:extLst>
      <p:ext uri="{BB962C8B-B14F-4D97-AF65-F5344CB8AC3E}">
        <p14:creationId xmlns:p14="http://schemas.microsoft.com/office/powerpoint/2010/main" val="2636661346"/>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5" name="Slide Number Placeholder 4">
            <a:extLst>
              <a:ext uri="{FF2B5EF4-FFF2-40B4-BE49-F238E27FC236}">
                <a16:creationId xmlns="" xmlns:a16="http://schemas.microsoft.com/office/drawing/2014/main" id="{DA0087DE-F67A-4340-9EAF-681A8158FD94}"/>
              </a:ext>
            </a:extLst>
          </p:cNvPr>
          <p:cNvSpPr>
            <a:spLocks noGrp="1"/>
          </p:cNvSpPr>
          <p:nvPr>
            <p:ph type="sldNum" sz="quarter" idx="10"/>
          </p:nvPr>
        </p:nvSpPr>
        <p:spPr/>
        <p:txBody>
          <a:bodyPr/>
          <a:lstStyle/>
          <a:p>
            <a:fld id="{AEE158EC-8AAB-4AC2-BB01-557722FA2B15}" type="slidenum">
              <a:rPr lang="en-IN" smtClean="0"/>
              <a:t>‹#›</a:t>
            </a:fld>
            <a:endParaRPr lang="en-IN"/>
          </a:p>
        </p:txBody>
      </p:sp>
    </p:spTree>
    <p:custDataLst>
      <p:tags r:id="rId1"/>
    </p:custDataLst>
    <p:extLst>
      <p:ext uri="{BB962C8B-B14F-4D97-AF65-F5344CB8AC3E}">
        <p14:creationId xmlns:p14="http://schemas.microsoft.com/office/powerpoint/2010/main" val="155338803"/>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FAC8E2-A86F-41CA-BDF1-E51D2EBCCEEB}" type="datetimeFigureOut">
              <a:rPr lang="en-US" smtClean="0"/>
              <a:t>3/18/2020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8F9BC-E753-422D-8B4E-457F28D7744B}" type="slidenum">
              <a:rPr lang="en-US" smtClean="0"/>
              <a:t>‹#›</a:t>
            </a:fld>
            <a:endParaRPr lang="en-US"/>
          </a:p>
        </p:txBody>
      </p:sp>
    </p:spTree>
    <p:extLst>
      <p:ext uri="{BB962C8B-B14F-4D97-AF65-F5344CB8AC3E}">
        <p14:creationId xmlns:p14="http://schemas.microsoft.com/office/powerpoint/2010/main" val="362249281"/>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FAC8E2-A86F-41CA-BDF1-E51D2EBCCEEB}" type="datetimeFigureOut">
              <a:rPr lang="en-US" smtClean="0"/>
              <a:t>3/18/2020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8F9BC-E753-422D-8B4E-457F28D7744B}" type="slidenum">
              <a:rPr lang="en-US" smtClean="0"/>
              <a:t>‹#›</a:t>
            </a:fld>
            <a:endParaRPr lang="en-US"/>
          </a:p>
        </p:txBody>
      </p:sp>
    </p:spTree>
    <p:extLst>
      <p:ext uri="{BB962C8B-B14F-4D97-AF65-F5344CB8AC3E}">
        <p14:creationId xmlns:p14="http://schemas.microsoft.com/office/powerpoint/2010/main" val="954294203"/>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DFAC8E2-A86F-41CA-BDF1-E51D2EBCCEEB}" type="datetimeFigureOut">
              <a:rPr lang="en-US" smtClean="0"/>
              <a:t>3/18/2020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8F9BC-E753-422D-8B4E-457F28D7744B}" type="slidenum">
              <a:rPr lang="en-US" smtClean="0"/>
              <a:t>‹#›</a:t>
            </a:fld>
            <a:endParaRPr lang="en-US"/>
          </a:p>
        </p:txBody>
      </p:sp>
    </p:spTree>
    <p:extLst>
      <p:ext uri="{BB962C8B-B14F-4D97-AF65-F5344CB8AC3E}">
        <p14:creationId xmlns:p14="http://schemas.microsoft.com/office/powerpoint/2010/main" val="3417915620"/>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FAC8E2-A86F-41CA-BDF1-E51D2EBCCEEB}" type="datetimeFigureOut">
              <a:rPr lang="en-US" smtClean="0"/>
              <a:t>3/18/2020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8F9BC-E753-422D-8B4E-457F28D7744B}" type="slidenum">
              <a:rPr lang="en-US" smtClean="0"/>
              <a:t>‹#›</a:t>
            </a:fld>
            <a:endParaRPr lang="en-US"/>
          </a:p>
        </p:txBody>
      </p:sp>
    </p:spTree>
    <p:extLst>
      <p:ext uri="{BB962C8B-B14F-4D97-AF65-F5344CB8AC3E}">
        <p14:creationId xmlns:p14="http://schemas.microsoft.com/office/powerpoint/2010/main" val="897043604"/>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3BED077F-07FC-4A37-8477-633197EED82E}"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FAC8E2-A86F-41CA-BDF1-E51D2EBCCEEB}" type="datetimeFigureOut">
              <a:rPr lang="en-US" smtClean="0"/>
              <a:t>3/18/2020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08F9BC-E753-422D-8B4E-457F28D7744B}" type="slidenum">
              <a:rPr lang="en-US" smtClean="0"/>
              <a:t>‹#›</a:t>
            </a:fld>
            <a:endParaRPr lang="en-US"/>
          </a:p>
        </p:txBody>
      </p:sp>
    </p:spTree>
    <p:extLst>
      <p:ext uri="{BB962C8B-B14F-4D97-AF65-F5344CB8AC3E}">
        <p14:creationId xmlns:p14="http://schemas.microsoft.com/office/powerpoint/2010/main" val="1688268239"/>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DFAC8E2-A86F-41CA-BDF1-E51D2EBCCEEB}" type="datetimeFigureOut">
              <a:rPr lang="en-US" smtClean="0"/>
              <a:t>3/18/2020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08F9BC-E753-422D-8B4E-457F28D7744B}" type="slidenum">
              <a:rPr lang="en-US" smtClean="0"/>
              <a:t>‹#›</a:t>
            </a:fld>
            <a:endParaRPr lang="en-US"/>
          </a:p>
        </p:txBody>
      </p:sp>
    </p:spTree>
    <p:extLst>
      <p:ext uri="{BB962C8B-B14F-4D97-AF65-F5344CB8AC3E}">
        <p14:creationId xmlns:p14="http://schemas.microsoft.com/office/powerpoint/2010/main" val="1931723831"/>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BDFAC8E2-A86F-41CA-BDF1-E51D2EBCCEEB}" type="datetimeFigureOut">
              <a:rPr lang="en-US" smtClean="0"/>
              <a:t>3/18/2020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08F9BC-E753-422D-8B4E-457F28D7744B}" type="slidenum">
              <a:rPr lang="en-US" smtClean="0"/>
              <a:t>‹#›</a:t>
            </a:fld>
            <a:endParaRPr lang="en-US"/>
          </a:p>
        </p:txBody>
      </p:sp>
    </p:spTree>
    <p:extLst>
      <p:ext uri="{BB962C8B-B14F-4D97-AF65-F5344CB8AC3E}">
        <p14:creationId xmlns:p14="http://schemas.microsoft.com/office/powerpoint/2010/main" val="2822731636"/>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FAC8E2-A86F-41CA-BDF1-E51D2EBCCEEB}" type="datetimeFigureOut">
              <a:rPr lang="en-US" smtClean="0"/>
              <a:t>3/18/2020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8F9BC-E753-422D-8B4E-457F28D7744B}" type="slidenum">
              <a:rPr lang="en-US" smtClean="0"/>
              <a:t>‹#›</a:t>
            </a:fld>
            <a:endParaRPr lang="en-US"/>
          </a:p>
        </p:txBody>
      </p:sp>
    </p:spTree>
    <p:extLst>
      <p:ext uri="{BB962C8B-B14F-4D97-AF65-F5344CB8AC3E}">
        <p14:creationId xmlns:p14="http://schemas.microsoft.com/office/powerpoint/2010/main" val="3313112175"/>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FAC8E2-A86F-41CA-BDF1-E51D2EBCCEEB}" type="datetimeFigureOut">
              <a:rPr lang="en-US" smtClean="0"/>
              <a:t>3/18/2020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8F9BC-E753-422D-8B4E-457F28D7744B}" type="slidenum">
              <a:rPr lang="en-US" smtClean="0"/>
              <a:t>‹#›</a:t>
            </a:fld>
            <a:endParaRPr lang="en-US"/>
          </a:p>
        </p:txBody>
      </p:sp>
    </p:spTree>
    <p:extLst>
      <p:ext uri="{BB962C8B-B14F-4D97-AF65-F5344CB8AC3E}">
        <p14:creationId xmlns:p14="http://schemas.microsoft.com/office/powerpoint/2010/main" val="3469159670"/>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FAC8E2-A86F-41CA-BDF1-E51D2EBCCEEB}" type="datetimeFigureOut">
              <a:rPr lang="en-US" smtClean="0"/>
              <a:t>3/18/2020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8F9BC-E753-422D-8B4E-457F28D7744B}" type="slidenum">
              <a:rPr lang="en-US" smtClean="0"/>
              <a:t>‹#›</a:t>
            </a:fld>
            <a:endParaRPr lang="en-US"/>
          </a:p>
        </p:txBody>
      </p:sp>
    </p:spTree>
    <p:extLst>
      <p:ext uri="{BB962C8B-B14F-4D97-AF65-F5344CB8AC3E}">
        <p14:creationId xmlns:p14="http://schemas.microsoft.com/office/powerpoint/2010/main" val="2793020328"/>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FAC8E2-A86F-41CA-BDF1-E51D2EBCCEEB}" type="datetimeFigureOut">
              <a:rPr lang="en-US" smtClean="0"/>
              <a:t>3/18/2020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8F9BC-E753-422D-8B4E-457F28D7744B}" type="slidenum">
              <a:rPr lang="en-US" smtClean="0"/>
              <a:t>‹#›</a:t>
            </a:fld>
            <a:endParaRPr lang="en-US"/>
          </a:p>
        </p:txBody>
      </p:sp>
    </p:spTree>
    <p:extLst>
      <p:ext uri="{BB962C8B-B14F-4D97-AF65-F5344CB8AC3E}">
        <p14:creationId xmlns:p14="http://schemas.microsoft.com/office/powerpoint/2010/main" val="76762407"/>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798" y="2125980"/>
            <a:ext cx="7772401"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585" b="0" i="0">
                <a:solidFill>
                  <a:schemeClr val="bg1"/>
                </a:solidFill>
                <a:latin typeface="Roboto Condensed"/>
                <a:cs typeface="Roboto Condense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585" b="0" i="0">
                <a:solidFill>
                  <a:schemeClr val="bg1"/>
                </a:solidFill>
                <a:latin typeface="Roboto Condensed"/>
                <a:cs typeface="Roboto Condensed"/>
              </a:defRPr>
            </a:lvl1pPr>
          </a:lstStyle>
          <a:p>
            <a:endParaRPr/>
          </a:p>
        </p:txBody>
      </p:sp>
      <p:sp>
        <p:nvSpPr>
          <p:cNvPr id="3" name="Holder 3"/>
          <p:cNvSpPr>
            <a:spLocks noGrp="1"/>
          </p:cNvSpPr>
          <p:nvPr>
            <p:ph sz="half" idx="2"/>
          </p:nvPr>
        </p:nvSpPr>
        <p:spPr>
          <a:xfrm>
            <a:off x="457200" y="1577340"/>
            <a:ext cx="3977639"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39"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theme" Target="../theme/theme2.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17.xml" /><Relationship Id="rId10" Type="http://schemas.openxmlformats.org/officeDocument/2006/relationships/slideLayout" Target="../slideLayouts/slideLayout26.xml" /><Relationship Id="rId11" Type="http://schemas.openxmlformats.org/officeDocument/2006/relationships/slideLayout" Target="../slideLayouts/slideLayout27.xml" /><Relationship Id="rId12" Type="http://schemas.openxmlformats.org/officeDocument/2006/relationships/slideLayout" Target="../slideLayouts/slideLayout28.xml" /><Relationship Id="rId13" Type="http://schemas.openxmlformats.org/officeDocument/2006/relationships/slideLayout" Target="../slideLayouts/slideLayout29.xml" /><Relationship Id="rId14" Type="http://schemas.openxmlformats.org/officeDocument/2006/relationships/slideLayout" Target="../slideLayouts/slideLayout30.xml" /><Relationship Id="rId15" Type="http://schemas.openxmlformats.org/officeDocument/2006/relationships/slideLayout" Target="../slideLayouts/slideLayout31.xml" /><Relationship Id="rId16" Type="http://schemas.openxmlformats.org/officeDocument/2006/relationships/slideLayout" Target="../slideLayouts/slideLayout32.xml" /><Relationship Id="rId17" Type="http://schemas.openxmlformats.org/officeDocument/2006/relationships/slideLayout" Target="../slideLayouts/slideLayout33.xml" /><Relationship Id="rId18" Type="http://schemas.openxmlformats.org/officeDocument/2006/relationships/slideLayout" Target="../slideLayouts/slideLayout34.xml" /><Relationship Id="rId19" Type="http://schemas.openxmlformats.org/officeDocument/2006/relationships/slideLayout" Target="../slideLayouts/slideLayout35.xml" /><Relationship Id="rId2" Type="http://schemas.openxmlformats.org/officeDocument/2006/relationships/slideLayout" Target="../slideLayouts/slideLayout18.xml" /><Relationship Id="rId20" Type="http://schemas.openxmlformats.org/officeDocument/2006/relationships/slideLayout" Target="../slideLayouts/slideLayout36.xml" /><Relationship Id="rId21" Type="http://schemas.openxmlformats.org/officeDocument/2006/relationships/slideLayout" Target="../slideLayouts/slideLayout37.xml" /><Relationship Id="rId22" Type="http://schemas.openxmlformats.org/officeDocument/2006/relationships/image" Target="../media/image7.png" /><Relationship Id="rId23" Type="http://schemas.openxmlformats.org/officeDocument/2006/relationships/theme" Target="../theme/theme3.xml" /><Relationship Id="rId3" Type="http://schemas.openxmlformats.org/officeDocument/2006/relationships/slideLayout" Target="../slideLayouts/slideLayout19.xml" /><Relationship Id="rId4" Type="http://schemas.openxmlformats.org/officeDocument/2006/relationships/slideLayout" Target="../slideLayouts/slideLayout20.xml" /><Relationship Id="rId5" Type="http://schemas.openxmlformats.org/officeDocument/2006/relationships/slideLayout" Target="../slideLayouts/slideLayout21.xml" /><Relationship Id="rId6" Type="http://schemas.openxmlformats.org/officeDocument/2006/relationships/slideLayout" Target="../slideLayouts/slideLayout22.xml" /><Relationship Id="rId7" Type="http://schemas.openxmlformats.org/officeDocument/2006/relationships/slideLayout" Target="../slideLayouts/slideLayout23.xml" /><Relationship Id="rId8" Type="http://schemas.openxmlformats.org/officeDocument/2006/relationships/slideLayout" Target="../slideLayouts/slideLayout24.xml" /><Relationship Id="rId9" Type="http://schemas.openxmlformats.org/officeDocument/2006/relationships/slideLayout" Target="../slideLayouts/slideLayout25.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8.xml" /><Relationship Id="rId10" Type="http://schemas.openxmlformats.org/officeDocument/2006/relationships/slideLayout" Target="../slideLayouts/slideLayout47.xml" /><Relationship Id="rId11" Type="http://schemas.openxmlformats.org/officeDocument/2006/relationships/slideLayout" Target="../slideLayouts/slideLayout48.xml" /><Relationship Id="rId12" Type="http://schemas.openxmlformats.org/officeDocument/2006/relationships/slideLayout" Target="../slideLayouts/slideLayout49.xml" /><Relationship Id="rId13" Type="http://schemas.openxmlformats.org/officeDocument/2006/relationships/slideLayout" Target="../slideLayouts/slideLayout50.xml" /><Relationship Id="rId14" Type="http://schemas.openxmlformats.org/officeDocument/2006/relationships/slideLayout" Target="../slideLayouts/slideLayout51.xml" /><Relationship Id="rId15" Type="http://schemas.openxmlformats.org/officeDocument/2006/relationships/slideLayout" Target="../slideLayouts/slideLayout52.xml" /><Relationship Id="rId16" Type="http://schemas.openxmlformats.org/officeDocument/2006/relationships/slideLayout" Target="../slideLayouts/slideLayout53.xml" /><Relationship Id="rId17" Type="http://schemas.openxmlformats.org/officeDocument/2006/relationships/slideLayout" Target="../slideLayouts/slideLayout54.xml" /><Relationship Id="rId18" Type="http://schemas.openxmlformats.org/officeDocument/2006/relationships/slideLayout" Target="../slideLayouts/slideLayout55.xml" /><Relationship Id="rId19" Type="http://schemas.openxmlformats.org/officeDocument/2006/relationships/slideLayout" Target="../slideLayouts/slideLayout56.xml" /><Relationship Id="rId2" Type="http://schemas.openxmlformats.org/officeDocument/2006/relationships/slideLayout" Target="../slideLayouts/slideLayout39.xml" /><Relationship Id="rId20" Type="http://schemas.openxmlformats.org/officeDocument/2006/relationships/slideLayout" Target="../slideLayouts/slideLayout57.xml" /><Relationship Id="rId21" Type="http://schemas.openxmlformats.org/officeDocument/2006/relationships/slideLayout" Target="../slideLayouts/slideLayout58.xml" /><Relationship Id="rId22" Type="http://schemas.openxmlformats.org/officeDocument/2006/relationships/slideLayout" Target="../slideLayouts/slideLayout59.xml" /><Relationship Id="rId23" Type="http://schemas.openxmlformats.org/officeDocument/2006/relationships/image" Target="../media/image7.png" /><Relationship Id="rId24" Type="http://schemas.openxmlformats.org/officeDocument/2006/relationships/theme" Target="../theme/theme4.xml" /><Relationship Id="rId3" Type="http://schemas.openxmlformats.org/officeDocument/2006/relationships/slideLayout" Target="../slideLayouts/slideLayout40.xml" /><Relationship Id="rId4" Type="http://schemas.openxmlformats.org/officeDocument/2006/relationships/slideLayout" Target="../slideLayouts/slideLayout41.xml" /><Relationship Id="rId5" Type="http://schemas.openxmlformats.org/officeDocument/2006/relationships/slideLayout" Target="../slideLayouts/slideLayout42.xml" /><Relationship Id="rId6" Type="http://schemas.openxmlformats.org/officeDocument/2006/relationships/slideLayout" Target="../slideLayouts/slideLayout43.xml" /><Relationship Id="rId7" Type="http://schemas.openxmlformats.org/officeDocument/2006/relationships/slideLayout" Target="../slideLayouts/slideLayout44.xml" /><Relationship Id="rId8" Type="http://schemas.openxmlformats.org/officeDocument/2006/relationships/slideLayout" Target="../slideLayouts/slideLayout45.xml" /><Relationship Id="rId9" Type="http://schemas.openxmlformats.org/officeDocument/2006/relationships/slideLayout" Target="../slideLayouts/slideLayout46.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60.xml" /><Relationship Id="rId10" Type="http://schemas.openxmlformats.org/officeDocument/2006/relationships/slideLayout" Target="../slideLayouts/slideLayout69.xml" /><Relationship Id="rId11" Type="http://schemas.openxmlformats.org/officeDocument/2006/relationships/slideLayout" Target="../slideLayouts/slideLayout70.xml" /><Relationship Id="rId12" Type="http://schemas.openxmlformats.org/officeDocument/2006/relationships/slideLayout" Target="../slideLayouts/slideLayout71.xml" /><Relationship Id="rId13" Type="http://schemas.openxmlformats.org/officeDocument/2006/relationships/slideLayout" Target="../slideLayouts/slideLayout72.xml" /><Relationship Id="rId14" Type="http://schemas.openxmlformats.org/officeDocument/2006/relationships/slideLayout" Target="../slideLayouts/slideLayout73.xml" /><Relationship Id="rId15" Type="http://schemas.openxmlformats.org/officeDocument/2006/relationships/slideLayout" Target="../slideLayouts/slideLayout74.xml" /><Relationship Id="rId16" Type="http://schemas.openxmlformats.org/officeDocument/2006/relationships/slideLayout" Target="../slideLayouts/slideLayout75.xml" /><Relationship Id="rId17" Type="http://schemas.openxmlformats.org/officeDocument/2006/relationships/slideLayout" Target="../slideLayouts/slideLayout76.xml" /><Relationship Id="rId18" Type="http://schemas.openxmlformats.org/officeDocument/2006/relationships/slideLayout" Target="../slideLayouts/slideLayout77.xml" /><Relationship Id="rId19" Type="http://schemas.openxmlformats.org/officeDocument/2006/relationships/slideLayout" Target="../slideLayouts/slideLayout78.xml" /><Relationship Id="rId2" Type="http://schemas.openxmlformats.org/officeDocument/2006/relationships/slideLayout" Target="../slideLayouts/slideLayout61.xml" /><Relationship Id="rId20" Type="http://schemas.openxmlformats.org/officeDocument/2006/relationships/slideLayout" Target="../slideLayouts/slideLayout79.xml" /><Relationship Id="rId21" Type="http://schemas.openxmlformats.org/officeDocument/2006/relationships/image" Target="../media/image7.png" /><Relationship Id="rId22" Type="http://schemas.openxmlformats.org/officeDocument/2006/relationships/tags" Target="../tags/tag33.xml" /><Relationship Id="rId23" Type="http://schemas.openxmlformats.org/officeDocument/2006/relationships/theme" Target="../theme/theme5.xml" /><Relationship Id="rId3" Type="http://schemas.openxmlformats.org/officeDocument/2006/relationships/slideLayout" Target="../slideLayouts/slideLayout62.xml" /><Relationship Id="rId4" Type="http://schemas.openxmlformats.org/officeDocument/2006/relationships/slideLayout" Target="../slideLayouts/slideLayout63.xml" /><Relationship Id="rId5" Type="http://schemas.openxmlformats.org/officeDocument/2006/relationships/slideLayout" Target="../slideLayouts/slideLayout64.xml" /><Relationship Id="rId6" Type="http://schemas.openxmlformats.org/officeDocument/2006/relationships/slideLayout" Target="../slideLayouts/slideLayout65.xml" /><Relationship Id="rId7" Type="http://schemas.openxmlformats.org/officeDocument/2006/relationships/slideLayout" Target="../slideLayouts/slideLayout66.xml" /><Relationship Id="rId8" Type="http://schemas.openxmlformats.org/officeDocument/2006/relationships/slideLayout" Target="../slideLayouts/slideLayout67.xml" /><Relationship Id="rId9" Type="http://schemas.openxmlformats.org/officeDocument/2006/relationships/slideLayout" Target="../slideLayouts/slideLayout68.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slideLayout" Target="../slideLayouts/slideLayout81.xml" /><Relationship Id="rId3" Type="http://schemas.openxmlformats.org/officeDocument/2006/relationships/slideLayout" Target="../slideLayouts/slideLayout82.xml" /><Relationship Id="rId4" Type="http://schemas.openxmlformats.org/officeDocument/2006/relationships/slideLayout" Target="../slideLayouts/slideLayout83.xml" /><Relationship Id="rId5" Type="http://schemas.openxmlformats.org/officeDocument/2006/relationships/slideLayout" Target="../slideLayouts/slideLayout84.xml" /><Relationship Id="rId6" Type="http://schemas.openxmlformats.org/officeDocument/2006/relationships/slideLayout" Target="../slideLayouts/slideLayout85.xml" /><Relationship Id="rId7" Type="http://schemas.openxmlformats.org/officeDocument/2006/relationships/image" Target="../media/image7.png" /><Relationship Id="rId8" Type="http://schemas.openxmlformats.org/officeDocument/2006/relationships/tags" Target="../tags/tag40.xml" /><Relationship Id="rId9" Type="http://schemas.openxmlformats.org/officeDocument/2006/relationships/theme" Target="../theme/theme6.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86.xml" /><Relationship Id="rId10" Type="http://schemas.openxmlformats.org/officeDocument/2006/relationships/slideLayout" Target="../slideLayouts/slideLayout95.xml" /><Relationship Id="rId11" Type="http://schemas.openxmlformats.org/officeDocument/2006/relationships/slideLayout" Target="../slideLayouts/slideLayout96.xml" /><Relationship Id="rId12" Type="http://schemas.openxmlformats.org/officeDocument/2006/relationships/theme" Target="../theme/theme7.xml" /><Relationship Id="rId2" Type="http://schemas.openxmlformats.org/officeDocument/2006/relationships/slideLayout" Target="../slideLayouts/slideLayout87.xml" /><Relationship Id="rId3" Type="http://schemas.openxmlformats.org/officeDocument/2006/relationships/slideLayout" Target="../slideLayouts/slideLayout88.xml" /><Relationship Id="rId4" Type="http://schemas.openxmlformats.org/officeDocument/2006/relationships/slideLayout" Target="../slideLayouts/slideLayout89.xml" /><Relationship Id="rId5" Type="http://schemas.openxmlformats.org/officeDocument/2006/relationships/slideLayout" Target="../slideLayouts/slideLayout90.xml" /><Relationship Id="rId6" Type="http://schemas.openxmlformats.org/officeDocument/2006/relationships/slideLayout" Target="../slideLayouts/slideLayout91.xml" /><Relationship Id="rId7" Type="http://schemas.openxmlformats.org/officeDocument/2006/relationships/slideLayout" Target="../slideLayouts/slideLayout92.xml" /><Relationship Id="rId8" Type="http://schemas.openxmlformats.org/officeDocument/2006/relationships/slideLayout" Target="../slideLayouts/slideLayout93.xml" /><Relationship Id="rId9" Type="http://schemas.openxmlformats.org/officeDocument/2006/relationships/slideLayout" Target="../slideLayouts/slideLayout94.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slideLayout" Target="../slideLayouts/slideLayout98.xml" /><Relationship Id="rId3" Type="http://schemas.openxmlformats.org/officeDocument/2006/relationships/slideLayout" Target="../slideLayouts/slideLayout99.xml" /><Relationship Id="rId4" Type="http://schemas.openxmlformats.org/officeDocument/2006/relationships/slideLayout" Target="../slideLayouts/slideLayout100.xml" /><Relationship Id="rId5" Type="http://schemas.openxmlformats.org/officeDocument/2006/relationships/slideLayout" Target="../slideLayouts/slideLayout101.xml" /><Relationship Id="rId6" Type="http://schemas.openxmlformats.org/officeDocument/2006/relationships/image" Target="../media/image15.png" /><Relationship Id="rId7" Type="http://schemas.openxmlformats.org/officeDocument/2006/relationships/theme" Target="../theme/theme8.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102.xml" /><Relationship Id="rId2" Type="http://schemas.openxmlformats.org/officeDocument/2006/relationships/slideLayout" Target="../slideLayouts/slideLayout103.xml" /><Relationship Id="rId3" Type="http://schemas.openxmlformats.org/officeDocument/2006/relationships/slideLayout" Target="../slideLayouts/slideLayout104.xml" /><Relationship Id="rId4" Type="http://schemas.openxmlformats.org/officeDocument/2006/relationships/slideLayout" Target="../slideLayouts/slideLayout105.xml" /><Relationship Id="rId5" Type="http://schemas.openxmlformats.org/officeDocument/2006/relationships/slideLayout" Target="../slideLayouts/slideLayout106.xml" /><Relationship Id="rId6" Type="http://schemas.openxmlformats.org/officeDocument/2006/relationships/theme" Target="../theme/theme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2" name="Holder 2"/>
          <p:cNvSpPr>
            <a:spLocks noGrp="1"/>
          </p:cNvSpPr>
          <p:nvPr>
            <p:ph type="title"/>
          </p:nvPr>
        </p:nvSpPr>
        <p:spPr>
          <a:xfrm>
            <a:off x="345079" y="5080992"/>
            <a:ext cx="8453842" cy="1560909"/>
          </a:xfrm>
          <a:prstGeom prst="rect">
            <a:avLst/>
          </a:prstGeom>
        </p:spPr>
        <p:txBody>
          <a:bodyPr wrap="square" lIns="0" tIns="0" rIns="0" bIns="0">
            <a:spAutoFit/>
          </a:bodyPr>
          <a:lstStyle>
            <a:lvl1pPr>
              <a:defRPr sz="10125" b="0" i="0">
                <a:solidFill>
                  <a:schemeClr val="bg1"/>
                </a:solidFill>
                <a:latin typeface="Verdana"/>
                <a:cs typeface="Verdana"/>
              </a:defRPr>
            </a:lvl1pPr>
          </a:lstStyle>
          <a:p>
            <a:endParaRPr/>
          </a:p>
        </p:txBody>
      </p:sp>
      <p:sp>
        <p:nvSpPr>
          <p:cNvPr id="3" name="Holder 3"/>
          <p:cNvSpPr>
            <a:spLocks noGrp="1"/>
          </p:cNvSpPr>
          <p:nvPr>
            <p:ph type="body" idx="1"/>
          </p:nvPr>
        </p:nvSpPr>
        <p:spPr>
          <a:xfrm>
            <a:off x="606325" y="2125266"/>
            <a:ext cx="7931348" cy="3920133"/>
          </a:xfrm>
          <a:prstGeom prst="rect">
            <a:avLst/>
          </a:prstGeom>
        </p:spPr>
        <p:txBody>
          <a:bodyPr wrap="square" lIns="0" tIns="0" rIns="0" bIns="0">
            <a:spAutoFit/>
          </a:bodyPr>
          <a:lstStyle>
            <a:lvl1pPr>
              <a:defRPr sz="2461" b="0" i="0">
                <a:solidFill>
                  <a:srgbClr val="CC4E62"/>
                </a:solidFill>
                <a:latin typeface="Georgia"/>
                <a:cs typeface="Georgia"/>
              </a:defRPr>
            </a:lvl1pPr>
          </a:lstStyle>
          <a:p>
            <a:endParaRPr/>
          </a:p>
        </p:txBody>
      </p:sp>
      <p:sp>
        <p:nvSpPr>
          <p:cNvPr id="4" name="Holder 4"/>
          <p:cNvSpPr>
            <a:spLocks noGrp="1"/>
          </p:cNvSpPr>
          <p:nvPr>
            <p:ph type="ftr" sz="quarter" idx="5"/>
          </p:nvPr>
        </p:nvSpPr>
        <p:spPr>
          <a:xfrm>
            <a:off x="3108960" y="6377939"/>
            <a:ext cx="2926080" cy="342900"/>
          </a:xfrm>
          <a:prstGeom prst="rect">
            <a:avLst/>
          </a:prstGeom>
        </p:spPr>
        <p:txBody>
          <a:bodyPr wrap="square" lIns="0" tIns="0" rIns="0" bIns="0">
            <a:spAutoFit/>
          </a:bodyPr>
          <a:lstStyle>
            <a:defPPr>
              <a:defRPr lang="en-US"/>
            </a:defPPr>
            <a:lvl1pPr marL="0" algn="ctr" defTabSz="642938" rtl="0" eaLnBrk="1" latinLnBrk="0" hangingPunct="1">
              <a:defRPr sz="1266" kern="1200">
                <a:solidFill>
                  <a:schemeClr val="tx1">
                    <a:tint val="75000"/>
                  </a:schemeClr>
                </a:solidFill>
                <a:latin typeface="+mn-lt"/>
                <a:ea typeface="+mn-ea"/>
                <a:cs typeface="+mn-cs"/>
              </a:defRPr>
            </a:lvl1pPr>
          </a:lstStyle>
          <a:p>
            <a:endParaRPr/>
          </a:p>
        </p:txBody>
      </p:sp>
      <p:sp>
        <p:nvSpPr>
          <p:cNvPr id="5" name="Holder 5"/>
          <p:cNvSpPr>
            <a:spLocks noGrp="1"/>
          </p:cNvSpPr>
          <p:nvPr>
            <p:ph type="dt" sz="half" idx="6"/>
          </p:nvPr>
        </p:nvSpPr>
        <p:spPr>
          <a:xfrm>
            <a:off x="457200" y="6377939"/>
            <a:ext cx="2103120" cy="342900"/>
          </a:xfrm>
          <a:prstGeom prst="rect">
            <a:avLst/>
          </a:prstGeom>
        </p:spPr>
        <p:txBody>
          <a:bodyPr wrap="square" lIns="0" tIns="0" rIns="0" bIns="0">
            <a:spAutoFit/>
          </a:bodyPr>
          <a:lstStyle>
            <a:defPPr>
              <a:defRPr lang="en-US"/>
            </a:defPPr>
            <a:lvl1pPr marL="0" algn="l" defTabSz="642938" rtl="0" eaLnBrk="1" latinLnBrk="0" hangingPunct="1">
              <a:defRPr sz="1266" kern="1200">
                <a:solidFill>
                  <a:schemeClr val="tx1">
                    <a:tint val="75000"/>
                  </a:schemeClr>
                </a:solidFill>
                <a:latin typeface="+mn-lt"/>
                <a:ea typeface="+mn-ea"/>
                <a:cs typeface="+mn-cs"/>
              </a:defRPr>
            </a:lvl1pPr>
          </a:lstStyle>
          <a:p>
            <a:fld id="{1D8BD707-D9CF-40AE-B4C6-C98DA3205C09}" type="datetimeFigureOut">
              <a:rPr lang="en-US"/>
              <a:t>8/5/2020</a:t>
            </a:fld>
            <a:endParaRPr lang="en-US"/>
          </a:p>
        </p:txBody>
      </p:sp>
      <p:sp>
        <p:nvSpPr>
          <p:cNvPr id="6" name="Holder 6"/>
          <p:cNvSpPr>
            <a:spLocks noGrp="1"/>
          </p:cNvSpPr>
          <p:nvPr>
            <p:ph type="sldNum" sz="quarter" idx="7"/>
          </p:nvPr>
        </p:nvSpPr>
        <p:spPr>
          <a:xfrm>
            <a:off x="6583680" y="6377939"/>
            <a:ext cx="2103120" cy="342900"/>
          </a:xfrm>
          <a:prstGeom prst="rect">
            <a:avLst/>
          </a:prstGeom>
        </p:spPr>
        <p:txBody>
          <a:bodyPr wrap="square" lIns="0" tIns="0" rIns="0" bIns="0">
            <a:spAutoFit/>
          </a:bodyPr>
          <a:lstStyle>
            <a:defPPr>
              <a:defRPr lang="en-US"/>
            </a:defPPr>
            <a:lvl1pPr marL="0" algn="r" defTabSz="642938" rtl="0" eaLnBrk="1" latinLnBrk="0" hangingPunct="1">
              <a:defRPr sz="1266" kern="1200">
                <a:solidFill>
                  <a:schemeClr val="tx1">
                    <a:tint val="75000"/>
                  </a:schemeClr>
                </a:solidFill>
                <a:latin typeface="+mn-lt"/>
                <a:ea typeface="+mn-ea"/>
                <a:cs typeface="+mn-cs"/>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timing/>
  <p:txStyles>
    <p:titleStyle>
      <a:lvl1pPr>
        <a:defRPr>
          <a:latin typeface="+mj-lt"/>
          <a:ea typeface="+mj-ea"/>
          <a:cs typeface="+mj-cs"/>
        </a:defRPr>
      </a:lvl1pPr>
    </p:titleStyle>
    <p:bodyStyle>
      <a:lvl1pPr marL="0">
        <a:defRPr>
          <a:latin typeface="+mn-lt"/>
          <a:ea typeface="+mn-ea"/>
          <a:cs typeface="+mn-cs"/>
        </a:defRPr>
      </a:lvl1pPr>
      <a:lvl2pPr marL="321469">
        <a:defRPr>
          <a:latin typeface="+mn-lt"/>
          <a:ea typeface="+mn-ea"/>
          <a:cs typeface="+mn-cs"/>
        </a:defRPr>
      </a:lvl2pPr>
      <a:lvl3pPr marL="642938">
        <a:defRPr>
          <a:latin typeface="+mn-lt"/>
          <a:ea typeface="+mn-ea"/>
          <a:cs typeface="+mn-cs"/>
        </a:defRPr>
      </a:lvl3pPr>
      <a:lvl4pPr marL="964406">
        <a:defRPr>
          <a:latin typeface="+mn-lt"/>
          <a:ea typeface="+mn-ea"/>
          <a:cs typeface="+mn-cs"/>
        </a:defRPr>
      </a:lvl4pPr>
      <a:lvl5pPr marL="1285875">
        <a:defRPr>
          <a:latin typeface="+mn-lt"/>
          <a:ea typeface="+mn-ea"/>
          <a:cs typeface="+mn-cs"/>
        </a:defRPr>
      </a:lvl5pPr>
      <a:lvl6pPr marL="1607344">
        <a:defRPr>
          <a:latin typeface="+mn-lt"/>
          <a:ea typeface="+mn-ea"/>
          <a:cs typeface="+mn-cs"/>
        </a:defRPr>
      </a:lvl6pPr>
      <a:lvl7pPr marL="1928812">
        <a:defRPr>
          <a:latin typeface="+mn-lt"/>
          <a:ea typeface="+mn-ea"/>
          <a:cs typeface="+mn-cs"/>
        </a:defRPr>
      </a:lvl7pPr>
      <a:lvl8pPr marL="2250281">
        <a:defRPr>
          <a:latin typeface="+mn-lt"/>
          <a:ea typeface="+mn-ea"/>
          <a:cs typeface="+mn-cs"/>
        </a:defRPr>
      </a:lvl8pPr>
      <a:lvl9pPr marL="2571750">
        <a:defRPr>
          <a:latin typeface="+mn-lt"/>
          <a:ea typeface="+mn-ea"/>
          <a:cs typeface="+mn-cs"/>
        </a:defRPr>
      </a:lvl9pPr>
    </p:bodyStyle>
    <p:otherStyle>
      <a:lvl1pPr marL="0">
        <a:defRPr>
          <a:latin typeface="+mn-lt"/>
          <a:ea typeface="+mn-ea"/>
          <a:cs typeface="+mn-cs"/>
        </a:defRPr>
      </a:lvl1pPr>
      <a:lvl2pPr marL="321469">
        <a:defRPr>
          <a:latin typeface="+mn-lt"/>
          <a:ea typeface="+mn-ea"/>
          <a:cs typeface="+mn-cs"/>
        </a:defRPr>
      </a:lvl2pPr>
      <a:lvl3pPr marL="642938">
        <a:defRPr>
          <a:latin typeface="+mn-lt"/>
          <a:ea typeface="+mn-ea"/>
          <a:cs typeface="+mn-cs"/>
        </a:defRPr>
      </a:lvl3pPr>
      <a:lvl4pPr marL="964406">
        <a:defRPr>
          <a:latin typeface="+mn-lt"/>
          <a:ea typeface="+mn-ea"/>
          <a:cs typeface="+mn-cs"/>
        </a:defRPr>
      </a:lvl4pPr>
      <a:lvl5pPr marL="1285875">
        <a:defRPr>
          <a:latin typeface="+mn-lt"/>
          <a:ea typeface="+mn-ea"/>
          <a:cs typeface="+mn-cs"/>
        </a:defRPr>
      </a:lvl5pPr>
      <a:lvl6pPr marL="1607344">
        <a:defRPr>
          <a:latin typeface="+mn-lt"/>
          <a:ea typeface="+mn-ea"/>
          <a:cs typeface="+mn-cs"/>
        </a:defRPr>
      </a:lvl6pPr>
      <a:lvl7pPr marL="1928812">
        <a:defRPr>
          <a:latin typeface="+mn-lt"/>
          <a:ea typeface="+mn-ea"/>
          <a:cs typeface="+mn-cs"/>
        </a:defRPr>
      </a:lvl7pPr>
      <a:lvl8pPr marL="2250281">
        <a:defRPr>
          <a:latin typeface="+mn-lt"/>
          <a:ea typeface="+mn-ea"/>
          <a:cs typeface="+mn-cs"/>
        </a:defRPr>
      </a:lvl8pPr>
      <a:lvl9pPr marL="257175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lt1"/>
        </a:solidFill>
        <a:effectLst/>
      </p:bgPr>
    </p:bg>
    <p:spTree>
      <p:nvGrpSpPr>
        <p:cNvPr id="1" name="Shape 9"/>
        <p:cNvGrpSpPr/>
        <p:nvPr/>
      </p:nvGrpSpPr>
      <p:grpSpPr>
        <a:xfrm>
          <a:off x="0" y="0"/>
          <a:ext cx="0" cy="0"/>
        </a:xfrm>
      </p:grpSpPr>
      <p:pic>
        <p:nvPicPr>
          <p:cNvPr id="10" name="Shape 10"/>
          <p:cNvPicPr preferRelativeResize="0"/>
          <p:nvPr/>
        </p:nvPicPr>
        <p:blipFill>
          <a:blip r:embed="rId22">
            <a:alphaModFix/>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ln>
            <a:noFill/>
          </a:ln>
        </p:spPr>
      </p:pic>
      <p:sp>
        <p:nvSpPr>
          <p:cNvPr id="11" name="Shape 11"/>
          <p:cNvSpPr/>
          <p:nvPr/>
        </p:nvSpPr>
        <p:spPr>
          <a:xfrm>
            <a:off x="75500" y="6506031"/>
            <a:ext cx="6517075" cy="2154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7F7F7F"/>
              </a:buClr>
              <a:buSzPts val="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800" b="0" i="0" u="none" strike="noStrike" cap="none" normalizeH="0" noProof="0">
                <a:solidFill>
                  <a:srgbClr val="7F7F7F"/>
                </a:solidFill>
                <a:uLnTx/>
                <a:uFillTx/>
                <a:latin typeface="Arial" pitchFamily="34" charset="0"/>
                <a:ea typeface="Arial" pitchFamily="34" charset="0"/>
                <a:cs typeface="Arial" pitchFamily="34" charset="0"/>
                <a:sym typeface="Arial" pitchFamily="34" charset="0"/>
              </a:rPr>
              <a:t>Copyright © 2019, Xebia Group. All rights reserved. This course B.TECH CSE with specialization in DevOps is licensed to UPES.</a:t>
            </a:r>
            <a:endParaRPr sz="800" b="0" i="0" u="none" strike="noStrike" cap="none">
              <a:solidFill>
                <a:srgbClr val="7F7F7F"/>
              </a:solidFill>
              <a:latin typeface="Arial" pitchFamily="34" charset="0"/>
              <a:ea typeface="Arial" pitchFamily="34" charset="0"/>
              <a:cs typeface="Arial" pitchFamily="34" charset="0"/>
              <a:sym typeface="Arial" pitchFamily="34" charset="0"/>
            </a:endParaRPr>
          </a:p>
        </p:txBody>
      </p:sp>
      <p:sp>
        <p:nvSpPr>
          <p:cNvPr id="12" name="Shape 12"/>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1pPr>
            <a:lvl2pPr marL="0" marR="0" lvl="1"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2pPr>
            <a:lvl3pPr marL="0" marR="0" lvl="2"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3pPr>
            <a:lvl4pPr marL="0" marR="0" lvl="3"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4pPr>
            <a:lvl5pPr marL="0" marR="0" lvl="4"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5pPr>
            <a:lvl6pPr marL="0" marR="0" lvl="5"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6pPr>
            <a:lvl7pPr marL="0" marR="0" lvl="6"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7pPr>
            <a:lvl8pPr marL="0" marR="0" lvl="7"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pPr marL="0" marR="0" lvl="0" indent="0" algn="r">
              <a:lnSpc>
                <a:spcPct val="100000"/>
              </a:lnSpc>
              <a:spcBef>
                <a:spcPct val="0"/>
              </a:spcBef>
              <a:spcAft>
                <a:spcPct val="0"/>
              </a:spcAft>
              <a:buSzPts val="800"/>
              <a:buNone/>
              <a:defRPr kumimoji="0" sz="800" b="0" i="0" u="none" strike="noStrike" cap="none" normalizeH="0" noProof="0">
                <a:solidFill>
                  <a:srgbClr val="888888"/>
                </a:solidFill>
                <a:uLnTx/>
                <a:uFillTx/>
                <a:latin typeface="Arial" pitchFamily="34" charset="0"/>
                <a:ea typeface="Arial" pitchFamily="34" charset="0"/>
                <a:cs typeface="Arial" pitchFamily="34" charset="0"/>
                <a:sym typeface="Arial" pitchFamily="34" charset="0"/>
              </a:defRPr>
            </a:pPr>
            <a:fld id="{00000000-1234-1234-1234-123412341234}" type="slidenum">
              <a:rPr kumimoji="0" lang="en-US" sz="800" b="0" i="0" u="none" strike="noStrike" cap="none" normalizeH="0" noProof="0" smtClean="0">
                <a:solidFill>
                  <a:srgbClr val="888888"/>
                </a:solidFill>
                <a:uLnTx/>
                <a:uFillTx/>
                <a:latin typeface="Arial" pitchFamily="34" charset="0"/>
                <a:ea typeface="Arial" pitchFamily="34" charset="0"/>
                <a:cs typeface="Arial" pitchFamily="34" charset="0"/>
                <a:sym typeface="Arial" pitchFamily="34" charset="0"/>
              </a:rPr>
              <a:t>‹#›</a:t>
            </a:fld>
            <a:endParaRPr lang="en-US"/>
          </a:p>
        </p:txBody>
      </p:sp>
      <p:sp>
        <p:nvSpPr>
          <p:cNvPr id="13" name="Shape 13"/>
          <p:cNvSpPr/>
          <p:nvPr/>
        </p:nvSpPr>
        <p:spPr>
          <a:xfrm>
            <a:off x="1" y="267885"/>
            <a:ext cx="75500" cy="861239"/>
          </a:xfrm>
          <a:prstGeom prst="rect">
            <a:avLst/>
          </a:prstGeom>
          <a:solidFill>
            <a:srgbClr val="0EC07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FA4C74"/>
              </a:solidFill>
              <a:latin typeface="Calibri"/>
              <a:ea typeface="Calibri"/>
              <a:cs typeface="Calibri"/>
              <a:sym typeface="Calibri"/>
            </a:endParaRPr>
          </a:p>
        </p:txBody>
      </p:sp>
      <p:sp>
        <p:nvSpPr>
          <p:cNvPr id="6" name="Shape 742"/>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0" marR="0" lvl="1"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0" marR="0" lvl="2"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0" marR="0" lvl="3"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0" marR="0" lvl="4"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0" marR="0" lvl="5"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0" marR="0" lvl="6"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0" marR="0" lvl="7"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R="0" lvl="8"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defTabSz="914377" rtl="0" eaLnBrk="1" fontAlgn="auto" latinLnBrk="0" hangingPunct="1">
              <a:lnSpc>
                <a:spcPct val="90000"/>
              </a:lnSpc>
              <a:spcBef>
                <a:spcPct val="0"/>
              </a:spcBef>
              <a:spcAft>
                <a:spcPct val="0"/>
              </a:spcAft>
              <a:buClr>
                <a:srgbClr val="0EC07D"/>
              </a:buClr>
              <a:buSzPts val="1600"/>
              <a:buFont typeface="Arial" pitchFamily="34" charset="0"/>
              <a:buNone/>
              <a:defRPr kumimoji="0"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0" cap="none" spc="0" normalizeH="0" baseline="0" noProof="0">
                <a:ln>
                  <a:noFill/>
                </a:ln>
                <a:solidFill>
                  <a:srgbClr val="0EC07D"/>
                </a:solidFill>
                <a:effectLst/>
                <a:uLnTx/>
                <a:uFillTx/>
                <a:latin typeface="Arial" pitchFamily="34" charset="0"/>
                <a:cs typeface="Arial" pitchFamily="34" charset="0"/>
                <a:sym typeface="Arial" pitchFamily="34" charset="0"/>
              </a:rPr>
              <a:t>Module 1: </a:t>
            </a:r>
            <a:r>
              <a:rPr kumimoji="0" lang="en-US" sz="1600" b="0" i="0" u="none" strike="noStrike" kern="0" cap="none" spc="0" normalizeH="0" baseline="0" noProof="0">
                <a:ln>
                  <a:noFill/>
                </a:ln>
                <a:solidFill>
                  <a:srgbClr val="0EC07D"/>
                </a:solidFill>
                <a:effectLst/>
                <a:uLnTx/>
                <a:uFillTx/>
                <a:latin typeface="Arial" pitchFamily="34" charset="0"/>
                <a:cs typeface="Arial" pitchFamily="34" charset="0"/>
                <a:sym typeface="Arial" pitchFamily="34" charset="0"/>
              </a:rPr>
              <a:t>Agile Practices   </a:t>
            </a:r>
          </a:p>
        </p:txBody>
      </p:sp>
    </p:spTree>
    <p:extLst>
      <p:ext uri="{BB962C8B-B14F-4D97-AF65-F5344CB8AC3E}">
        <p14:creationId xmlns:p14="http://schemas.microsoft.com/office/powerpoint/2010/main" val="2891820352"/>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Lst>
  <p:transition/>
  <p:timing/>
  <p:txStyles>
    <p:title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titleStyle>
    <p:body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bodyStyle>
    <p:other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lt1"/>
        </a:solidFill>
        <a:effectLst/>
      </p:bgPr>
    </p:bg>
    <p:spTree>
      <p:nvGrpSpPr>
        <p:cNvPr id="1" name="Shape 687"/>
        <p:cNvGrpSpPr/>
        <p:nvPr/>
      </p:nvGrpSpPr>
      <p:grpSpPr>
        <a:xfrm>
          <a:off x="0" y="0"/>
          <a:ext cx="0" cy="0"/>
        </a:xfrm>
      </p:grpSpPr>
      <p:pic>
        <p:nvPicPr>
          <p:cNvPr id="688" name="Shape 688"/>
          <p:cNvPicPr preferRelativeResize="0"/>
          <p:nvPr/>
        </p:nvPicPr>
        <p:blipFill>
          <a:blip r:embed="rId23">
            <a:alphaModFix/>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ln>
            <a:noFill/>
          </a:ln>
        </p:spPr>
      </p:pic>
      <p:sp>
        <p:nvSpPr>
          <p:cNvPr id="689" name="Shape 689"/>
          <p:cNvSpPr/>
          <p:nvPr/>
        </p:nvSpPr>
        <p:spPr>
          <a:xfrm>
            <a:off x="1" y="267885"/>
            <a:ext cx="75500" cy="861239"/>
          </a:xfrm>
          <a:prstGeom prst="rect">
            <a:avLst/>
          </a:prstGeom>
          <a:solidFill>
            <a:srgbClr val="0EC07D"/>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FA4C74"/>
              </a:solidFill>
              <a:latin typeface="Calibri"/>
              <a:ea typeface="Calibri"/>
              <a:cs typeface="Calibri"/>
              <a:sym typeface="Calibri"/>
            </a:endParaRPr>
          </a:p>
        </p:txBody>
      </p:sp>
      <p:sp>
        <p:nvSpPr>
          <p:cNvPr id="690" name="Shape 690"/>
          <p:cNvSpPr/>
          <p:nvPr/>
        </p:nvSpPr>
        <p:spPr>
          <a:xfrm>
            <a:off x="75500" y="6506031"/>
            <a:ext cx="6517075" cy="2154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7F7F7F"/>
              </a:buClr>
              <a:buSzPts val="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800" b="0" i="0" u="none" strike="noStrike" cap="none" normalizeH="0" noProof="0">
                <a:solidFill>
                  <a:srgbClr val="7F7F7F"/>
                </a:solidFill>
                <a:uLnTx/>
                <a:uFillTx/>
                <a:latin typeface="Arial" pitchFamily="34" charset="0"/>
                <a:ea typeface="Arial" pitchFamily="34" charset="0"/>
                <a:cs typeface="Arial" pitchFamily="34" charset="0"/>
                <a:sym typeface="Arial" pitchFamily="34" charset="0"/>
              </a:rPr>
              <a:t>Copyright © 2019, Xebia Group. All rights reserved. This course B.TECH CSE with specialization in DevOps is licensed to UPES.</a:t>
            </a:r>
            <a:endParaRPr sz="800" b="0" i="0" u="none" strike="noStrike" cap="none">
              <a:solidFill>
                <a:srgbClr val="7F7F7F"/>
              </a:solidFill>
              <a:latin typeface="Arial" pitchFamily="34" charset="0"/>
              <a:ea typeface="Arial" pitchFamily="34" charset="0"/>
              <a:cs typeface="Arial" pitchFamily="34" charset="0"/>
              <a:sym typeface="Arial" pitchFamily="34" charset="0"/>
            </a:endParaRPr>
          </a:p>
        </p:txBody>
      </p:sp>
      <p:sp>
        <p:nvSpPr>
          <p:cNvPr id="691" name="Shape 69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1pPr>
            <a:lvl2pPr marL="0" marR="0" lvl="1"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2pPr>
            <a:lvl3pPr marL="0" marR="0" lvl="2"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3pPr>
            <a:lvl4pPr marL="0" marR="0" lvl="3"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4pPr>
            <a:lvl5pPr marL="0" marR="0" lvl="4"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5pPr>
            <a:lvl6pPr marL="0" marR="0" lvl="5"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6pPr>
            <a:lvl7pPr marL="0" marR="0" lvl="6"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7pPr>
            <a:lvl8pPr marL="0" marR="0" lvl="7" indent="0" algn="r" defTabSz="914400" rtl="0" eaLnBrk="1" latinLnBrk="0" hangingPunct="0">
              <a:lnSpc>
                <a:spcPct val="100000"/>
              </a:lnSpc>
              <a:spcBef>
                <a:spcPct val="0"/>
              </a:spcBef>
              <a:spcAft>
                <a:spcPct val="0"/>
              </a:spcAft>
              <a:buClr>
                <a:srgbClr val="888888"/>
              </a:buClr>
              <a:buSzPts val="800"/>
              <a:buFont typeface="Arial" pitchFamily="34" charset="0"/>
              <a:buNone/>
              <a:defRPr sz="800" b="0" i="0" u="none" strike="noStrike" kern="1200" cap="none">
                <a:solidFill>
                  <a:srgbClr val="888888"/>
                </a:solidFill>
                <a:latin typeface="Arial" pitchFamily="34" charset="0"/>
                <a:ea typeface="Arial" pitchFamily="34" charset="0"/>
                <a:cs typeface="Arial" pitchFamily="34" charset="0"/>
                <a:sym typeface="Arial" pitchFamily="34" charset="0"/>
              </a:defRPr>
            </a:lvl8pPr>
            <a:lvl9pPr marL="0" marR="0" lvl="8" indent="0" algn="r" rtl="0">
              <a:lnSpc>
                <a:spcPct val="100000"/>
              </a:lnSpc>
              <a:spcBef>
                <a:spcPct val="0"/>
              </a:spcBef>
              <a:spcAft>
                <a:spcPct val="0"/>
              </a:spcAft>
              <a:buClr>
                <a:srgbClr val="888888"/>
              </a:buClr>
              <a:buSzPts val="800"/>
              <a:buFont typeface="Arial" pitchFamily="34" charset="0"/>
              <a:buNone/>
              <a:defRPr sz="800" b="0" i="0" u="none" strike="noStrike" cap="none">
                <a:solidFill>
                  <a:srgbClr val="888888"/>
                </a:solidFill>
                <a:latin typeface="Arial" pitchFamily="34" charset="0"/>
                <a:ea typeface="Arial" pitchFamily="34" charset="0"/>
                <a:cs typeface="Arial" pitchFamily="34" charset="0"/>
                <a:sym typeface="Arial" pitchFamily="34" charset="0"/>
              </a:defRPr>
            </a:lvl9pPr>
          </a:lstStyle>
          <a:p>
            <a:pPr marL="0" marR="0" lvl="0" indent="0" algn="r">
              <a:lnSpc>
                <a:spcPct val="100000"/>
              </a:lnSpc>
              <a:spcBef>
                <a:spcPct val="0"/>
              </a:spcBef>
              <a:spcAft>
                <a:spcPct val="0"/>
              </a:spcAft>
              <a:buSzPts val="800"/>
              <a:buNone/>
              <a:defRPr kumimoji="0" sz="800" b="0" i="0" u="none" strike="noStrike" cap="none" normalizeH="0" noProof="0">
                <a:solidFill>
                  <a:srgbClr val="888888"/>
                </a:solidFill>
                <a:uLnTx/>
                <a:uFillTx/>
                <a:latin typeface="Arial" pitchFamily="34" charset="0"/>
                <a:ea typeface="Arial" pitchFamily="34" charset="0"/>
                <a:cs typeface="Arial" pitchFamily="34" charset="0"/>
                <a:sym typeface="Arial" pitchFamily="34" charset="0"/>
              </a:defRPr>
            </a:pPr>
            <a:fld id="{00000000-1234-1234-1234-123412341234}" type="slidenum">
              <a:rPr kumimoji="0" lang="en-US" sz="800" b="0" i="0" u="none" strike="noStrike" cap="none" normalizeH="0" noProof="0" smtClean="0">
                <a:solidFill>
                  <a:srgbClr val="888888"/>
                </a:solidFill>
                <a:uLnTx/>
                <a:uFillTx/>
                <a:latin typeface="Arial" pitchFamily="34" charset="0"/>
                <a:ea typeface="Arial" pitchFamily="34" charset="0"/>
                <a:cs typeface="Arial" pitchFamily="34" charset="0"/>
                <a:sym typeface="Arial" pitchFamily="34" charset="0"/>
              </a:rPr>
              <a:t>‹#›</a:t>
            </a:fld>
            <a:endParaRPr lang="en-US"/>
          </a:p>
        </p:txBody>
      </p:sp>
      <p:sp>
        <p:nvSpPr>
          <p:cNvPr id="6" name="Shape 742"/>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0" marR="0" lvl="1"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0" marR="0" lvl="2"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0" marR="0" lvl="3"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0" marR="0" lvl="4"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0" marR="0" lvl="5"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0" marR="0" lvl="6"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0" marR="0" lvl="7" algn="l" defTabSz="914400"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R="0" lvl="8"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l" defTabSz="914377" rtl="0" eaLnBrk="1" fontAlgn="auto" latinLnBrk="0" hangingPunct="1">
              <a:lnSpc>
                <a:spcPct val="90000"/>
              </a:lnSpc>
              <a:spcBef>
                <a:spcPct val="0"/>
              </a:spcBef>
              <a:spcAft>
                <a:spcPct val="0"/>
              </a:spcAft>
              <a:buClr>
                <a:srgbClr val="0EC07D"/>
              </a:buClr>
              <a:buSzPts val="1600"/>
              <a:buFont typeface="Arial" pitchFamily="34" charset="0"/>
              <a:buNone/>
              <a:defRPr kumimoji="0"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0" cap="none" spc="0" normalizeH="0" baseline="0" noProof="0">
                <a:ln>
                  <a:noFill/>
                </a:ln>
                <a:solidFill>
                  <a:srgbClr val="0EC07D"/>
                </a:solidFill>
                <a:effectLst/>
                <a:uLnTx/>
                <a:uFillTx/>
                <a:latin typeface="Arial" pitchFamily="34" charset="0"/>
                <a:cs typeface="Arial" pitchFamily="34" charset="0"/>
                <a:sym typeface="Arial" pitchFamily="34" charset="0"/>
              </a:rPr>
              <a:t>Module 1: </a:t>
            </a:r>
            <a:r>
              <a:rPr kumimoji="0" lang="en-US" sz="1600" b="0" i="0" u="none" strike="noStrike" kern="0" cap="none" spc="0" normalizeH="0" baseline="0" noProof="0">
                <a:ln>
                  <a:noFill/>
                </a:ln>
                <a:solidFill>
                  <a:srgbClr val="0EC07D"/>
                </a:solidFill>
                <a:effectLst/>
                <a:uLnTx/>
                <a:uFillTx/>
                <a:latin typeface="Arial" pitchFamily="34" charset="0"/>
                <a:cs typeface="Arial" pitchFamily="34" charset="0"/>
                <a:sym typeface="Arial" pitchFamily="34" charset="0"/>
              </a:rPr>
              <a:t>Agile Practices</a:t>
            </a:r>
            <a:r>
              <a:rPr kumimoji="0" lang="en-US" sz="1600" b="1" i="0" u="none" strike="noStrike" kern="0" cap="none" spc="0" normalizeH="0" baseline="0" noProof="0">
                <a:ln>
                  <a:noFill/>
                </a:ln>
                <a:solidFill>
                  <a:srgbClr val="0EC07D"/>
                </a:solidFill>
                <a:effectLst/>
                <a:uLnTx/>
                <a:uFillTx/>
                <a:latin typeface="Arial" pitchFamily="34" charset="0"/>
                <a:cs typeface="Arial" pitchFamily="34" charset="0"/>
                <a:sym typeface="Arial" pitchFamily="34" charset="0"/>
              </a:rPr>
              <a:t> </a:t>
            </a:r>
            <a:r>
              <a:rPr kumimoji="0" lang="en-US" sz="1600" b="0" i="0" u="none" strike="noStrike" kern="0" cap="none" spc="0" normalizeH="0" baseline="0" noProof="0">
                <a:ln>
                  <a:noFill/>
                </a:ln>
                <a:solidFill>
                  <a:srgbClr val="0EC07D"/>
                </a:solidFill>
                <a:effectLst/>
                <a:uLnTx/>
                <a:uFillTx/>
                <a:latin typeface="Arial" pitchFamily="34" charset="0"/>
                <a:cs typeface="Arial" pitchFamily="34" charset="0"/>
                <a:sym typeface="Arial" pitchFamily="34" charset="0"/>
              </a:rPr>
              <a:t> </a:t>
            </a:r>
          </a:p>
        </p:txBody>
      </p:sp>
    </p:spTree>
    <p:extLst>
      <p:ext uri="{BB962C8B-B14F-4D97-AF65-F5344CB8AC3E}">
        <p14:creationId xmlns:p14="http://schemas.microsoft.com/office/powerpoint/2010/main" val="3596753523"/>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Lst>
  <p:transition/>
  <p:timing/>
  <p:txStyles>
    <p:title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titleStyle>
    <p:body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bodyStyle>
    <p:other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eaLnBrk="1" hangingPunct="1">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lt1"/>
        </a:solidFill>
        <a:effectLst/>
      </p:bgPr>
    </p:bg>
    <p:spTree>
      <p:nvGrpSpPr>
        <p:cNvPr id="1" name="Shape 9"/>
        <p:cNvGrpSpPr/>
        <p:nvPr/>
      </p:nvGrpSpPr>
      <p:grpSpPr>
        <a:xfrm>
          <a:off x="0" y="0"/>
          <a:ext cx="0" cy="0"/>
        </a:xfrm>
      </p:grpSpPr>
      <p:pic>
        <p:nvPicPr>
          <p:cNvPr id="15" name="Shape 15"/>
          <p:cNvPicPr preferRelativeResize="0"/>
          <p:nvPr/>
        </p:nvPicPr>
        <p:blipFill>
          <a:blip r:embed="rId21">
            <a:alphaModFix/>
            <a:extLst>
              <a:ext uri="{28A0092B-C50C-407E-A947-70E740481C1C}">
                <a14:useLocalDpi xmlns:a14="http://schemas.microsoft.com/office/drawing/2010/main" val="0"/>
              </a:ext>
            </a:extLst>
          </a:blip>
          <a:stretch>
            <a:fillRect/>
          </a:stretch>
        </p:blipFill>
        <p:spPr>
          <a:xfrm>
            <a:off x="0" y="0"/>
            <a:ext cx="12191998" cy="6858000"/>
          </a:xfrm>
          <a:prstGeom prst="rect">
            <a:avLst/>
          </a:prstGeom>
          <a:noFill/>
          <a:ln>
            <a:noFill/>
          </a:ln>
        </p:spPr>
      </p:pic>
      <p:sp>
        <p:nvSpPr>
          <p:cNvPr id="9" name="Slide Number Placeholder 5">
            <a:extLst>
              <a:ext uri="{FF2B5EF4-FFF2-40B4-BE49-F238E27FC236}">
                <a16:creationId xmlns="" xmlns:a16="http://schemas.microsoft.com/office/drawing/2014/main" id="{048CE3EE-8E05-41DD-A7B9-3F3BC9130617}"/>
              </a:ext>
            </a:extLst>
          </p:cNvPr>
          <p:cNvSpPr>
            <a:spLocks noGrp="1"/>
          </p:cNvSpPr>
          <p:nvPr>
            <p:ph type="sldNum" sz="quarter" idx="4"/>
          </p:nvPr>
        </p:nvSpPr>
        <p:spPr>
          <a:xfrm>
            <a:off x="11561884" y="6356350"/>
            <a:ext cx="386861" cy="365125"/>
          </a:xfrm>
          <a:prstGeom prst="rect">
            <a:avLst/>
          </a:prstGeom>
        </p:spPr>
        <p:txBody>
          <a:bodyPr vert="horz" lIns="91440" tIns="45720" rIns="91440" bIns="45720" rtlCol="0" anchor="ctr"/>
          <a:lstStyle>
            <a:defPPr marR="0" lvl="0" algn="l" rtl="0">
              <a:lnSpc>
                <a:spcPct val="100000"/>
              </a:lnSpc>
              <a:spcBef>
                <a:spcPct val="0"/>
              </a:spcBef>
              <a:spcAft>
                <a:spcPct val="0"/>
              </a:spcAft>
              <a:defRPr lang="en-US"/>
            </a:defPPr>
            <a:lvl1pPr marL="0" marR="0" lvl="0" algn="r" defTabSz="914400" rtl="0" eaLnBrk="1" latinLnBrk="0" hangingPunct="0">
              <a:lnSpc>
                <a:spcPct val="100000"/>
              </a:lnSpc>
              <a:spcBef>
                <a:spcPct val="0"/>
              </a:spcBef>
              <a:spcAft>
                <a:spcPct val="0"/>
              </a:spcAft>
              <a:buClr>
                <a:srgbClr val="000000"/>
              </a:buClr>
              <a:buFont typeface="Arial" pitchFamily="34" charset="0"/>
              <a:defRPr sz="800" b="0" i="0" u="none" strike="noStrike" kern="1200" cap="none">
                <a:solidFill>
                  <a:schemeClr val="tx1">
                    <a:tint val="75000"/>
                  </a:schemeClr>
                </a:solidFill>
                <a:latin typeface="Arial" pitchFamily="34" charset="0"/>
                <a:ea typeface="Arial" pitchFamily="34" charset="0"/>
                <a:cs typeface="Arial" pitchFamily="34" charset="0"/>
                <a:sym typeface="Arial" pitchFamily="34" charset="0"/>
              </a:defRPr>
            </a:lvl1pPr>
          </a:lstStyle>
          <a:p>
            <a:pPr marR="0" lvl="0" algn="r">
              <a:lnSpc>
                <a:spcPct val="100000"/>
              </a:lnSpc>
              <a:spcBef>
                <a:spcPct val="0"/>
              </a:spcBef>
              <a:spcAft>
                <a:spcPct val="0"/>
              </a:spcAft>
              <a:buNone/>
              <a:defRPr kumimoji="0" sz="800" b="0" i="0" u="none" strike="noStrike" cap="none" normalizeH="0" noProof="0">
                <a:solidFill>
                  <a:srgbClr val="898989"/>
                </a:solidFill>
                <a:uLnTx/>
                <a:uFillTx/>
                <a:latin typeface="Arial" pitchFamily="34" charset="0"/>
                <a:ea typeface="Arial" pitchFamily="34" charset="0"/>
                <a:cs typeface="Arial" pitchFamily="34" charset="0"/>
                <a:sym typeface="Arial" pitchFamily="34" charset="0"/>
              </a:defRPr>
            </a:pPr>
            <a:fld id="{00000000-1234-1234-1234-123412341234}" type="slidenum">
              <a:rPr kumimoji="0" lang="en-US" sz="800" b="0" i="0" u="none" strike="noStrike" cap="none" normalizeH="0" noProof="0" smtClean="0">
                <a:solidFill>
                  <a:srgbClr val="898989"/>
                </a:solidFill>
                <a:uLnTx/>
                <a:uFillTx/>
                <a:latin typeface="Arial" pitchFamily="34" charset="0"/>
                <a:ea typeface="Arial" pitchFamily="34" charset="0"/>
                <a:cs typeface="Arial" pitchFamily="34" charset="0"/>
                <a:sym typeface="Arial" pitchFamily="34" charset="0"/>
              </a:rPr>
              <a:t>‹#›</a:t>
            </a:fld>
            <a:endParaRPr lang="en-US"/>
          </a:p>
        </p:txBody>
      </p:sp>
      <p:sp>
        <p:nvSpPr>
          <p:cNvPr id="16" name="Shape 1165">
            <a:extLst>
              <a:ext uri="{FF2B5EF4-FFF2-40B4-BE49-F238E27FC236}">
                <a16:creationId xmlns="" xmlns:a16="http://schemas.microsoft.com/office/drawing/2014/main" id="{8FE0463C-9252-42A8-B98F-A89A880C37AE}"/>
              </a:ext>
            </a:extLst>
          </p:cNvPr>
          <p:cNvSpPr/>
          <p:nvPr/>
        </p:nvSpPr>
        <p:spPr>
          <a:xfrm>
            <a:off x="0" y="267883"/>
            <a:ext cx="75500" cy="861239"/>
          </a:xfrm>
          <a:prstGeom prst="rect">
            <a:avLst/>
          </a:prstGeom>
          <a:solidFill>
            <a:srgbClr val="0EC07D"/>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rgbClr val="FA4C74"/>
              </a:solidFill>
              <a:latin typeface="Calibri"/>
              <a:ea typeface="Calibri"/>
              <a:cs typeface="Calibri"/>
              <a:sym typeface="Calibri"/>
            </a:endParaRPr>
          </a:p>
        </p:txBody>
      </p:sp>
      <p:sp>
        <p:nvSpPr>
          <p:cNvPr id="8" name="Text Placeholder 11">
            <a:extLst>
              <a:ext uri="{FF2B5EF4-FFF2-40B4-BE49-F238E27FC236}">
                <a16:creationId xmlns="" xmlns:a16="http://schemas.microsoft.com/office/drawing/2014/main" id="{6A54B649-F5A9-4D1F-B5B6-856197DCDE76}"/>
              </a:ext>
            </a:extLst>
          </p:cNvPr>
          <p:cNvSpPr txBox="1"/>
          <p:nvPr/>
        </p:nvSpPr>
        <p:spPr>
          <a:xfrm>
            <a:off x="207963" y="273050"/>
            <a:ext cx="11291702" cy="298450"/>
          </a:xfrm>
          <a:prstGeom prst="rect">
            <a:avLst/>
          </a:prstGeom>
        </p:spPr>
        <p:txBody>
          <a:bodyPr/>
          <a:lstStyle>
            <a:defPPr marR="0" lvl="0" algn="l" rtl="0">
              <a:lnSpc>
                <a:spcPct val="100000"/>
              </a:lnSpc>
              <a:spcBef>
                <a:spcPct val="0"/>
              </a:spcBef>
              <a:spcAft>
                <a:spcPct val="0"/>
              </a:spcAft>
              <a:defRPr lang="en-US"/>
            </a:defPPr>
            <a:lvl1pPr marL="0" marR="0" lvl="0"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0" marR="0" lvl="1"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0" marR="0" lvl="2"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0" marR="0" lvl="3"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0" marR="0" lvl="4"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0" marR="0" lvl="5"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0" marR="0" lvl="6"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0" marR="0" lvl="7"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R="0" lvl="0" algn="l">
              <a:lnSpc>
                <a:spcPct val="100000"/>
              </a:lnSpc>
              <a:spcBef>
                <a:spcPct val="0"/>
              </a:spcBef>
              <a:spcAft>
                <a:spcPct val="0"/>
              </a:spcAft>
              <a:buNone/>
              <a:defRPr kumimoji="0"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IN" sz="14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Module 2:</a:t>
            </a:r>
            <a:r>
              <a:rPr kumimoji="0" lang="en-IN" sz="1400" b="0"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 </a:t>
            </a:r>
            <a:r>
              <a:rPr kumimoji="0" lang="en-US" sz="1400" b="0"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Kanban Principles</a:t>
            </a:r>
          </a:p>
        </p:txBody>
      </p:sp>
      <p:sp>
        <p:nvSpPr>
          <p:cNvPr id="7" name="Shape 11"/>
          <p:cNvSpPr/>
          <p:nvPr/>
        </p:nvSpPr>
        <p:spPr>
          <a:xfrm>
            <a:off x="75500" y="6506031"/>
            <a:ext cx="6517075" cy="2154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7F7F7F"/>
              </a:buClr>
              <a:buSzPts val="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800" b="0" i="0" u="none" strike="noStrike" cap="none" normalizeH="0" noProof="0">
                <a:solidFill>
                  <a:srgbClr val="7F7F7F"/>
                </a:solidFill>
                <a:uLnTx/>
                <a:uFillTx/>
                <a:latin typeface="Arial" pitchFamily="34" charset="0"/>
                <a:ea typeface="Arial" pitchFamily="34" charset="0"/>
                <a:cs typeface="Arial" pitchFamily="34" charset="0"/>
                <a:sym typeface="Arial" pitchFamily="34" charset="0"/>
              </a:rPr>
              <a:t>Copyright © 2019, Xebia Group. All rights reserved. This course B.TECH CSE with specialization in DevOps is licensed to UPES.</a:t>
            </a:r>
            <a:endParaRPr sz="800" b="0" i="0" u="none" strike="noStrike" cap="none">
              <a:solidFill>
                <a:srgbClr val="7F7F7F"/>
              </a:solidFill>
              <a:latin typeface="Arial" pitchFamily="34" charset="0"/>
              <a:ea typeface="Arial" pitchFamily="34" charset="0"/>
              <a:cs typeface="Arial" pitchFamily="34" charset="0"/>
              <a:sym typeface="Arial" pitchFamily="34" charset="0"/>
            </a:endParaRPr>
          </a:p>
        </p:txBody>
      </p:sp>
    </p:spTree>
    <p:custDataLst>
      <p:tags r:id="rId22"/>
    </p:custDataLst>
    <p:extLst>
      <p:ext uri="{BB962C8B-B14F-4D97-AF65-F5344CB8AC3E}">
        <p14:creationId xmlns:p14="http://schemas.microsoft.com/office/powerpoint/2010/main" val="289428828"/>
      </p:ext>
    </p:extLst>
  </p:cSld>
  <p:clrMap bg1="lt1" tx1="dk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Lst>
  <p:transition/>
  <p:timing/>
  <p:txStyles>
    <p:title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1pPr>
    </p:titleStyle>
    <p:body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p:bodyStyle>
    <p:other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eaLnBrk="1" hangingPunct="1">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pic>
        <p:nvPicPr>
          <p:cNvPr id="12" name="Shape 15">
            <a:extLst>
              <a:ext uri="{FF2B5EF4-FFF2-40B4-BE49-F238E27FC236}">
                <a16:creationId xmlns="" xmlns:a16="http://schemas.microsoft.com/office/drawing/2014/main" id="{26926FEF-6F1A-470B-96E4-82A6DFA4848C}"/>
              </a:ext>
            </a:extLst>
          </p:cNvPr>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0" y="0"/>
            <a:ext cx="12191998" cy="6858000"/>
          </a:xfrm>
          <a:prstGeom prst="rect">
            <a:avLst/>
          </a:prstGeom>
          <a:noFill/>
          <a:ln>
            <a:noFill/>
          </a:ln>
        </p:spPr>
      </p:pic>
      <p:sp>
        <p:nvSpPr>
          <p:cNvPr id="7" name="Shape 1165">
            <a:extLst>
              <a:ext uri="{FF2B5EF4-FFF2-40B4-BE49-F238E27FC236}">
                <a16:creationId xmlns="" xmlns:a16="http://schemas.microsoft.com/office/drawing/2014/main" id="{8A536E70-EA16-40DC-9422-9706DE263DD4}"/>
              </a:ext>
            </a:extLst>
          </p:cNvPr>
          <p:cNvSpPr/>
          <p:nvPr/>
        </p:nvSpPr>
        <p:spPr>
          <a:xfrm>
            <a:off x="0" y="267883"/>
            <a:ext cx="75500" cy="861239"/>
          </a:xfrm>
          <a:prstGeom prst="rect">
            <a:avLst/>
          </a:prstGeom>
          <a:solidFill>
            <a:srgbClr val="0EC07D"/>
          </a:solidFill>
          <a:ln>
            <a:noFill/>
          </a:ln>
        </p:spPr>
        <p:txBody>
          <a:bodyPr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rgbClr val="FA4C74"/>
              </a:solidFill>
              <a:latin typeface="Calibri"/>
              <a:ea typeface="Calibri"/>
              <a:cs typeface="Calibri"/>
              <a:sym typeface="Calibri"/>
            </a:endParaRPr>
          </a:p>
        </p:txBody>
      </p:sp>
      <p:sp>
        <p:nvSpPr>
          <p:cNvPr id="6" name="Slide Number Placeholder 5">
            <a:extLst>
              <a:ext uri="{FF2B5EF4-FFF2-40B4-BE49-F238E27FC236}">
                <a16:creationId xmlns="" xmlns:a16="http://schemas.microsoft.com/office/drawing/2014/main" id="{7F28483C-3F9D-4ECF-88B5-13EE510DDBB0}"/>
              </a:ext>
            </a:extLst>
          </p:cNvPr>
          <p:cNvSpPr>
            <a:spLocks noGrp="1"/>
          </p:cNvSpPr>
          <p:nvPr>
            <p:ph type="sldNum" sz="quarter" idx="4"/>
          </p:nvPr>
        </p:nvSpPr>
        <p:spPr>
          <a:xfrm>
            <a:off x="11561884" y="6356350"/>
            <a:ext cx="386861" cy="365125"/>
          </a:xfrm>
          <a:prstGeom prst="rect">
            <a:avLst/>
          </a:prstGeom>
        </p:spPr>
        <p:txBody>
          <a:bodyPr vert="horz" lIns="91440" tIns="45720" rIns="91440" bIns="45720" rtlCol="0" anchor="ctr"/>
          <a:lstStyle>
            <a:defPPr marR="0" lvl="0" algn="l" rtl="0">
              <a:lnSpc>
                <a:spcPct val="100000"/>
              </a:lnSpc>
              <a:spcBef>
                <a:spcPct val="0"/>
              </a:spcBef>
              <a:spcAft>
                <a:spcPct val="0"/>
              </a:spcAft>
              <a:defRPr lang="en-US"/>
            </a:defPPr>
            <a:lvl1pPr marL="0" marR="0" lvl="0" algn="r" defTabSz="914400" rtl="0" eaLnBrk="1" latinLnBrk="0" hangingPunct="0">
              <a:lnSpc>
                <a:spcPct val="100000"/>
              </a:lnSpc>
              <a:spcBef>
                <a:spcPct val="0"/>
              </a:spcBef>
              <a:spcAft>
                <a:spcPct val="0"/>
              </a:spcAft>
              <a:buClr>
                <a:srgbClr val="000000"/>
              </a:buClr>
              <a:buFont typeface="Arial" pitchFamily="34" charset="0"/>
              <a:defRPr sz="800" b="0" i="0" u="none" strike="noStrike" kern="1200" cap="none">
                <a:solidFill>
                  <a:schemeClr val="tx1">
                    <a:tint val="75000"/>
                  </a:schemeClr>
                </a:solidFill>
                <a:latin typeface="Arial" pitchFamily="34" charset="0"/>
                <a:ea typeface="Arial" pitchFamily="34" charset="0"/>
                <a:cs typeface="Arial" pitchFamily="34" charset="0"/>
                <a:sym typeface="Arial" pitchFamily="34" charset="0"/>
              </a:defRPr>
            </a:lvl1pPr>
          </a:lstStyle>
          <a:p>
            <a:pPr marR="0" lvl="0" algn="r">
              <a:lnSpc>
                <a:spcPct val="100000"/>
              </a:lnSpc>
              <a:spcBef>
                <a:spcPct val="0"/>
              </a:spcBef>
              <a:spcAft>
                <a:spcPct val="0"/>
              </a:spcAft>
              <a:buNone/>
              <a:defRPr kumimoji="0" sz="800" b="0" i="0" u="none" strike="noStrike" cap="none" normalizeH="0" noProof="0">
                <a:solidFill>
                  <a:srgbClr val="898989"/>
                </a:solidFill>
                <a:uLnTx/>
                <a:uFillTx/>
                <a:latin typeface="Arial" pitchFamily="34" charset="0"/>
                <a:ea typeface="Arial" pitchFamily="34" charset="0"/>
                <a:cs typeface="Arial" pitchFamily="34" charset="0"/>
                <a:sym typeface="Arial" pitchFamily="34" charset="0"/>
              </a:defRPr>
            </a:pPr>
            <a:fld id="{AEE158EC-8AAB-4AC2-BB01-557722FA2B15}" type="slidenum">
              <a:rPr kumimoji="0" lang="en-IN" sz="800" b="0" i="0" u="none" strike="noStrike" cap="none" normalizeH="0" noProof="0" smtClean="0">
                <a:solidFill>
                  <a:srgbClr val="898989"/>
                </a:solidFill>
                <a:uLnTx/>
                <a:uFillTx/>
                <a:latin typeface="Arial" pitchFamily="34" charset="0"/>
                <a:ea typeface="Arial" pitchFamily="34" charset="0"/>
                <a:cs typeface="Arial" pitchFamily="34" charset="0"/>
                <a:sym typeface="Arial" pitchFamily="34" charset="0"/>
              </a:rPr>
              <a:t>‹#›</a:t>
            </a:fld>
            <a:endParaRPr lang="en-IN"/>
          </a:p>
        </p:txBody>
      </p:sp>
      <p:sp>
        <p:nvSpPr>
          <p:cNvPr id="9" name="Text Placeholder 11">
            <a:extLst>
              <a:ext uri="{FF2B5EF4-FFF2-40B4-BE49-F238E27FC236}">
                <a16:creationId xmlns="" xmlns:a16="http://schemas.microsoft.com/office/drawing/2014/main" id="{6A54B649-F5A9-4D1F-B5B6-856197DCDE76}"/>
              </a:ext>
            </a:extLst>
          </p:cNvPr>
          <p:cNvSpPr txBox="1"/>
          <p:nvPr/>
        </p:nvSpPr>
        <p:spPr>
          <a:xfrm>
            <a:off x="207963" y="273050"/>
            <a:ext cx="11291702" cy="298450"/>
          </a:xfrm>
          <a:prstGeom prst="rect">
            <a:avLst/>
          </a:prstGeom>
        </p:spPr>
        <p:txBody>
          <a:bodyPr/>
          <a:lstStyle>
            <a:defPPr marR="0" lvl="0" algn="l" rtl="0">
              <a:lnSpc>
                <a:spcPct val="100000"/>
              </a:lnSpc>
              <a:spcBef>
                <a:spcPct val="0"/>
              </a:spcBef>
              <a:spcAft>
                <a:spcPct val="0"/>
              </a:spcAft>
              <a:defRPr lang="en-US"/>
            </a:defPPr>
            <a:lvl1pPr marL="0" marR="0" lvl="0"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0" marR="0" lvl="1"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0" marR="0" lvl="2"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0" marR="0" lvl="3"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0" marR="0" lvl="4"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0" marR="0" lvl="5"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0" marR="0" lvl="6"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0" marR="0" lvl="7" algn="l" defTabSz="914400" rtl="0" eaLnBrk="1" latinLnBrk="0" hangingPunct="0">
              <a:lnSpc>
                <a:spcPct val="100000"/>
              </a:lnSpc>
              <a:spcBef>
                <a:spcPct val="0"/>
              </a:spcBef>
              <a:spcAft>
                <a:spcPct val="0"/>
              </a:spcAft>
              <a:buClr>
                <a:srgbClr val="000000"/>
              </a:buClr>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R="0" lvl="0" algn="l">
              <a:lnSpc>
                <a:spcPct val="100000"/>
              </a:lnSpc>
              <a:spcBef>
                <a:spcPct val="0"/>
              </a:spcBef>
              <a:spcAft>
                <a:spcPct val="0"/>
              </a:spcAft>
              <a:buNone/>
              <a:defRPr kumimoji="0"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IN" sz="14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Module 2:</a:t>
            </a:r>
            <a:r>
              <a:rPr kumimoji="0" lang="en-IN" sz="1400" b="0"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 </a:t>
            </a:r>
            <a:r>
              <a:rPr kumimoji="0" lang="en-US" sz="1400" b="0"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Kanban Principles</a:t>
            </a:r>
          </a:p>
        </p:txBody>
      </p:sp>
      <p:sp>
        <p:nvSpPr>
          <p:cNvPr id="10" name="Shape 11"/>
          <p:cNvSpPr/>
          <p:nvPr/>
        </p:nvSpPr>
        <p:spPr>
          <a:xfrm>
            <a:off x="75500" y="6506031"/>
            <a:ext cx="6517075" cy="2154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7F7F7F"/>
              </a:buClr>
              <a:buSzPts val="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800" b="0" i="0" u="none" strike="noStrike" cap="none" normalizeH="0" noProof="0">
                <a:solidFill>
                  <a:srgbClr val="7F7F7F"/>
                </a:solidFill>
                <a:uLnTx/>
                <a:uFillTx/>
                <a:latin typeface="Arial" pitchFamily="34" charset="0"/>
                <a:ea typeface="Arial" pitchFamily="34" charset="0"/>
                <a:cs typeface="Arial" pitchFamily="34" charset="0"/>
                <a:sym typeface="Arial" pitchFamily="34" charset="0"/>
              </a:rPr>
              <a:t>Copyright © 2019, Xebia Group. All rights reserved. This course B.TECH CSE with specialization in DevOps is licensed to UPES.</a:t>
            </a:r>
            <a:endParaRPr sz="800" b="0" i="0" u="none" strike="noStrike" cap="none">
              <a:solidFill>
                <a:srgbClr val="7F7F7F"/>
              </a:solidFill>
              <a:latin typeface="Arial" pitchFamily="34" charset="0"/>
              <a:ea typeface="Arial" pitchFamily="34" charset="0"/>
              <a:cs typeface="Arial" pitchFamily="34" charset="0"/>
              <a:sym typeface="Arial" pitchFamily="34" charset="0"/>
            </a:endParaRPr>
          </a:p>
        </p:txBody>
      </p:sp>
    </p:spTree>
    <p:custDataLst>
      <p:tags r:id="rId8"/>
    </p:custDataLst>
    <p:extLst>
      <p:ext uri="{BB962C8B-B14F-4D97-AF65-F5344CB8AC3E}">
        <p14:creationId xmlns:p14="http://schemas.microsoft.com/office/powerpoint/2010/main" val="3698292845"/>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Lst>
  <p:transition/>
  <p:timing/>
  <p:txStyles>
    <p:titleStyle>
      <a:lvl1pPr algn="l" defTabSz="914400" rtl="0" eaLnBrk="1" latinLnBrk="0" hangingPunct="1">
        <a:lnSpc>
          <a:spcPct val="90000"/>
        </a:lnSpc>
        <a:spcBef>
          <a:spcPct val="0"/>
        </a:spcBef>
        <a:buNone/>
        <a:defRPr lang="en-IN" sz="2800" b="1" i="0" u="none" strike="noStrike" kern="1200" cap="none">
          <a:solidFill>
            <a:schemeClr val="dk2"/>
          </a:solidFill>
          <a:latin typeface="Arial" pitchFamily="34" charset="0"/>
          <a:ea typeface="Source Sans Pro"/>
          <a:cs typeface="Arial" pitchFamily="34" charset="0"/>
          <a:sym typeface="Arial" pitchFamily="34" charset="0"/>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BDFAC8E2-A86F-41CA-BDF1-E51D2EBCCEEB}" type="datetimeFigureOut">
              <a:rPr lang="en-US" smtClean="0"/>
              <a:t>3/18/2020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7A08F9BC-E753-422D-8B4E-457F28D7744B}" type="slidenum">
              <a:rPr lang="en-US" smtClean="0"/>
              <a:t>‹#›</a:t>
            </a:fld>
            <a:endParaRPr lang="en-US"/>
          </a:p>
        </p:txBody>
      </p:sp>
    </p:spTree>
    <p:extLst>
      <p:ext uri="{BB962C8B-B14F-4D97-AF65-F5344CB8AC3E}">
        <p14:creationId xmlns:p14="http://schemas.microsoft.com/office/powerpoint/2010/main" val="1248561597"/>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34515" cy="6845922"/>
          </a:xfrm>
          <a:prstGeom prst="rect">
            <a:avLst/>
          </a:prstGeom>
          <a:blipFill>
            <a:blip r:embed="rId6"/>
            <a:stretch>
              <a:fillRect/>
            </a:stretch>
          </a:blipFill>
        </p:spPr>
        <p:txBody>
          <a:bodyPr wrap="square" lIns="0" tIns="0" rIns="0" bIns="0" rtlCol="0"/>
          <a:lstStyle>
            <a:defPPr>
              <a:defRPr lang="en-US"/>
            </a:defPPr>
          </a:lstStyle>
          <a:p>
            <a:endParaRPr/>
          </a:p>
        </p:txBody>
      </p:sp>
      <p:sp>
        <p:nvSpPr>
          <p:cNvPr id="2" name="Holder 2"/>
          <p:cNvSpPr>
            <a:spLocks noGrp="1"/>
          </p:cNvSpPr>
          <p:nvPr>
            <p:ph type="title"/>
          </p:nvPr>
        </p:nvSpPr>
        <p:spPr>
          <a:xfrm>
            <a:off x="258596" y="160726"/>
            <a:ext cx="2045069" cy="794466"/>
          </a:xfrm>
          <a:prstGeom prst="rect">
            <a:avLst/>
          </a:prstGeom>
        </p:spPr>
        <p:txBody>
          <a:bodyPr wrap="square" lIns="0" tIns="0" rIns="0" bIns="0">
            <a:spAutoFit/>
          </a:bodyPr>
          <a:lstStyle>
            <a:lvl1pPr>
              <a:defRPr sz="3585" b="0" i="0">
                <a:solidFill>
                  <a:schemeClr val="bg1"/>
                </a:solidFill>
                <a:latin typeface="Roboto Condensed"/>
                <a:cs typeface="Roboto Condensed"/>
              </a:defRPr>
            </a:lvl1pPr>
          </a:lstStyle>
          <a:p>
            <a:endParaRPr/>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39"/>
            <a:ext cx="2926080" cy="342900"/>
          </a:xfrm>
          <a:prstGeom prst="rect">
            <a:avLst/>
          </a:prstGeom>
        </p:spPr>
        <p:txBody>
          <a:bodyPr wrap="square" lIns="0" tIns="0" rIns="0" bIns="0">
            <a:spAutoFit/>
          </a:bodyPr>
          <a:lstStyle>
            <a:defPPr>
              <a:defRPr lang="en-US"/>
            </a:defPPr>
            <a:lvl1pPr marL="0" algn="ctr" defTabSz="2731818" rtl="0" eaLnBrk="1" latinLnBrk="0" hangingPunct="1">
              <a:defRPr sz="5378" kern="1200">
                <a:solidFill>
                  <a:schemeClr val="tx1">
                    <a:tint val="75000"/>
                  </a:schemeClr>
                </a:solidFill>
                <a:latin typeface="+mn-lt"/>
                <a:ea typeface="+mn-ea"/>
                <a:cs typeface="+mn-cs"/>
              </a:defRPr>
            </a:lvl1pPr>
          </a:lstStyle>
          <a:p>
            <a:endParaRPr/>
          </a:p>
        </p:txBody>
      </p:sp>
      <p:sp>
        <p:nvSpPr>
          <p:cNvPr id="5" name="Holder 5"/>
          <p:cNvSpPr>
            <a:spLocks noGrp="1"/>
          </p:cNvSpPr>
          <p:nvPr>
            <p:ph type="dt" sz="half" idx="6"/>
          </p:nvPr>
        </p:nvSpPr>
        <p:spPr>
          <a:xfrm>
            <a:off x="457200" y="6377939"/>
            <a:ext cx="2103120" cy="342900"/>
          </a:xfrm>
          <a:prstGeom prst="rect">
            <a:avLst/>
          </a:prstGeom>
        </p:spPr>
        <p:txBody>
          <a:bodyPr wrap="square" lIns="0" tIns="0" rIns="0" bIns="0">
            <a:spAutoFit/>
          </a:bodyPr>
          <a:lstStyle>
            <a:defPPr>
              <a:defRPr lang="en-US"/>
            </a:defPPr>
            <a:lvl1pPr marL="0" algn="l" defTabSz="2731818" rtl="0" eaLnBrk="1" latinLnBrk="0" hangingPunct="1">
              <a:defRPr sz="5378" kern="1200">
                <a:solidFill>
                  <a:schemeClr val="tx1">
                    <a:tint val="75000"/>
                  </a:schemeClr>
                </a:solidFill>
                <a:latin typeface="+mn-lt"/>
                <a:ea typeface="+mn-ea"/>
                <a:cs typeface="+mn-cs"/>
              </a:defRPr>
            </a:lvl1pPr>
          </a:lstStyle>
          <a:p>
            <a:fld id="{1D8BD707-D9CF-40AE-B4C6-C98DA3205C09}" type="datetimeFigureOut">
              <a:rPr lang="en-US"/>
              <a:t>8/1/2020</a:t>
            </a:fld>
            <a:endParaRPr lang="en-US"/>
          </a:p>
        </p:txBody>
      </p:sp>
      <p:sp>
        <p:nvSpPr>
          <p:cNvPr id="6" name="Holder 6"/>
          <p:cNvSpPr>
            <a:spLocks noGrp="1"/>
          </p:cNvSpPr>
          <p:nvPr>
            <p:ph type="sldNum" sz="quarter" idx="7"/>
          </p:nvPr>
        </p:nvSpPr>
        <p:spPr>
          <a:xfrm>
            <a:off x="6583680" y="6377939"/>
            <a:ext cx="2103120" cy="342900"/>
          </a:xfrm>
          <a:prstGeom prst="rect">
            <a:avLst/>
          </a:prstGeom>
        </p:spPr>
        <p:txBody>
          <a:bodyPr wrap="square" lIns="0" tIns="0" rIns="0" bIns="0">
            <a:spAutoFit/>
          </a:bodyPr>
          <a:lstStyle>
            <a:defPPr>
              <a:defRPr lang="en-US"/>
            </a:defPPr>
            <a:lvl1pPr marL="0" algn="r" defTabSz="2731818" rtl="0" eaLnBrk="1" latinLnBrk="0" hangingPunct="1">
              <a:defRPr sz="5378" kern="1200">
                <a:solidFill>
                  <a:schemeClr val="tx1">
                    <a:tint val="75000"/>
                  </a:schemeClr>
                </a:solidFill>
                <a:latin typeface="+mn-lt"/>
                <a:ea typeface="+mn-ea"/>
                <a:cs typeface="+mn-cs"/>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Lst>
  <p:transition/>
  <p:timing/>
  <p:txStyles>
    <p:titleStyle>
      <a:lvl1pPr>
        <a:defRPr>
          <a:latin typeface="+mj-lt"/>
          <a:ea typeface="+mj-ea"/>
          <a:cs typeface="+mj-cs"/>
        </a:defRPr>
      </a:lvl1pPr>
    </p:titleStyle>
    <p:bodyStyle>
      <a:lvl1pPr marL="0">
        <a:defRPr>
          <a:latin typeface="+mn-lt"/>
          <a:ea typeface="+mn-ea"/>
          <a:cs typeface="+mn-cs"/>
        </a:defRPr>
      </a:lvl1pPr>
      <a:lvl2pPr marL="1365909">
        <a:defRPr>
          <a:latin typeface="+mn-lt"/>
          <a:ea typeface="+mn-ea"/>
          <a:cs typeface="+mn-cs"/>
        </a:defRPr>
      </a:lvl2pPr>
      <a:lvl3pPr marL="2731818">
        <a:defRPr>
          <a:latin typeface="+mn-lt"/>
          <a:ea typeface="+mn-ea"/>
          <a:cs typeface="+mn-cs"/>
        </a:defRPr>
      </a:lvl3pPr>
      <a:lvl4pPr marL="4097726">
        <a:defRPr>
          <a:latin typeface="+mn-lt"/>
          <a:ea typeface="+mn-ea"/>
          <a:cs typeface="+mn-cs"/>
        </a:defRPr>
      </a:lvl4pPr>
      <a:lvl5pPr marL="5463635">
        <a:defRPr>
          <a:latin typeface="+mn-lt"/>
          <a:ea typeface="+mn-ea"/>
          <a:cs typeface="+mn-cs"/>
        </a:defRPr>
      </a:lvl5pPr>
      <a:lvl6pPr marL="6829544">
        <a:defRPr>
          <a:latin typeface="+mn-lt"/>
          <a:ea typeface="+mn-ea"/>
          <a:cs typeface="+mn-cs"/>
        </a:defRPr>
      </a:lvl6pPr>
      <a:lvl7pPr marL="8195452">
        <a:defRPr>
          <a:latin typeface="+mn-lt"/>
          <a:ea typeface="+mn-ea"/>
          <a:cs typeface="+mn-cs"/>
        </a:defRPr>
      </a:lvl7pPr>
      <a:lvl8pPr marL="9561361">
        <a:defRPr>
          <a:latin typeface="+mn-lt"/>
          <a:ea typeface="+mn-ea"/>
          <a:cs typeface="+mn-cs"/>
        </a:defRPr>
      </a:lvl8pPr>
      <a:lvl9pPr marL="10927270">
        <a:defRPr>
          <a:latin typeface="+mn-lt"/>
          <a:ea typeface="+mn-ea"/>
          <a:cs typeface="+mn-cs"/>
        </a:defRPr>
      </a:lvl9pPr>
    </p:bodyStyle>
    <p:otherStyle>
      <a:lvl1pPr marL="0">
        <a:defRPr>
          <a:latin typeface="+mn-lt"/>
          <a:ea typeface="+mn-ea"/>
          <a:cs typeface="+mn-cs"/>
        </a:defRPr>
      </a:lvl1pPr>
      <a:lvl2pPr marL="1365909">
        <a:defRPr>
          <a:latin typeface="+mn-lt"/>
          <a:ea typeface="+mn-ea"/>
          <a:cs typeface="+mn-cs"/>
        </a:defRPr>
      </a:lvl2pPr>
      <a:lvl3pPr marL="2731818">
        <a:defRPr>
          <a:latin typeface="+mn-lt"/>
          <a:ea typeface="+mn-ea"/>
          <a:cs typeface="+mn-cs"/>
        </a:defRPr>
      </a:lvl3pPr>
      <a:lvl4pPr marL="4097726">
        <a:defRPr>
          <a:latin typeface="+mn-lt"/>
          <a:ea typeface="+mn-ea"/>
          <a:cs typeface="+mn-cs"/>
        </a:defRPr>
      </a:lvl4pPr>
      <a:lvl5pPr marL="5463635">
        <a:defRPr>
          <a:latin typeface="+mn-lt"/>
          <a:ea typeface="+mn-ea"/>
          <a:cs typeface="+mn-cs"/>
        </a:defRPr>
      </a:lvl5pPr>
      <a:lvl6pPr marL="6829544">
        <a:defRPr>
          <a:latin typeface="+mn-lt"/>
          <a:ea typeface="+mn-ea"/>
          <a:cs typeface="+mn-cs"/>
        </a:defRPr>
      </a:lvl6pPr>
      <a:lvl7pPr marL="8195452">
        <a:defRPr>
          <a:latin typeface="+mn-lt"/>
          <a:ea typeface="+mn-ea"/>
          <a:cs typeface="+mn-cs"/>
        </a:defRPr>
      </a:lvl7pPr>
      <a:lvl8pPr marL="9561361">
        <a:defRPr>
          <a:latin typeface="+mn-lt"/>
          <a:ea typeface="+mn-ea"/>
          <a:cs typeface="+mn-cs"/>
        </a:defRPr>
      </a:lvl8pPr>
      <a:lvl9pPr marL="1092727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2" name="Holder 2"/>
          <p:cNvSpPr>
            <a:spLocks noGrp="1"/>
          </p:cNvSpPr>
          <p:nvPr>
            <p:ph type="title"/>
          </p:nvPr>
        </p:nvSpPr>
        <p:spPr>
          <a:xfrm>
            <a:off x="1495425" y="461899"/>
            <a:ext cx="6153150" cy="696594"/>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body" idx="1"/>
          </p:nvPr>
        </p:nvSpPr>
        <p:spPr>
          <a:xfrm>
            <a:off x="535940" y="1607261"/>
            <a:ext cx="8072119" cy="24657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defPPr>
              <a:defRPr lang="en-US"/>
            </a:defPPr>
            <a:lvl1pPr marL="0" algn="ctr" defTabSz="914400" rtl="0" eaLnBrk="1" latinLnBrk="0" hangingPunct="1">
              <a:defRPr sz="1800" kern="1200">
                <a:solidFill>
                  <a:schemeClr val="tx1">
                    <a:tint val="75000"/>
                  </a:schemeClr>
                </a:solidFill>
                <a:latin typeface="+mn-lt"/>
                <a:ea typeface="+mn-ea"/>
                <a:cs typeface="+mn-cs"/>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stStyle>
          <a:p>
            <a:fld id="{1D8BD707-D9CF-40AE-B4C6-C98DA3205C09}" type="datetimeFigureOut">
              <a:rPr lang="en-US"/>
              <a:t>8/9/2020</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Lst>
  <p:transition/>
  <p:timing/>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2.jpeg" /><Relationship Id="rId3" Type="http://schemas.openxmlformats.org/officeDocument/2006/relationships/image" Target="../media/image20.pn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77.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8.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79.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80.xml" /><Relationship Id="rId3" Type="http://schemas.openxmlformats.org/officeDocument/2006/relationships/image" Target="../media/image49.png" /><Relationship Id="rId4" Type="http://schemas.openxmlformats.org/officeDocument/2006/relationships/image" Target="../media/image50.png" /><Relationship Id="rId5" Type="http://schemas.openxmlformats.org/officeDocument/2006/relationships/image" Target="../media/image51.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81.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82.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notesSlide" Target="../notesSlides/notesSlide83.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84.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85.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59.xml" /><Relationship Id="rId2" Type="http://schemas.openxmlformats.org/officeDocument/2006/relationships/notesSlide" Target="../notesSlides/notesSlide86.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3.jpeg" /><Relationship Id="rId3" Type="http://schemas.openxmlformats.org/officeDocument/2006/relationships/image" Target="../media/image24.pn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87.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88.xml" /><Relationship Id="rId3" Type="http://schemas.openxmlformats.org/officeDocument/2006/relationships/image" Target="../media/image52.png" /><Relationship Id="rId4" Type="http://schemas.microsoft.com/office/2007/relationships/hdphoto" Target="../media/image53.wdp"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notesSlide" Target="../notesSlides/notesSlide89.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37.xml" /><Relationship Id="rId2" Type="http://schemas.openxmlformats.org/officeDocument/2006/relationships/notesSlide" Target="../notesSlides/notesSlide90.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37.xml" /><Relationship Id="rId2" Type="http://schemas.openxmlformats.org/officeDocument/2006/relationships/notesSlide" Target="../notesSlides/notesSlide91.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92.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81.xml" /><Relationship Id="rId2" Type="http://schemas.openxmlformats.org/officeDocument/2006/relationships/notesSlide" Target="../notesSlides/notesSlide93.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81.xml" /><Relationship Id="rId2" Type="http://schemas.openxmlformats.org/officeDocument/2006/relationships/notesSlide" Target="../notesSlides/notesSlide94.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95.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5.jpeg" /><Relationship Id="rId3" Type="http://schemas.openxmlformats.org/officeDocument/2006/relationships/image" Target="../media/image24.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96.xml" /><Relationship Id="rId3" Type="http://schemas.openxmlformats.org/officeDocument/2006/relationships/image" Target="../media/image54.pn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97.xml" /><Relationship Id="rId3" Type="http://schemas.openxmlformats.org/officeDocument/2006/relationships/image" Target="../media/image55.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98.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99.xml" /><Relationship Id="rId3" Type="http://schemas.openxmlformats.org/officeDocument/2006/relationships/image" Target="../media/image56.pn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00.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01.xml" /><Relationship Id="rId3" Type="http://schemas.openxmlformats.org/officeDocument/2006/relationships/image" Target="../media/image57.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02.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03.xml" /><Relationship Id="rId3" Type="http://schemas.openxmlformats.org/officeDocument/2006/relationships/image" Target="../media/image58.png" /><Relationship Id="rId4" Type="http://schemas.openxmlformats.org/officeDocument/2006/relationships/image" Target="../media/image59.png" /><Relationship Id="rId5" Type="http://schemas.openxmlformats.org/officeDocument/2006/relationships/image" Target="../media/image60.png" /><Relationship Id="rId6" Type="http://schemas.openxmlformats.org/officeDocument/2006/relationships/image" Target="../media/image61.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04.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80.xml" /><Relationship Id="rId10" Type="http://schemas.microsoft.com/office/2007/relationships/hdphoto" Target="../media/image69.wdp" /><Relationship Id="rId11" Type="http://schemas.microsoft.com/office/2007/relationships/hdphoto" Target="../media/image70.wdp" /><Relationship Id="rId2" Type="http://schemas.openxmlformats.org/officeDocument/2006/relationships/notesSlide" Target="../notesSlides/notesSlide105.xml" /><Relationship Id="rId3" Type="http://schemas.openxmlformats.org/officeDocument/2006/relationships/image" Target="../media/image62.png" /><Relationship Id="rId4" Type="http://schemas.microsoft.com/office/2007/relationships/hdphoto" Target="../media/image63.wdp" /><Relationship Id="rId5" Type="http://schemas.openxmlformats.org/officeDocument/2006/relationships/image" Target="../media/image64.png" /><Relationship Id="rId6" Type="http://schemas.microsoft.com/office/2007/relationships/hdphoto" Target="../media/image65.wdp" /><Relationship Id="rId7" Type="http://schemas.microsoft.com/office/2007/relationships/hdphoto" Target="../media/image66.wdp" /><Relationship Id="rId8" Type="http://schemas.microsoft.com/office/2007/relationships/hdphoto" Target="../media/image67.wdp" /><Relationship Id="rId9" Type="http://schemas.microsoft.com/office/2007/relationships/hdphoto" Target="../media/image68.wdp"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6.jpeg" /><Relationship Id="rId3" Type="http://schemas.openxmlformats.org/officeDocument/2006/relationships/image" Target="../media/image27.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06.xml" /><Relationship Id="rId3" Type="http://schemas.openxmlformats.org/officeDocument/2006/relationships/image" Target="../media/image71.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07.xml" /><Relationship Id="rId3" Type="http://schemas.openxmlformats.org/officeDocument/2006/relationships/image" Target="../media/image72.png" /><Relationship Id="rId4" Type="http://schemas.openxmlformats.org/officeDocument/2006/relationships/image" Target="../media/image73.svg" /><Relationship Id="rId5" Type="http://schemas.openxmlformats.org/officeDocument/2006/relationships/image" Target="../media/image74.svg" /><Relationship Id="rId6" Type="http://schemas.openxmlformats.org/officeDocument/2006/relationships/image" Target="../media/image75.png" /><Relationship Id="rId7" Type="http://schemas.openxmlformats.org/officeDocument/2006/relationships/image" Target="../media/image76.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08.xml" /><Relationship Id="rId3" Type="http://schemas.openxmlformats.org/officeDocument/2006/relationships/image" Target="../media/image77.png" /><Relationship Id="rId4" Type="http://schemas.openxmlformats.org/officeDocument/2006/relationships/image" Target="../media/image72.png" /><Relationship Id="rId5" Type="http://schemas.openxmlformats.org/officeDocument/2006/relationships/image" Target="../media/image78.svg" /><Relationship Id="rId6" Type="http://schemas.openxmlformats.org/officeDocument/2006/relationships/image" Target="../media/image79.svg"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09.xml" /><Relationship Id="rId3" Type="http://schemas.openxmlformats.org/officeDocument/2006/relationships/image" Target="../media/image80.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10.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11.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12.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13.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14.xml" /><Relationship Id="rId3" Type="http://schemas.openxmlformats.org/officeDocument/2006/relationships/image" Target="../media/image81.pn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15.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8.jpeg" /><Relationship Id="rId3" Type="http://schemas.openxmlformats.org/officeDocument/2006/relationships/image" Target="../media/image29.pn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16.xml" /><Relationship Id="rId3" Type="http://schemas.openxmlformats.org/officeDocument/2006/relationships/image" Target="../media/image82.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notesSlide" Target="../notesSlides/notesSlide117.xml" /><Relationship Id="rId3" Type="http://schemas.openxmlformats.org/officeDocument/2006/relationships/image" Target="../media/image83.pn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62.xml" /><Relationship Id="rId2" Type="http://schemas.openxmlformats.org/officeDocument/2006/relationships/notesSlide" Target="../notesSlides/notesSlide118.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87.xml" /><Relationship Id="rId2" Type="http://schemas.openxmlformats.org/officeDocument/2006/relationships/image" Target="../media/image84.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87.xml" /><Relationship Id="rId2" Type="http://schemas.openxmlformats.org/officeDocument/2006/relationships/image" Target="../media/image85.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87.x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87.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87.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87.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0.jpeg" /><Relationship Id="rId3" Type="http://schemas.openxmlformats.org/officeDocument/2006/relationships/image" Target="../media/image29.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87.xml" /><Relationship Id="rId2" Type="http://schemas.openxmlformats.org/officeDocument/2006/relationships/image" Target="../media/image86.pn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87.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87.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87.xml" /><Relationship Id="rId2" Type="http://schemas.openxmlformats.org/officeDocument/2006/relationships/image" Target="../media/image87.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87.xml" /><Relationship Id="rId2" Type="http://schemas.openxmlformats.org/officeDocument/2006/relationships/image" Target="../media/image88.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87.xml" /><Relationship Id="rId2" Type="http://schemas.openxmlformats.org/officeDocument/2006/relationships/image" Target="../media/image89.pn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87.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87.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00.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image" Target="../media/image90.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1.jpeg" /><Relationship Id="rId3" Type="http://schemas.openxmlformats.org/officeDocument/2006/relationships/image" Target="../media/image29.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image" Target="../media/image91.jpeg"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01.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98.xml" /><Relationship Id="rId2" Type="http://schemas.openxmlformats.org/officeDocument/2006/relationships/image" Target="../media/image92.jpe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image" Target="../media/image93.jpe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image" Target="../media/image94.jpeg"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image" Target="../media/image95.jpeg" /><Relationship Id="rId3" Type="http://schemas.openxmlformats.org/officeDocument/2006/relationships/image" Target="../media/image96.jpe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image" Target="../media/image97.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101.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98.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98.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2.jpeg" /><Relationship Id="rId3" Type="http://schemas.openxmlformats.org/officeDocument/2006/relationships/image" Target="../media/image29.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98.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98.xml" /><Relationship Id="rId2" Type="http://schemas.openxmlformats.org/officeDocument/2006/relationships/image" Target="../media/image98.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image" Target="../media/image99.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99.xml" /><Relationship Id="rId2" Type="http://schemas.openxmlformats.org/officeDocument/2006/relationships/notesSlide" Target="../notesSlides/notesSlide119.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100.png"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image" Target="../media/image101.png" /><Relationship Id="rId3" Type="http://schemas.openxmlformats.org/officeDocument/2006/relationships/image" Target="../media/image102.jpeg" /><Relationship Id="rId4" Type="http://schemas.openxmlformats.org/officeDocument/2006/relationships/image" Target="../media/image103.jpe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image" Target="../media/image104.pn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image" Target="../media/image105.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106.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98.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3.jpeg" /><Relationship Id="rId3" Type="http://schemas.openxmlformats.org/officeDocument/2006/relationships/image" Target="../media/image29.pn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98.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notesSlide" Target="../notesSlides/notesSlide120.xml" /><Relationship Id="rId3" Type="http://schemas.openxmlformats.org/officeDocument/2006/relationships/image" Target="../media/image107.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99.xml"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108.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109.jpeg" /><Relationship Id="rId3" Type="http://schemas.openxmlformats.org/officeDocument/2006/relationships/image" Target="../media/image110.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111.jpe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2.png"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4.jpeg" /><Relationship Id="rId3" Type="http://schemas.openxmlformats.org/officeDocument/2006/relationships/image" Target="../media/image35.pn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3.png"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image" Target="../media/image114.jpeg"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2.png"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5.pn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16.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105.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image" Target="../media/image116.jpeg"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image" Target="../media/image117.jpe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image" Target="../media/image117.jpe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36.pn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image" Target="../media/image117.jpeg"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8.png"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2.png"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2.png"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2.png"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notesSlide" Target="../notesSlides/notesSlide1.xml"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102.xml" /><Relationship Id="rId2" Type="http://schemas.openxmlformats.org/officeDocument/2006/relationships/image" Target="../media/image119.png" /><Relationship Id="rId3" Type="http://schemas.openxmlformats.org/officeDocument/2006/relationships/image" Target="../media/image120.jpeg" /><Relationship Id="rId4" Type="http://schemas.openxmlformats.org/officeDocument/2006/relationships/image" Target="../media/image121.jpeg" /><Relationship Id="rId5" Type="http://schemas.openxmlformats.org/officeDocument/2006/relationships/image" Target="../media/image122.jpeg"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2.png"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23.jpe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2.xml" /><Relationship Id="rId3" Type="http://schemas.openxmlformats.org/officeDocument/2006/relationships/image" Target="../media/image11.emf"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2.png"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2.png"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113.png"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124.png"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103.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3.xml" /><Relationship Id="rId3" Type="http://schemas.openxmlformats.org/officeDocument/2006/relationships/image" Target="../media/image11.emf"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4.xml" /><Relationship Id="rId3" Type="http://schemas.openxmlformats.org/officeDocument/2006/relationships/image" Target="../media/image37.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5.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6.xml" /><Relationship Id="rId3" Type="http://schemas.openxmlformats.org/officeDocument/2006/relationships/image" Target="../media/image38.png" /><Relationship Id="rId4" Type="http://schemas.openxmlformats.org/officeDocument/2006/relationships/image" Target="../media/image39.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7.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7.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39.xml" /><Relationship Id="rId2" Type="http://schemas.openxmlformats.org/officeDocument/2006/relationships/notesSlide" Target="../notesSlides/notesSlide8.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9.xml" /><Relationship Id="rId3" Type="http://schemas.openxmlformats.org/officeDocument/2006/relationships/image" Target="../media/image40.png" /><Relationship Id="rId4" Type="http://schemas.openxmlformats.org/officeDocument/2006/relationships/image" Target="../media/image38.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10.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11.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12.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13.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47.xml" /><Relationship Id="rId2" Type="http://schemas.openxmlformats.org/officeDocument/2006/relationships/notesSlide" Target="../notesSlides/notesSlide14.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15.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16.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17.xml" /><Relationship Id="rId3" Type="http://schemas.openxmlformats.org/officeDocument/2006/relationships/image" Target="../media/image41.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2.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18.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19.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20.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21.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22.xml" /><Relationship Id="rId3" Type="http://schemas.openxmlformats.org/officeDocument/2006/relationships/image" Target="../media/image42.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23.xml" /><Relationship Id="rId3" Type="http://schemas.openxmlformats.org/officeDocument/2006/relationships/image" Target="../media/image43.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24.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25.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notesSlide" Target="../notesSlides/notesSlide26.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27.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5.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28.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29.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30.xml" /><Relationship Id="rId3" Type="http://schemas.openxmlformats.org/officeDocument/2006/relationships/image" Target="../media/image44.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31.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32.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33.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34.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35.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36.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5.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37.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38.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39.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40.xml" /><Relationship Id="rId3" Type="http://schemas.openxmlformats.org/officeDocument/2006/relationships/image" Target="../media/image11.emf" /><Relationship Id="rId4" Type="http://schemas.openxmlformats.org/officeDocument/2006/relationships/image" Target="../media/image45.png" /><Relationship Id="rId5" Type="http://schemas.openxmlformats.org/officeDocument/2006/relationships/image" Target="../media/image46.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41.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42.xml" /><Relationship Id="rId3" Type="http://schemas.openxmlformats.org/officeDocument/2006/relationships/image" Target="../media/image11.emf"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43.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44.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45.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46.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8.pn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47.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notesSlide" Target="../notesSlides/notesSlide48.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49.xml" /><Relationship Id="rId3" Type="http://schemas.openxmlformats.org/officeDocument/2006/relationships/image" Target="../media/image47.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50.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51.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52.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53.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54.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notesSlide" Target="../notesSlides/notesSlide55.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56.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9.jpeg" /><Relationship Id="rId3" Type="http://schemas.openxmlformats.org/officeDocument/2006/relationships/image" Target="../media/image20.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57.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58.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59.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54.xml" /><Relationship Id="rId2" Type="http://schemas.openxmlformats.org/officeDocument/2006/relationships/notesSlide" Target="../notesSlides/notesSlide60.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61.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62.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63.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64.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65.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55.xml" /><Relationship Id="rId2" Type="http://schemas.openxmlformats.org/officeDocument/2006/relationships/notesSlide" Target="../notesSlides/notesSlide66.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1.png" /><Relationship Id="rId3" Type="http://schemas.openxmlformats.org/officeDocument/2006/relationships/image" Target="../media/image20.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67.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68.xml" /><Relationship Id="rId3" Type="http://schemas.openxmlformats.org/officeDocument/2006/relationships/image" Target="../media/image48.jpe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69.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70.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71.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72.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73.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74.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75.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76.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p:cNvSpPr txBox="1"/>
          <p:nvPr/>
        </p:nvSpPr>
        <p:spPr>
          <a:xfrm>
            <a:off x="71438" y="642938"/>
            <a:ext cx="4286250" cy="757419"/>
          </a:xfrm>
          <a:prstGeom prst="rect">
            <a:avLst/>
          </a:prstGeom>
          <a:noFill/>
        </p:spPr>
        <p:txBody>
          <a:bodyPr wrap="square" rtlCol="0">
            <a:spAutoFit/>
          </a:bodyPr>
          <a:lstStyle>
            <a:defPPr>
              <a:defRPr lang="en-US"/>
            </a:defPPr>
          </a:lstStyle>
          <a:p>
            <a:r>
              <a:rPr lang="en-US" sz="2250" b="1" smtClean="0"/>
              <a:t>AGILE MANIFESTO AND PRINCIPLES</a:t>
            </a:r>
            <a:endParaRPr lang="en-US" sz="2250" b="1"/>
          </a:p>
        </p:txBody>
      </p:sp>
      <p:sp>
        <p:nvSpPr>
          <p:cNvPr id="3" name="Rounded Rectangle 2"/>
          <p:cNvSpPr/>
          <p:nvPr/>
        </p:nvSpPr>
        <p:spPr>
          <a:xfrm>
            <a:off x="285750" y="3589734"/>
            <a:ext cx="8518922" cy="3161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642938" rtl="0" eaLnBrk="1" fontAlgn="auto" latinLnBrk="0" hangingPunct="1">
              <a:lnSpc>
                <a:spcPct val="100000"/>
              </a:lnSpc>
              <a:spcBef>
                <a:spcPct val="0"/>
              </a:spcBef>
              <a:spcAft>
                <a:spcPct val="0"/>
              </a:spcAft>
              <a:buClrTx/>
              <a:buSzTx/>
              <a:buFontTx/>
              <a:buNone/>
              <a:defRPr kumimoji="0" sz="1266"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321469" marR="0" indent="0" algn="l" defTabSz="642938" rtl="0" eaLnBrk="1" fontAlgn="auto" latinLnBrk="0" hangingPunct="1">
              <a:lnSpc>
                <a:spcPct val="100000"/>
              </a:lnSpc>
              <a:spcBef>
                <a:spcPct val="0"/>
              </a:spcBef>
              <a:spcAft>
                <a:spcPct val="0"/>
              </a:spcAft>
              <a:buClrTx/>
              <a:buSzTx/>
              <a:buFontTx/>
              <a:buNone/>
              <a:defRPr kumimoji="0" sz="1266"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642938" marR="0" indent="0" algn="l" defTabSz="642938" rtl="0" eaLnBrk="1" fontAlgn="auto" latinLnBrk="0" hangingPunct="1">
              <a:lnSpc>
                <a:spcPct val="100000"/>
              </a:lnSpc>
              <a:spcBef>
                <a:spcPct val="0"/>
              </a:spcBef>
              <a:spcAft>
                <a:spcPct val="0"/>
              </a:spcAft>
              <a:buClrTx/>
              <a:buSzTx/>
              <a:buFontTx/>
              <a:buNone/>
              <a:defRPr kumimoji="0" sz="1266"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964406" marR="0" indent="0" algn="l" defTabSz="642938" rtl="0" eaLnBrk="1" fontAlgn="auto" latinLnBrk="0" hangingPunct="1">
              <a:lnSpc>
                <a:spcPct val="100000"/>
              </a:lnSpc>
              <a:spcBef>
                <a:spcPct val="0"/>
              </a:spcBef>
              <a:spcAft>
                <a:spcPct val="0"/>
              </a:spcAft>
              <a:buClrTx/>
              <a:buSzTx/>
              <a:buFontTx/>
              <a:buNone/>
              <a:defRPr kumimoji="0" sz="1266"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285875" marR="0" indent="0" algn="l" defTabSz="642938" rtl="0" eaLnBrk="1" fontAlgn="auto" latinLnBrk="0" hangingPunct="1">
              <a:lnSpc>
                <a:spcPct val="100000"/>
              </a:lnSpc>
              <a:spcBef>
                <a:spcPct val="0"/>
              </a:spcBef>
              <a:spcAft>
                <a:spcPct val="0"/>
              </a:spcAft>
              <a:buClrTx/>
              <a:buSzTx/>
              <a:buFontTx/>
              <a:buNone/>
              <a:defRPr kumimoji="0" sz="1266"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1607344" marR="0" indent="0" algn="l" defTabSz="642938" rtl="0" eaLnBrk="1" fontAlgn="auto" latinLnBrk="0" hangingPunct="1">
              <a:lnSpc>
                <a:spcPct val="100000"/>
              </a:lnSpc>
              <a:spcBef>
                <a:spcPct val="0"/>
              </a:spcBef>
              <a:spcAft>
                <a:spcPct val="0"/>
              </a:spcAft>
              <a:buClrTx/>
              <a:buSzTx/>
              <a:buFontTx/>
              <a:buNone/>
              <a:defRPr kumimoji="0" sz="1266"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1928812" marR="0" indent="0" algn="l" defTabSz="642938" rtl="0" eaLnBrk="1" fontAlgn="auto" latinLnBrk="0" hangingPunct="1">
              <a:lnSpc>
                <a:spcPct val="100000"/>
              </a:lnSpc>
              <a:spcBef>
                <a:spcPct val="0"/>
              </a:spcBef>
              <a:spcAft>
                <a:spcPct val="0"/>
              </a:spcAft>
              <a:buClrTx/>
              <a:buSzTx/>
              <a:buFontTx/>
              <a:buNone/>
              <a:defRPr kumimoji="0" sz="1266"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2250281" marR="0" indent="0" algn="l" defTabSz="642938" rtl="0" eaLnBrk="1" fontAlgn="auto" latinLnBrk="0" hangingPunct="1">
              <a:lnSpc>
                <a:spcPct val="100000"/>
              </a:lnSpc>
              <a:spcBef>
                <a:spcPct val="0"/>
              </a:spcBef>
              <a:spcAft>
                <a:spcPct val="0"/>
              </a:spcAft>
              <a:buClrTx/>
              <a:buSzTx/>
              <a:buFontTx/>
              <a:buNone/>
              <a:defRPr kumimoji="0" sz="1266"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2571750" marR="0" indent="0" algn="l" defTabSz="642938" rtl="0" eaLnBrk="1" fontAlgn="auto" latinLnBrk="0" hangingPunct="1">
              <a:lnSpc>
                <a:spcPct val="100000"/>
              </a:lnSpc>
              <a:spcBef>
                <a:spcPct val="0"/>
              </a:spcBef>
              <a:spcAft>
                <a:spcPct val="0"/>
              </a:spcAft>
              <a:buClrTx/>
              <a:buSzTx/>
              <a:buFontTx/>
              <a:buNone/>
              <a:defRPr kumimoji="0" sz="1266"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3375" smtClean="0">
                <a:latin typeface="Arial Black" panose="020b0a04020102020204" pitchFamily="34" charset="0"/>
              </a:rPr>
              <a:t>“</a:t>
            </a:r>
            <a:r>
              <a:rPr lang="en-US" sz="3375" smtClean="0">
                <a:solidFill>
                  <a:schemeClr val="tx1"/>
                </a:solidFill>
                <a:latin typeface="Arial Black" panose="020b0a04020102020204" pitchFamily="34" charset="0"/>
              </a:rPr>
              <a:t>BUILDING A PRODUCT SUCESSFULLY DOESN’T MEANS BUILDING A SUCCESSFUL PRODUCT”</a:t>
            </a:r>
            <a:endParaRPr lang="en-US" sz="3375">
              <a:solidFill>
                <a:schemeClr val="tx1"/>
              </a:solidFill>
              <a:latin typeface="Arial Black" panose="020b0604020202020204" pitchFamily="34" charset="0"/>
            </a:endParaRPr>
          </a:p>
        </p:txBody>
      </p:sp>
    </p:spTree>
    <p:extLst>
      <p:ext uri="{BB962C8B-B14F-4D97-AF65-F5344CB8AC3E}">
        <p14:creationId xmlns:p14="http://schemas.microsoft.com/office/powerpoint/2010/main" val="3050444282"/>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6"/>
            <a:ext cx="4970523"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3648670" cy="322724"/>
          </a:xfrm>
          <a:prstGeom prst="rect">
            <a:avLst/>
          </a:prstGeom>
        </p:spPr>
        <p:txBody>
          <a:bodyPr vert="horz" wrap="square" lIns="0" tIns="8930" rIns="0" bIns="0" rtlCol="0">
            <a:spAutoFit/>
          </a:bodyPr>
          <a:lstStyle/>
          <a:p>
            <a:pPr marL="8930">
              <a:lnSpc>
                <a:spcPct val="100000"/>
              </a:lnSpc>
              <a:spcBef>
                <a:spcPts val="70"/>
              </a:spcBef>
            </a:pPr>
            <a:r>
              <a:rPr sz="2953" b="1" spc="-197">
                <a:latin typeface="Trebuchet MS"/>
                <a:cs typeface="Trebuchet MS"/>
              </a:rPr>
              <a:t>3. </a:t>
            </a:r>
            <a:r>
              <a:rPr sz="2953" b="1" spc="7">
                <a:latin typeface="Trebuchet MS"/>
                <a:cs typeface="Trebuchet MS"/>
              </a:rPr>
              <a:t>Deliver</a:t>
            </a:r>
            <a:r>
              <a:rPr sz="2953" b="1" spc="-60">
                <a:latin typeface="Trebuchet MS"/>
                <a:cs typeface="Trebuchet MS"/>
              </a:rPr>
              <a:t> </a:t>
            </a:r>
            <a:r>
              <a:rPr sz="2953" b="1" spc="7">
                <a:latin typeface="Trebuchet MS"/>
                <a:cs typeface="Trebuchet MS"/>
              </a:rPr>
              <a:t>frequently</a:t>
            </a:r>
            <a:endParaRPr sz="2953">
              <a:latin typeface="Trebuchet MS"/>
              <a:cs typeface="Trebuchet MS"/>
            </a:endParaRPr>
          </a:p>
        </p:txBody>
      </p:sp>
      <p:sp>
        <p:nvSpPr>
          <p:cNvPr id="5" name="object 5"/>
          <p:cNvSpPr txBox="1"/>
          <p:nvPr/>
        </p:nvSpPr>
        <p:spPr>
          <a:xfrm>
            <a:off x="722382" y="1968996"/>
            <a:ext cx="4155430" cy="4411266"/>
          </a:xfrm>
          <a:prstGeom prst="rect">
            <a:avLst/>
          </a:prstGeom>
        </p:spPr>
        <p:txBody>
          <a:bodyPr vert="horz" wrap="square" lIns="0" tIns="8930" rIns="0" bIns="0" rtlCol="0">
            <a:spAutoFit/>
          </a:bodyPr>
          <a:lstStyle>
            <a:defPPr>
              <a:defRPr lang="en-US"/>
            </a:defPPr>
          </a:lstStyle>
          <a:p>
            <a:pPr marL="8930">
              <a:lnSpc>
                <a:spcPts val="2960"/>
              </a:lnSpc>
              <a:spcBef>
                <a:spcPts val="70"/>
              </a:spcBef>
            </a:pPr>
            <a:r>
              <a:rPr sz="2531" spc="-35">
                <a:latin typeface="Verdana"/>
                <a:cs typeface="Verdana"/>
              </a:rPr>
              <a:t>Deliver</a:t>
            </a:r>
            <a:endParaRPr sz="2531">
              <a:latin typeface="Verdana"/>
              <a:cs typeface="Verdana"/>
            </a:endParaRPr>
          </a:p>
          <a:p>
            <a:pPr marL="8930" marR="1647974">
              <a:lnSpc>
                <a:spcPct val="71400"/>
              </a:lnSpc>
              <a:spcBef>
                <a:spcPts val="1610"/>
              </a:spcBef>
            </a:pPr>
            <a:r>
              <a:rPr sz="4922" spc="102">
                <a:latin typeface="Georgia"/>
                <a:cs typeface="Georgia"/>
              </a:rPr>
              <a:t>working  </a:t>
            </a:r>
            <a:r>
              <a:rPr sz="4922" spc="130">
                <a:latin typeface="Georgia"/>
                <a:cs typeface="Georgia"/>
              </a:rPr>
              <a:t>software</a:t>
            </a:r>
            <a:endParaRPr sz="4922">
              <a:latin typeface="Georgia"/>
              <a:cs typeface="Georgia"/>
            </a:endParaRPr>
          </a:p>
          <a:p>
            <a:pPr marL="8930" marR="3572">
              <a:lnSpc>
                <a:spcPct val="76400"/>
              </a:lnSpc>
              <a:spcBef>
                <a:spcPts val="2334"/>
              </a:spcBef>
            </a:pPr>
            <a:r>
              <a:rPr sz="2531" spc="-42">
                <a:latin typeface="Verdana"/>
                <a:cs typeface="Verdana"/>
              </a:rPr>
              <a:t>frequently, </a:t>
            </a:r>
            <a:r>
              <a:rPr sz="2531" spc="-7">
                <a:latin typeface="Verdana"/>
                <a:cs typeface="Verdana"/>
              </a:rPr>
              <a:t>from </a:t>
            </a:r>
            <a:r>
              <a:rPr sz="2531" spc="46">
                <a:latin typeface="Verdana"/>
                <a:cs typeface="Verdana"/>
              </a:rPr>
              <a:t>a </a:t>
            </a:r>
            <a:r>
              <a:rPr sz="2531" spc="25">
                <a:latin typeface="Verdana"/>
                <a:cs typeface="Verdana"/>
              </a:rPr>
              <a:t>couple  </a:t>
            </a:r>
            <a:r>
              <a:rPr sz="2531" spc="-11">
                <a:latin typeface="Verdana"/>
                <a:cs typeface="Verdana"/>
              </a:rPr>
              <a:t>of </a:t>
            </a:r>
            <a:r>
              <a:rPr sz="2531" spc="-28">
                <a:latin typeface="Verdana"/>
                <a:cs typeface="Verdana"/>
              </a:rPr>
              <a:t>weeks </a:t>
            </a:r>
            <a:r>
              <a:rPr sz="2531" spc="11">
                <a:latin typeface="Verdana"/>
                <a:cs typeface="Verdana"/>
              </a:rPr>
              <a:t>to </a:t>
            </a:r>
            <a:r>
              <a:rPr sz="2531" spc="46">
                <a:latin typeface="Verdana"/>
                <a:cs typeface="Verdana"/>
              </a:rPr>
              <a:t>a </a:t>
            </a:r>
            <a:r>
              <a:rPr sz="2531" spc="25">
                <a:latin typeface="Verdana"/>
                <a:cs typeface="Verdana"/>
              </a:rPr>
              <a:t>couple </a:t>
            </a:r>
            <a:r>
              <a:rPr sz="2531" spc="-11">
                <a:latin typeface="Verdana"/>
                <a:cs typeface="Verdana"/>
              </a:rPr>
              <a:t>of  </a:t>
            </a:r>
            <a:r>
              <a:rPr sz="2531" spc="-80">
                <a:latin typeface="Verdana"/>
                <a:cs typeface="Verdana"/>
              </a:rPr>
              <a:t>months, </a:t>
            </a:r>
            <a:r>
              <a:rPr sz="2531" spc="-32">
                <a:latin typeface="Verdana"/>
                <a:cs typeface="Verdana"/>
              </a:rPr>
              <a:t>with </a:t>
            </a:r>
            <a:r>
              <a:rPr sz="2531" spc="46">
                <a:latin typeface="Verdana"/>
                <a:cs typeface="Verdana"/>
              </a:rPr>
              <a:t>a</a:t>
            </a:r>
            <a:r>
              <a:rPr sz="2531" spc="-330">
                <a:latin typeface="Verdana"/>
                <a:cs typeface="Verdana"/>
              </a:rPr>
              <a:t> </a:t>
            </a:r>
            <a:r>
              <a:rPr sz="2531">
                <a:latin typeface="Verdana"/>
                <a:cs typeface="Verdana"/>
              </a:rPr>
              <a:t>preference  </a:t>
            </a:r>
            <a:r>
              <a:rPr sz="2531" spc="11">
                <a:latin typeface="Verdana"/>
                <a:cs typeface="Verdana"/>
              </a:rPr>
              <a:t>to</a:t>
            </a:r>
            <a:r>
              <a:rPr sz="2531" spc="-137">
                <a:latin typeface="Verdana"/>
                <a:cs typeface="Verdana"/>
              </a:rPr>
              <a:t> </a:t>
            </a:r>
            <a:r>
              <a:rPr sz="2531" spc="-21">
                <a:latin typeface="Verdana"/>
                <a:cs typeface="Verdana"/>
              </a:rPr>
              <a:t>the</a:t>
            </a:r>
            <a:endParaRPr sz="2531">
              <a:latin typeface="Verdana"/>
              <a:cs typeface="Verdana"/>
            </a:endParaRPr>
          </a:p>
          <a:p>
            <a:pPr marL="8930" marR="1419820">
              <a:lnSpc>
                <a:spcPct val="70200"/>
              </a:lnSpc>
              <a:spcBef>
                <a:spcPts val="1677"/>
              </a:spcBef>
            </a:pPr>
            <a:r>
              <a:rPr sz="4922" spc="109">
                <a:latin typeface="Georgia"/>
                <a:cs typeface="Georgia"/>
              </a:rPr>
              <a:t>shorter  </a:t>
            </a:r>
            <a:r>
              <a:rPr sz="4922" spc="102">
                <a:latin typeface="Georgia"/>
                <a:cs typeface="Georgia"/>
              </a:rPr>
              <a:t>timescale</a:t>
            </a:r>
            <a:endParaRPr sz="4922">
              <a:latin typeface="Georgia"/>
              <a:cs typeface="Georgia"/>
            </a:endParaRPr>
          </a:p>
        </p:txBody>
      </p:sp>
    </p:spTree>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67"/>
        <p:cNvGrpSpPr/>
        <p:nvPr/>
      </p:nvGrpSpPr>
      <p:grpSpPr>
        <a:xfrm>
          <a:off x="0" y="0"/>
          <a:ext cx="0" cy="0"/>
        </a:xfrm>
      </p:grpSpPr>
      <p:sp>
        <p:nvSpPr>
          <p:cNvPr id="168" name="Google Shape;168;p31"/>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1.30 Estimating in Ideal Days</a:t>
            </a:r>
          </a:p>
        </p:txBody>
      </p:sp>
      <p:sp>
        <p:nvSpPr>
          <p:cNvPr id="169" name="Google Shape;169;p31"/>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 Agile development, user stories or other tasks are estimated in ideal days.</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4" name="Group 3"/>
          <p:cNvGrpSpPr/>
          <p:nvPr/>
        </p:nvGrpSpPr>
        <p:grpSpPr>
          <a:xfrm>
            <a:off x="514350" y="1870919"/>
            <a:ext cx="11131312" cy="3059669"/>
            <a:chOff x="514348" y="2236479"/>
            <a:chExt cx="11131312" cy="2694864"/>
          </a:xfrm>
        </p:grpSpPr>
        <p:sp>
          <p:nvSpPr>
            <p:cNvPr id="5" name="Rounded Rectangle 4"/>
            <p:cNvSpPr/>
            <p:nvPr/>
          </p:nvSpPr>
          <p:spPr>
            <a:xfrm>
              <a:off x="514349" y="2236487"/>
              <a:ext cx="11131311" cy="2694856"/>
            </a:xfrm>
            <a:prstGeom prst="roundRect">
              <a:avLst>
                <a:gd name="adj" fmla="val 965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story being estimated is the only thing that the developer works on</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Everything the developer needs will be on hand when they start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There will be no interruptions</a:t>
              </a:r>
            </a:p>
            <a:p>
              <a:pPr marL="0" marR="0" lvl="1" indent="0" algn="l"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While estimating the ideal days required to develop, test and accept a user story, it is not necessary to take into account, the overhead of the environment in which the team works.</a:t>
              </a:r>
            </a:p>
            <a:p>
              <a:pPr marL="0" marR="0" lvl="1" indent="0" algn="l"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30" normalizeH="0" baseline="0" noProof="0">
                  <a:solidFill>
                    <a:schemeClr val="tx1"/>
                  </a:solidFill>
                  <a:uLnTx/>
                  <a:uFillTx/>
                  <a:latin typeface="Arial" pitchFamily="34" charset="0"/>
                  <a:cs typeface="Arial" pitchFamily="34" charset="0"/>
                </a:rPr>
                <a:t>If this organizational overhead is ignored, ideal days can be thought of as an estimate similar to story points. </a:t>
              </a:r>
            </a:p>
          </p:txBody>
        </p:sp>
        <p:sp>
          <p:nvSpPr>
            <p:cNvPr id="6" name="Rounded Rectangle 5"/>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The assumptions behind ideal days estimation are as follows:</a:t>
              </a:r>
            </a:p>
          </p:txBody>
        </p:sp>
      </p:grpSp>
    </p:spTree>
    <p:extLst>
      <p:ext uri="{BB962C8B-B14F-4D97-AF65-F5344CB8AC3E}">
        <p14:creationId xmlns:p14="http://schemas.microsoft.com/office/powerpoint/2010/main" val="290318279"/>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73"/>
        <p:cNvGrpSpPr/>
        <p:nvPr/>
      </p:nvGrpSpPr>
      <p:grpSpPr>
        <a:xfrm>
          <a:off x="0" y="0"/>
          <a:ext cx="0" cy="0"/>
        </a:xfrm>
      </p:grpSpPr>
      <p:sp>
        <p:nvSpPr>
          <p:cNvPr id="174" name="Google Shape;174;p32"/>
          <p:cNvSpPr txBox="1">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p>
        </p:txBody>
      </p:sp>
      <p:sp>
        <p:nvSpPr>
          <p:cNvPr id="175" name="Google Shape;175;p32"/>
          <p:cNvSpPr txBox="1">
            <a:spLocks noGrp="1"/>
          </p:cNvSpPr>
          <p:nvPr>
            <p:ph type="body" sz="quarter" idx="26"/>
          </p:nvPr>
        </p:nvSpPr>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What is the velocity of the team that completes five user stories that have 4 story points each?</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10</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15</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20</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30</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State True or False. </a:t>
            </a: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b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While estimating in ideal days, it is assumed that the developer works only on the story being estimated.</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True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False</a:t>
            </a:r>
            <a:endParaRPr lang="en-US"/>
          </a:p>
        </p:txBody>
      </p:sp>
    </p:spTree>
    <p:extLst>
      <p:ext uri="{BB962C8B-B14F-4D97-AF65-F5344CB8AC3E}">
        <p14:creationId xmlns:p14="http://schemas.microsoft.com/office/powerpoint/2010/main" val="2830870289"/>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79"/>
        <p:cNvGrpSpPr/>
        <p:nvPr/>
      </p:nvGrpSpPr>
      <p:grpSpPr>
        <a:xfrm>
          <a:off x="0" y="0"/>
          <a:ext cx="0" cy="0"/>
        </a:xfrm>
      </p:grpSpPr>
      <p:sp>
        <p:nvSpPr>
          <p:cNvPr id="180" name="Google Shape;180;p33"/>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1.31 Estimating Techniques</a:t>
            </a:r>
          </a:p>
        </p:txBody>
      </p:sp>
      <p:sp>
        <p:nvSpPr>
          <p:cNvPr id="181" name="Google Shape;181;p33"/>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three most common techniques for estimating are represented in the figure below:</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11" name="Group 10"/>
          <p:cNvGrpSpPr/>
          <p:nvPr/>
        </p:nvGrpSpPr>
        <p:grpSpPr>
          <a:xfrm>
            <a:off x="3732551" y="1906217"/>
            <a:ext cx="4668839" cy="4419184"/>
            <a:chOff x="3761580" y="1721045"/>
            <a:chExt cx="4668839" cy="4419184"/>
          </a:xfrm>
        </p:grpSpPr>
        <p:sp>
          <p:nvSpPr>
            <p:cNvPr id="4" name="Block Arc 3"/>
            <p:cNvSpPr/>
            <p:nvPr/>
          </p:nvSpPr>
          <p:spPr>
            <a:xfrm>
              <a:off x="4252490" y="2453210"/>
              <a:ext cx="3687019" cy="3687019"/>
            </a:xfrm>
            <a:prstGeom prst="blockArc">
              <a:avLst>
                <a:gd name="adj1" fmla="val 9000000"/>
                <a:gd name="adj2" fmla="val 16200000"/>
                <a:gd name="adj3" fmla="val 4639"/>
              </a:avLst>
            </a:prstGeom>
            <a:solidFill>
              <a:srgbClr val="0EC07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p>
          </p:txBody>
        </p:sp>
        <p:sp>
          <p:nvSpPr>
            <p:cNvPr id="5" name="Block Arc 4"/>
            <p:cNvSpPr/>
            <p:nvPr/>
          </p:nvSpPr>
          <p:spPr>
            <a:xfrm>
              <a:off x="4252490" y="2453210"/>
              <a:ext cx="3687019" cy="3687019"/>
            </a:xfrm>
            <a:prstGeom prst="blockArc">
              <a:avLst>
                <a:gd name="adj1" fmla="val 1800000"/>
                <a:gd name="adj2" fmla="val 9000000"/>
                <a:gd name="adj3" fmla="val 4639"/>
              </a:avLst>
            </a:prstGeom>
            <a:solidFill>
              <a:srgbClr val="0EC07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p>
          </p:txBody>
        </p:sp>
        <p:sp>
          <p:nvSpPr>
            <p:cNvPr id="6" name="Block Arc 5"/>
            <p:cNvSpPr/>
            <p:nvPr/>
          </p:nvSpPr>
          <p:spPr>
            <a:xfrm>
              <a:off x="4252490" y="2453210"/>
              <a:ext cx="3687019" cy="3687019"/>
            </a:xfrm>
            <a:prstGeom prst="blockArc">
              <a:avLst>
                <a:gd name="adj1" fmla="val 16200000"/>
                <a:gd name="adj2" fmla="val 1800000"/>
                <a:gd name="adj3" fmla="val 4639"/>
              </a:avLst>
            </a:prstGeom>
            <a:solidFill>
              <a:srgbClr val="0EC07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p>
          </p:txBody>
        </p:sp>
        <p:sp>
          <p:nvSpPr>
            <p:cNvPr id="7" name="Freeform 6"/>
            <p:cNvSpPr/>
            <p:nvPr/>
          </p:nvSpPr>
          <p:spPr>
            <a:xfrm>
              <a:off x="4592916" y="2793635"/>
              <a:ext cx="3006168" cy="3006168"/>
            </a:xfrm>
            <a:custGeom>
              <a:gdLst>
                <a:gd name="connsiteX0" fmla="*/ 0 w 1696904"/>
                <a:gd name="connsiteY0" fmla="*/ 848452 h 1696904"/>
                <a:gd name="connsiteX1" fmla="*/ 848452 w 1696904"/>
                <a:gd name="connsiteY1" fmla="*/ 0 h 1696904"/>
                <a:gd name="connsiteX2" fmla="*/ 1696904 w 1696904"/>
                <a:gd name="connsiteY2" fmla="*/ 848452 h 1696904"/>
                <a:gd name="connsiteX3" fmla="*/ 848452 w 1696904"/>
                <a:gd name="connsiteY3" fmla="*/ 1696904 h 1696904"/>
                <a:gd name="connsiteX4" fmla="*/ 0 w 1696904"/>
                <a:gd name="connsiteY4" fmla="*/ 848452 h 1696904"/>
              </a:gdLst>
              <a:cxnLst>
                <a:cxn ang="0">
                  <a:pos x="connsiteX0" y="connsiteY0"/>
                </a:cxn>
                <a:cxn ang="0">
                  <a:pos x="connsiteX1" y="connsiteY1"/>
                </a:cxn>
                <a:cxn ang="0">
                  <a:pos x="connsiteX2" y="connsiteY2"/>
                </a:cxn>
                <a:cxn ang="0">
                  <a:pos x="connsiteX3" y="connsiteY3"/>
                </a:cxn>
                <a:cxn ang="0">
                  <a:pos x="connsiteX4" y="connsiteY4"/>
                </a:cxn>
              </a:cxnLst>
              <a:rect l="l" t="t" r="r" b="b"/>
              <a:pathLst>
                <a:path w="1696903" h="1696903">
                  <a:moveTo>
                    <a:pt x="0" y="848452"/>
                  </a:moveTo>
                  <a:cubicBezTo>
                    <a:pt x="0" y="379865"/>
                    <a:pt x="379865" y="0"/>
                    <a:pt x="848452" y="0"/>
                  </a:cubicBezTo>
                  <a:cubicBezTo>
                    <a:pt x="1317039" y="0"/>
                    <a:pt x="1696904" y="379865"/>
                    <a:pt x="1696904" y="848452"/>
                  </a:cubicBezTo>
                  <a:cubicBezTo>
                    <a:pt x="1696904" y="1317039"/>
                    <a:pt x="1317039" y="1696904"/>
                    <a:pt x="848452" y="1696904"/>
                  </a:cubicBezTo>
                  <a:cubicBezTo>
                    <a:pt x="379865" y="1696904"/>
                    <a:pt x="0" y="1317039"/>
                    <a:pt x="0" y="848452"/>
                  </a:cubicBezTo>
                  <a:close/>
                </a:path>
              </a:pathLst>
            </a:custGeom>
            <a:solidFill>
              <a:srgbClr val="0EC07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844550" rtl="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Agile </a:t>
              </a:r>
              <a:br>
                <a:rPr kumimoji="0" lang="en-US" sz="2000" b="1" i="0" u="none" strike="noStrike" kern="1200" cap="none" spc="0" normalizeH="0" baseline="0" noProof="0">
                  <a:solidFill>
                    <a:srgbClr val="FFFFFF"/>
                  </a:solidFill>
                  <a:uLnTx/>
                  <a:uFillTx/>
                  <a:latin typeface="Arial" pitchFamily="34" charset="0"/>
                  <a:cs typeface="Arial" pitchFamily="34" charset="0"/>
                </a:rPr>
              </a:br>
              <a:r>
                <a:rPr kumimoji="0" lang="en-US" sz="2000" b="1" i="0" u="none" strike="noStrike" kern="1200" cap="none" spc="0" normalizeH="0" baseline="0" noProof="0">
                  <a:solidFill>
                    <a:srgbClr val="FFFFFF"/>
                  </a:solidFill>
                  <a:uLnTx/>
                  <a:uFillTx/>
                  <a:latin typeface="Arial" pitchFamily="34" charset="0"/>
                  <a:cs typeface="Arial" pitchFamily="34" charset="0"/>
                </a:rPr>
                <a:t>Estimating </a:t>
              </a:r>
              <a:br>
                <a:rPr kumimoji="0" lang="en-US" sz="2000" b="1" i="0" u="none" strike="noStrike" kern="1200" cap="none" spc="0" normalizeH="0" baseline="0" noProof="0">
                  <a:solidFill>
                    <a:srgbClr val="FFFFFF"/>
                  </a:solidFill>
                  <a:uLnTx/>
                  <a:uFillTx/>
                  <a:latin typeface="Arial" pitchFamily="34" charset="0"/>
                  <a:cs typeface="Arial" pitchFamily="34" charset="0"/>
                </a:rPr>
              </a:br>
              <a:r>
                <a:rPr kumimoji="0" lang="en-US" sz="2000" b="1" i="0" u="none" strike="noStrike" kern="1200" cap="none" spc="0" normalizeH="0" baseline="0" noProof="0">
                  <a:solidFill>
                    <a:srgbClr val="FFFFFF"/>
                  </a:solidFill>
                  <a:uLnTx/>
                  <a:uFillTx/>
                  <a:latin typeface="Arial" pitchFamily="34" charset="0"/>
                  <a:cs typeface="Arial" pitchFamily="34" charset="0"/>
                </a:rPr>
                <a:t>Techniques</a:t>
              </a:r>
              <a:endParaRPr lang="en-US" sz="2000" kern="1200">
                <a:latin typeface="Arial" pitchFamily="34" charset="0"/>
                <a:cs typeface="Arial" pitchFamily="34" charset="0"/>
              </a:endParaRPr>
            </a:p>
          </p:txBody>
        </p:sp>
        <p:sp>
          <p:nvSpPr>
            <p:cNvPr id="8" name="Freeform 7"/>
            <p:cNvSpPr/>
            <p:nvPr/>
          </p:nvSpPr>
          <p:spPr>
            <a:xfrm>
              <a:off x="5321074" y="1721045"/>
              <a:ext cx="1549852" cy="1549852"/>
            </a:xfrm>
            <a:custGeom>
              <a:gdLst>
                <a:gd name="connsiteX0" fmla="*/ 0 w 1187832"/>
                <a:gd name="connsiteY0" fmla="*/ 593916 h 1187832"/>
                <a:gd name="connsiteX1" fmla="*/ 593916 w 1187832"/>
                <a:gd name="connsiteY1" fmla="*/ 0 h 1187832"/>
                <a:gd name="connsiteX2" fmla="*/ 1187832 w 1187832"/>
                <a:gd name="connsiteY2" fmla="*/ 593916 h 1187832"/>
                <a:gd name="connsiteX3" fmla="*/ 593916 w 1187832"/>
                <a:gd name="connsiteY3" fmla="*/ 1187832 h 1187832"/>
                <a:gd name="connsiteX4" fmla="*/ 0 w 1187832"/>
                <a:gd name="connsiteY4" fmla="*/ 593916 h 1187832"/>
              </a:gdLst>
              <a:cxnLst>
                <a:cxn ang="0">
                  <a:pos x="connsiteX0" y="connsiteY0"/>
                </a:cxn>
                <a:cxn ang="0">
                  <a:pos x="connsiteX1" y="connsiteY1"/>
                </a:cxn>
                <a:cxn ang="0">
                  <a:pos x="connsiteX2" y="connsiteY2"/>
                </a:cxn>
                <a:cxn ang="0">
                  <a:pos x="connsiteX3" y="connsiteY3"/>
                </a:cxn>
                <a:cxn ang="0">
                  <a:pos x="connsiteX4" y="connsiteY4"/>
                </a:cxn>
              </a:cxnLst>
              <a:rect l="l" t="t" r="r" b="b"/>
              <a:pathLst>
                <a:path w="1187832" h="1187832">
                  <a:moveTo>
                    <a:pt x="0" y="593916"/>
                  </a:moveTo>
                  <a:cubicBezTo>
                    <a:pt x="0" y="265905"/>
                    <a:pt x="265905" y="0"/>
                    <a:pt x="593916" y="0"/>
                  </a:cubicBezTo>
                  <a:cubicBezTo>
                    <a:pt x="921927" y="0"/>
                    <a:pt x="1187832" y="265905"/>
                    <a:pt x="1187832" y="593916"/>
                  </a:cubicBezTo>
                  <a:cubicBezTo>
                    <a:pt x="1187832" y="921927"/>
                    <a:pt x="921927" y="1187832"/>
                    <a:pt x="593916" y="1187832"/>
                  </a:cubicBezTo>
                  <a:cubicBezTo>
                    <a:pt x="265905" y="1187832"/>
                    <a:pt x="0" y="921927"/>
                    <a:pt x="0" y="593916"/>
                  </a:cubicBezTo>
                  <a:close/>
                </a:path>
              </a:pathLst>
            </a:custGeom>
            <a:solidFill>
              <a:schemeClr val="bg1"/>
            </a:solidFill>
            <a:ln w="38100">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ea typeface="Roboto"/>
                  <a:cs typeface="Arial" pitchFamily="34" charset="0"/>
                  <a:sym typeface="Roboto"/>
                </a:rPr>
                <a:t>Expert </a:t>
              </a:r>
              <a:br>
                <a:rPr kumimoji="0" lang="en-US" sz="1600" b="0" i="0" u="none" strike="noStrike" kern="1200" cap="none" spc="0" normalizeH="0" baseline="0" noProof="0">
                  <a:solidFill>
                    <a:schemeClr val="tx1"/>
                  </a:solidFill>
                  <a:uLnTx/>
                  <a:uFillTx/>
                  <a:latin typeface="Arial" pitchFamily="34" charset="0"/>
                  <a:ea typeface="Roboto"/>
                  <a:cs typeface="Arial" pitchFamily="34" charset="0"/>
                  <a:sym typeface="Roboto"/>
                </a:rPr>
              </a:br>
              <a:r>
                <a:rPr kumimoji="0" lang="en-US" sz="1600" b="0" i="0" u="none" strike="noStrike" kern="1200" cap="none" spc="0" normalizeH="0" baseline="0" noProof="0">
                  <a:solidFill>
                    <a:schemeClr val="tx1"/>
                  </a:solidFill>
                  <a:uLnTx/>
                  <a:uFillTx/>
                  <a:latin typeface="Arial" pitchFamily="34" charset="0"/>
                  <a:ea typeface="Roboto"/>
                  <a:cs typeface="Arial" pitchFamily="34" charset="0"/>
                  <a:sym typeface="Roboto"/>
                </a:rPr>
                <a:t>Opinion</a:t>
              </a:r>
              <a:endParaRPr lang="en-US" sz="1600" kern="1200">
                <a:solidFill>
                  <a:schemeClr val="tx1"/>
                </a:solidFill>
                <a:latin typeface="Arial" pitchFamily="34" charset="0"/>
                <a:cs typeface="Arial" pitchFamily="34" charset="0"/>
              </a:endParaRPr>
            </a:p>
          </p:txBody>
        </p:sp>
        <p:sp>
          <p:nvSpPr>
            <p:cNvPr id="9" name="Freeform 8"/>
            <p:cNvSpPr/>
            <p:nvPr/>
          </p:nvSpPr>
          <p:spPr>
            <a:xfrm>
              <a:off x="6880567" y="4422167"/>
              <a:ext cx="1549852" cy="1549852"/>
            </a:xfrm>
            <a:custGeom>
              <a:gdLst>
                <a:gd name="connsiteX0" fmla="*/ 0 w 1187832"/>
                <a:gd name="connsiteY0" fmla="*/ 593916 h 1187832"/>
                <a:gd name="connsiteX1" fmla="*/ 593916 w 1187832"/>
                <a:gd name="connsiteY1" fmla="*/ 0 h 1187832"/>
                <a:gd name="connsiteX2" fmla="*/ 1187832 w 1187832"/>
                <a:gd name="connsiteY2" fmla="*/ 593916 h 1187832"/>
                <a:gd name="connsiteX3" fmla="*/ 593916 w 1187832"/>
                <a:gd name="connsiteY3" fmla="*/ 1187832 h 1187832"/>
                <a:gd name="connsiteX4" fmla="*/ 0 w 1187832"/>
                <a:gd name="connsiteY4" fmla="*/ 593916 h 1187832"/>
              </a:gdLst>
              <a:cxnLst>
                <a:cxn ang="0">
                  <a:pos x="connsiteX0" y="connsiteY0"/>
                </a:cxn>
                <a:cxn ang="0">
                  <a:pos x="connsiteX1" y="connsiteY1"/>
                </a:cxn>
                <a:cxn ang="0">
                  <a:pos x="connsiteX2" y="connsiteY2"/>
                </a:cxn>
                <a:cxn ang="0">
                  <a:pos x="connsiteX3" y="connsiteY3"/>
                </a:cxn>
                <a:cxn ang="0">
                  <a:pos x="connsiteX4" y="connsiteY4"/>
                </a:cxn>
              </a:cxnLst>
              <a:rect l="l" t="t" r="r" b="b"/>
              <a:pathLst>
                <a:path w="1187832" h="1187832">
                  <a:moveTo>
                    <a:pt x="0" y="593916"/>
                  </a:moveTo>
                  <a:cubicBezTo>
                    <a:pt x="0" y="265905"/>
                    <a:pt x="265905" y="0"/>
                    <a:pt x="593916" y="0"/>
                  </a:cubicBezTo>
                  <a:cubicBezTo>
                    <a:pt x="921927" y="0"/>
                    <a:pt x="1187832" y="265905"/>
                    <a:pt x="1187832" y="593916"/>
                  </a:cubicBezTo>
                  <a:cubicBezTo>
                    <a:pt x="1187832" y="921927"/>
                    <a:pt x="921927" y="1187832"/>
                    <a:pt x="593916" y="1187832"/>
                  </a:cubicBezTo>
                  <a:cubicBezTo>
                    <a:pt x="265905" y="1187832"/>
                    <a:pt x="0" y="921927"/>
                    <a:pt x="0" y="593916"/>
                  </a:cubicBezTo>
                  <a:close/>
                </a:path>
              </a:pathLst>
            </a:custGeom>
            <a:solidFill>
              <a:schemeClr val="bg1"/>
            </a:solidFill>
            <a:ln w="38100">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ea typeface="Roboto"/>
                  <a:cs typeface="Arial" pitchFamily="34" charset="0"/>
                  <a:sym typeface="Roboto"/>
                </a:rPr>
                <a:t>Analogy</a:t>
              </a:r>
              <a:endParaRPr lang="en-US" sz="1600" kern="1200">
                <a:solidFill>
                  <a:schemeClr val="tx1"/>
                </a:solidFill>
                <a:latin typeface="Arial" pitchFamily="34" charset="0"/>
                <a:cs typeface="Arial" pitchFamily="34" charset="0"/>
              </a:endParaRPr>
            </a:p>
          </p:txBody>
        </p:sp>
        <p:sp>
          <p:nvSpPr>
            <p:cNvPr id="10" name="Freeform 9"/>
            <p:cNvSpPr/>
            <p:nvPr/>
          </p:nvSpPr>
          <p:spPr>
            <a:xfrm>
              <a:off x="3761580" y="4422167"/>
              <a:ext cx="1549852" cy="1549852"/>
            </a:xfrm>
            <a:custGeom>
              <a:gdLst>
                <a:gd name="connsiteX0" fmla="*/ 0 w 1187832"/>
                <a:gd name="connsiteY0" fmla="*/ 593916 h 1187832"/>
                <a:gd name="connsiteX1" fmla="*/ 593916 w 1187832"/>
                <a:gd name="connsiteY1" fmla="*/ 0 h 1187832"/>
                <a:gd name="connsiteX2" fmla="*/ 1187832 w 1187832"/>
                <a:gd name="connsiteY2" fmla="*/ 593916 h 1187832"/>
                <a:gd name="connsiteX3" fmla="*/ 593916 w 1187832"/>
                <a:gd name="connsiteY3" fmla="*/ 1187832 h 1187832"/>
                <a:gd name="connsiteX4" fmla="*/ 0 w 1187832"/>
                <a:gd name="connsiteY4" fmla="*/ 593916 h 1187832"/>
              </a:gdLst>
              <a:cxnLst>
                <a:cxn ang="0">
                  <a:pos x="connsiteX0" y="connsiteY0"/>
                </a:cxn>
                <a:cxn ang="0">
                  <a:pos x="connsiteX1" y="connsiteY1"/>
                </a:cxn>
                <a:cxn ang="0">
                  <a:pos x="connsiteX2" y="connsiteY2"/>
                </a:cxn>
                <a:cxn ang="0">
                  <a:pos x="connsiteX3" y="connsiteY3"/>
                </a:cxn>
                <a:cxn ang="0">
                  <a:pos x="connsiteX4" y="connsiteY4"/>
                </a:cxn>
              </a:cxnLst>
              <a:rect l="l" t="t" r="r" b="b"/>
              <a:pathLst>
                <a:path w="1187832" h="1187832">
                  <a:moveTo>
                    <a:pt x="0" y="593916"/>
                  </a:moveTo>
                  <a:cubicBezTo>
                    <a:pt x="0" y="265905"/>
                    <a:pt x="265905" y="0"/>
                    <a:pt x="593916" y="0"/>
                  </a:cubicBezTo>
                  <a:cubicBezTo>
                    <a:pt x="921927" y="0"/>
                    <a:pt x="1187832" y="265905"/>
                    <a:pt x="1187832" y="593916"/>
                  </a:cubicBezTo>
                  <a:cubicBezTo>
                    <a:pt x="1187832" y="921927"/>
                    <a:pt x="921927" y="1187832"/>
                    <a:pt x="593916" y="1187832"/>
                  </a:cubicBezTo>
                  <a:cubicBezTo>
                    <a:pt x="265905" y="1187832"/>
                    <a:pt x="0" y="921927"/>
                    <a:pt x="0" y="593916"/>
                  </a:cubicBezTo>
                  <a:close/>
                </a:path>
              </a:pathLst>
            </a:custGeom>
            <a:solidFill>
              <a:schemeClr val="bg1"/>
            </a:solidFill>
            <a:ln w="38100">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ea typeface="Roboto"/>
                  <a:cs typeface="Arial" pitchFamily="34" charset="0"/>
                  <a:sym typeface="Roboto"/>
                </a:rPr>
                <a:t>Disaggregation</a:t>
              </a:r>
              <a:endParaRPr lang="en-US" sz="1600" kern="120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3481527252"/>
      </p:ext>
    </p:extLst>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98"/>
        <p:cNvGrpSpPr/>
        <p:nvPr/>
      </p:nvGrpSpPr>
      <p:grpSpPr>
        <a:xfrm>
          <a:off x="0" y="0"/>
          <a:ext cx="0" cy="0"/>
        </a:xfrm>
      </p:grpSpPr>
      <p:sp>
        <p:nvSpPr>
          <p:cNvPr id="199" name="Google Shape;199;p34"/>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1.32 Planning Poker</a:t>
            </a:r>
          </a:p>
        </p:txBody>
      </p:sp>
      <p:sp>
        <p:nvSpPr>
          <p:cNvPr id="200" name="Google Shape;200;p34"/>
          <p:cNvSpPr txBox="1">
            <a:spLocks noGrp="1"/>
          </p:cNvSpPr>
          <p:nvPr>
            <p:ph type="body" idx="2"/>
          </p:nvPr>
        </p:nvSpPr>
        <p:spPr>
          <a:xfrm>
            <a:off x="514351" y="1304995"/>
            <a:ext cx="6721236"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Following are the key details of the Planning Poker game: </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Planning poker is one of the most popular gross level estimating technique, which uses Fibonacci sequence (adding previous two numbers to get the next number in the sequence) to assign point value to a story or a feature.</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Fibonacci sequence has been modified to get the following sequence for Agile estimation purposes: 0, 1, 2, 3, 5, 8, 13, 20, 40, 100.</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numbers in the given sequence are represented in a set of playing cards as shown in the picture.</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Team members play the Planning Poker game and assign a point value to each item. The process is explained below in the notes.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Fibonacci sequence is used as these numbers to represent relative size and this method also provide the correct level of detail for smaller and better understood projects.  </a:t>
            </a:r>
          </a:p>
        </p:txBody>
      </p:sp>
      <p:grpSp>
        <p:nvGrpSpPr>
          <p:cNvPr id="79" name="Group 78"/>
          <p:cNvGrpSpPr/>
          <p:nvPr/>
        </p:nvGrpSpPr>
        <p:grpSpPr>
          <a:xfrm>
            <a:off x="7511142" y="1436914"/>
            <a:ext cx="4448629" cy="3390900"/>
            <a:chOff x="7366000" y="1422400"/>
            <a:chExt cx="4448629" cy="3390900"/>
          </a:xfrm>
        </p:grpSpPr>
        <p:sp>
          <p:nvSpPr>
            <p:cNvPr id="2" name="Rectangle 1"/>
            <p:cNvSpPr/>
            <p:nvPr/>
          </p:nvSpPr>
          <p:spPr>
            <a:xfrm>
              <a:off x="7366000" y="1422400"/>
              <a:ext cx="4448629" cy="3390900"/>
            </a:xfrm>
            <a:prstGeom prst="rect">
              <a:avLst/>
            </a:prstGeom>
            <a:solidFill>
              <a:srgbClr val="0EC07D"/>
            </a:solidFill>
            <a:ln>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grpSp>
          <p:nvGrpSpPr>
            <p:cNvPr id="13" name="Group 12"/>
            <p:cNvGrpSpPr/>
            <p:nvPr/>
          </p:nvGrpSpPr>
          <p:grpSpPr>
            <a:xfrm rot="17204870">
              <a:off x="7690949" y="3041202"/>
              <a:ext cx="711200" cy="965200"/>
              <a:chOff x="8799720" y="2851150"/>
              <a:chExt cx="711200" cy="965200"/>
            </a:xfrm>
          </p:grpSpPr>
          <p:grpSp>
            <p:nvGrpSpPr>
              <p:cNvPr id="26" name="Group 25"/>
              <p:cNvGrpSpPr/>
              <p:nvPr/>
            </p:nvGrpSpPr>
            <p:grpSpPr>
              <a:xfrm>
                <a:off x="8799720" y="2851150"/>
                <a:ext cx="711200" cy="965200"/>
                <a:chOff x="7493000" y="2851150"/>
                <a:chExt cx="711200" cy="965200"/>
              </a:xfrm>
            </p:grpSpPr>
            <p:sp>
              <p:nvSpPr>
                <p:cNvPr id="27" name="Rounded Rectangle 26"/>
                <p:cNvSpPr/>
                <p:nvPr/>
              </p:nvSpPr>
              <p:spPr>
                <a:xfrm>
                  <a:off x="7493000" y="2851150"/>
                  <a:ext cx="711200" cy="965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chemeClr val="tx1"/>
                      </a:solidFill>
                      <a:uLnTx/>
                      <a:uFillTx/>
                      <a:latin typeface="Arial" pitchFamily="34" charset="0"/>
                      <a:cs typeface="Arial" pitchFamily="34" charset="0"/>
                    </a:rPr>
                    <a:t>40</a:t>
                  </a:r>
                </a:p>
              </p:txBody>
            </p:sp>
            <p:cxnSp>
              <p:nvCxnSpPr>
                <p:cNvPr id="28" name="Straight Connector 27"/>
                <p:cNvCxnSpPr/>
                <p:nvPr/>
              </p:nvCxnSpPr>
              <p:spPr>
                <a:xfrm>
                  <a:off x="7556500" y="3006725"/>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556500" y="3679372"/>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3"/>
              <a:srcRect r="90173"/>
              <a:stretch>
                <a:fillRect/>
              </a:stretch>
            </p:blipFill>
            <p:spPr>
              <a:xfrm>
                <a:off x="8830440" y="2881485"/>
                <a:ext cx="238384" cy="231428"/>
              </a:xfrm>
              <a:prstGeom prst="rect">
                <a:avLst/>
              </a:prstGeom>
            </p:spPr>
          </p:pic>
        </p:grpSp>
        <p:grpSp>
          <p:nvGrpSpPr>
            <p:cNvPr id="11" name="Group 10"/>
            <p:cNvGrpSpPr/>
            <p:nvPr/>
          </p:nvGrpSpPr>
          <p:grpSpPr>
            <a:xfrm rot="16200000">
              <a:off x="7610903" y="3734762"/>
              <a:ext cx="711200" cy="965200"/>
              <a:chOff x="7493000" y="2851150"/>
              <a:chExt cx="711200" cy="965200"/>
            </a:xfrm>
          </p:grpSpPr>
          <p:sp>
            <p:nvSpPr>
              <p:cNvPr id="3" name="Rounded Rectangle 2"/>
              <p:cNvSpPr/>
              <p:nvPr/>
            </p:nvSpPr>
            <p:spPr>
              <a:xfrm>
                <a:off x="7493000" y="2851150"/>
                <a:ext cx="711200" cy="965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chemeClr val="tx1"/>
                    </a:solidFill>
                    <a:uLnTx/>
                    <a:uFillTx/>
                    <a:latin typeface="Arial" pitchFamily="34" charset="0"/>
                    <a:cs typeface="Arial" pitchFamily="34" charset="0"/>
                  </a:rPr>
                  <a:t>100</a:t>
                </a:r>
              </a:p>
            </p:txBody>
          </p:sp>
          <p:cxnSp>
            <p:nvCxnSpPr>
              <p:cNvPr id="5" name="Straight Connector 4"/>
              <p:cNvCxnSpPr/>
              <p:nvPr/>
            </p:nvCxnSpPr>
            <p:spPr>
              <a:xfrm>
                <a:off x="7556500" y="3006725"/>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556500" y="3679372"/>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7499350" y="2881622"/>
                <a:ext cx="260575" cy="231155"/>
              </a:xfrm>
              <a:prstGeom prst="rect">
                <a:avLst/>
              </a:prstGeom>
            </p:spPr>
          </p:pic>
        </p:grpSp>
        <p:grpSp>
          <p:nvGrpSpPr>
            <p:cNvPr id="32" name="Group 31"/>
            <p:cNvGrpSpPr/>
            <p:nvPr/>
          </p:nvGrpSpPr>
          <p:grpSpPr>
            <a:xfrm rot="18411956">
              <a:off x="7977235" y="2413381"/>
              <a:ext cx="711200" cy="965200"/>
              <a:chOff x="8799720" y="2851150"/>
              <a:chExt cx="711200" cy="965200"/>
            </a:xfrm>
          </p:grpSpPr>
          <p:grpSp>
            <p:nvGrpSpPr>
              <p:cNvPr id="33" name="Group 32"/>
              <p:cNvGrpSpPr/>
              <p:nvPr/>
            </p:nvGrpSpPr>
            <p:grpSpPr>
              <a:xfrm>
                <a:off x="8799720" y="2851150"/>
                <a:ext cx="711200" cy="965200"/>
                <a:chOff x="7493000" y="2851150"/>
                <a:chExt cx="711200" cy="965200"/>
              </a:xfrm>
            </p:grpSpPr>
            <p:sp>
              <p:nvSpPr>
                <p:cNvPr id="35" name="Rounded Rectangle 34"/>
                <p:cNvSpPr/>
                <p:nvPr/>
              </p:nvSpPr>
              <p:spPr>
                <a:xfrm>
                  <a:off x="7493000" y="2851150"/>
                  <a:ext cx="711200" cy="965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chemeClr val="tx1"/>
                      </a:solidFill>
                      <a:uLnTx/>
                      <a:uFillTx/>
                      <a:latin typeface="Arial" pitchFamily="34" charset="0"/>
                      <a:cs typeface="Arial" pitchFamily="34" charset="0"/>
                    </a:rPr>
                    <a:t>20</a:t>
                  </a:r>
                </a:p>
              </p:txBody>
            </p:sp>
            <p:cxnSp>
              <p:nvCxnSpPr>
                <p:cNvPr id="36" name="Straight Connector 35"/>
                <p:cNvCxnSpPr/>
                <p:nvPr/>
              </p:nvCxnSpPr>
              <p:spPr>
                <a:xfrm>
                  <a:off x="7556500" y="3006725"/>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556500" y="3679372"/>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pic>
            <p:nvPicPr>
              <p:cNvPr id="34" name="Picture 33"/>
              <p:cNvPicPr>
                <a:picLocks noChangeAspect="1"/>
              </p:cNvPicPr>
              <p:nvPr/>
            </p:nvPicPr>
            <p:blipFill>
              <a:blip r:embed="rId3"/>
              <a:srcRect l="12565" r="77608"/>
              <a:stretch>
                <a:fillRect/>
              </a:stretch>
            </p:blipFill>
            <p:spPr>
              <a:xfrm>
                <a:off x="8830440" y="2881485"/>
                <a:ext cx="238384" cy="231428"/>
              </a:xfrm>
              <a:prstGeom prst="rect">
                <a:avLst/>
              </a:prstGeom>
            </p:spPr>
          </p:pic>
        </p:grpSp>
        <p:grpSp>
          <p:nvGrpSpPr>
            <p:cNvPr id="38" name="Group 37"/>
            <p:cNvGrpSpPr/>
            <p:nvPr/>
          </p:nvGrpSpPr>
          <p:grpSpPr>
            <a:xfrm rot="19374424">
              <a:off x="8485934" y="1922285"/>
              <a:ext cx="711200" cy="965200"/>
              <a:chOff x="8799720" y="2851150"/>
              <a:chExt cx="711200" cy="965200"/>
            </a:xfrm>
          </p:grpSpPr>
          <p:grpSp>
            <p:nvGrpSpPr>
              <p:cNvPr id="39" name="Group 38"/>
              <p:cNvGrpSpPr/>
              <p:nvPr/>
            </p:nvGrpSpPr>
            <p:grpSpPr>
              <a:xfrm>
                <a:off x="8799720" y="2851150"/>
                <a:ext cx="711200" cy="965200"/>
                <a:chOff x="7493000" y="2851150"/>
                <a:chExt cx="711200" cy="965200"/>
              </a:xfrm>
            </p:grpSpPr>
            <p:sp>
              <p:nvSpPr>
                <p:cNvPr id="41" name="Rounded Rectangle 40"/>
                <p:cNvSpPr/>
                <p:nvPr/>
              </p:nvSpPr>
              <p:spPr>
                <a:xfrm>
                  <a:off x="7493000" y="2851150"/>
                  <a:ext cx="711200" cy="965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chemeClr val="tx1"/>
                      </a:solidFill>
                      <a:uLnTx/>
                      <a:uFillTx/>
                      <a:latin typeface="Arial" pitchFamily="34" charset="0"/>
                      <a:cs typeface="Arial" pitchFamily="34" charset="0"/>
                    </a:rPr>
                    <a:t>13</a:t>
                  </a:r>
                </a:p>
              </p:txBody>
            </p:sp>
            <p:cxnSp>
              <p:nvCxnSpPr>
                <p:cNvPr id="42" name="Straight Connector 41"/>
                <p:cNvCxnSpPr/>
                <p:nvPr/>
              </p:nvCxnSpPr>
              <p:spPr>
                <a:xfrm>
                  <a:off x="7556500" y="3006725"/>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556500" y="3679372"/>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pic>
            <p:nvPicPr>
              <p:cNvPr id="40" name="Picture 39"/>
              <p:cNvPicPr>
                <a:picLocks noChangeAspect="1"/>
              </p:cNvPicPr>
              <p:nvPr/>
            </p:nvPicPr>
            <p:blipFill>
              <a:blip r:embed="rId3"/>
              <a:srcRect l="25758" r="64415"/>
              <a:stretch>
                <a:fillRect/>
              </a:stretch>
            </p:blipFill>
            <p:spPr>
              <a:xfrm>
                <a:off x="8830440" y="2881485"/>
                <a:ext cx="238384" cy="231428"/>
              </a:xfrm>
              <a:prstGeom prst="rect">
                <a:avLst/>
              </a:prstGeom>
            </p:spPr>
          </p:pic>
        </p:grpSp>
        <p:grpSp>
          <p:nvGrpSpPr>
            <p:cNvPr id="44" name="Group 43"/>
            <p:cNvGrpSpPr/>
            <p:nvPr/>
          </p:nvGrpSpPr>
          <p:grpSpPr>
            <a:xfrm>
              <a:off x="9223204" y="1672337"/>
              <a:ext cx="711200" cy="965200"/>
              <a:chOff x="8799720" y="2851150"/>
              <a:chExt cx="711200" cy="965200"/>
            </a:xfrm>
          </p:grpSpPr>
          <p:grpSp>
            <p:nvGrpSpPr>
              <p:cNvPr id="45" name="Group 44"/>
              <p:cNvGrpSpPr/>
              <p:nvPr/>
            </p:nvGrpSpPr>
            <p:grpSpPr>
              <a:xfrm>
                <a:off x="8799720" y="2851150"/>
                <a:ext cx="711200" cy="965200"/>
                <a:chOff x="7493000" y="2851150"/>
                <a:chExt cx="711200" cy="965200"/>
              </a:xfrm>
            </p:grpSpPr>
            <p:sp>
              <p:nvSpPr>
                <p:cNvPr id="47" name="Rounded Rectangle 46"/>
                <p:cNvSpPr/>
                <p:nvPr/>
              </p:nvSpPr>
              <p:spPr>
                <a:xfrm>
                  <a:off x="7493000" y="2851150"/>
                  <a:ext cx="711200" cy="965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chemeClr val="tx1"/>
                      </a:solidFill>
                      <a:uLnTx/>
                      <a:uFillTx/>
                      <a:latin typeface="Arial" pitchFamily="34" charset="0"/>
                      <a:cs typeface="Arial" pitchFamily="34" charset="0"/>
                    </a:rPr>
                    <a:t>8</a:t>
                  </a:r>
                </a:p>
              </p:txBody>
            </p:sp>
            <p:cxnSp>
              <p:nvCxnSpPr>
                <p:cNvPr id="48" name="Straight Connector 47"/>
                <p:cNvCxnSpPr/>
                <p:nvPr/>
              </p:nvCxnSpPr>
              <p:spPr>
                <a:xfrm>
                  <a:off x="7556500" y="3006725"/>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6500" y="3679372"/>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pic>
            <p:nvPicPr>
              <p:cNvPr id="46" name="Picture 45"/>
              <p:cNvPicPr>
                <a:picLocks noChangeAspect="1"/>
              </p:cNvPicPr>
              <p:nvPr/>
            </p:nvPicPr>
            <p:blipFill>
              <a:blip r:embed="rId3"/>
              <a:srcRect l="38637" r="51536"/>
              <a:stretch>
                <a:fillRect/>
              </a:stretch>
            </p:blipFill>
            <p:spPr>
              <a:xfrm>
                <a:off x="8830440" y="2881485"/>
                <a:ext cx="238384" cy="231428"/>
              </a:xfrm>
              <a:prstGeom prst="rect">
                <a:avLst/>
              </a:prstGeom>
            </p:spPr>
          </p:pic>
        </p:grpSp>
        <p:grpSp>
          <p:nvGrpSpPr>
            <p:cNvPr id="50" name="Group 49"/>
            <p:cNvGrpSpPr/>
            <p:nvPr/>
          </p:nvGrpSpPr>
          <p:grpSpPr>
            <a:xfrm rot="1911547">
              <a:off x="9998227" y="1942071"/>
              <a:ext cx="711200" cy="965200"/>
              <a:chOff x="8799720" y="2851150"/>
              <a:chExt cx="711200" cy="965200"/>
            </a:xfrm>
          </p:grpSpPr>
          <p:grpSp>
            <p:nvGrpSpPr>
              <p:cNvPr id="51" name="Group 50"/>
              <p:cNvGrpSpPr/>
              <p:nvPr/>
            </p:nvGrpSpPr>
            <p:grpSpPr>
              <a:xfrm>
                <a:off x="8799720" y="2851150"/>
                <a:ext cx="711200" cy="965200"/>
                <a:chOff x="7493000" y="2851150"/>
                <a:chExt cx="711200" cy="965200"/>
              </a:xfrm>
            </p:grpSpPr>
            <p:sp>
              <p:nvSpPr>
                <p:cNvPr id="53" name="Rounded Rectangle 52"/>
                <p:cNvSpPr/>
                <p:nvPr/>
              </p:nvSpPr>
              <p:spPr>
                <a:xfrm>
                  <a:off x="7493000" y="2851150"/>
                  <a:ext cx="711200" cy="965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chemeClr val="tx1"/>
                      </a:solidFill>
                      <a:uLnTx/>
                      <a:uFillTx/>
                      <a:latin typeface="Arial" pitchFamily="34" charset="0"/>
                      <a:cs typeface="Arial" pitchFamily="34" charset="0"/>
                    </a:rPr>
                    <a:t>5</a:t>
                  </a:r>
                </a:p>
              </p:txBody>
            </p:sp>
            <p:cxnSp>
              <p:nvCxnSpPr>
                <p:cNvPr id="54" name="Straight Connector 53"/>
                <p:cNvCxnSpPr/>
                <p:nvPr/>
              </p:nvCxnSpPr>
              <p:spPr>
                <a:xfrm>
                  <a:off x="7556500" y="3006725"/>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556500" y="3679372"/>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pic>
            <p:nvPicPr>
              <p:cNvPr id="52" name="Picture 51"/>
              <p:cNvPicPr>
                <a:picLocks noChangeAspect="1"/>
              </p:cNvPicPr>
              <p:nvPr/>
            </p:nvPicPr>
            <p:blipFill>
              <a:blip r:embed="rId3"/>
              <a:srcRect l="51516" r="38657"/>
              <a:stretch>
                <a:fillRect/>
              </a:stretch>
            </p:blipFill>
            <p:spPr>
              <a:xfrm>
                <a:off x="8830440" y="2881485"/>
                <a:ext cx="238384" cy="231428"/>
              </a:xfrm>
              <a:prstGeom prst="rect">
                <a:avLst/>
              </a:prstGeom>
            </p:spPr>
          </p:pic>
        </p:grpSp>
        <p:grpSp>
          <p:nvGrpSpPr>
            <p:cNvPr id="56" name="Group 55"/>
            <p:cNvGrpSpPr/>
            <p:nvPr/>
          </p:nvGrpSpPr>
          <p:grpSpPr>
            <a:xfrm rot="3604168">
              <a:off x="10529993" y="2442837"/>
              <a:ext cx="711200" cy="965200"/>
              <a:chOff x="8799720" y="2851150"/>
              <a:chExt cx="711200" cy="965200"/>
            </a:xfrm>
          </p:grpSpPr>
          <p:grpSp>
            <p:nvGrpSpPr>
              <p:cNvPr id="57" name="Group 56"/>
              <p:cNvGrpSpPr/>
              <p:nvPr/>
            </p:nvGrpSpPr>
            <p:grpSpPr>
              <a:xfrm>
                <a:off x="8799720" y="2851150"/>
                <a:ext cx="711200" cy="965200"/>
                <a:chOff x="7493000" y="2851150"/>
                <a:chExt cx="711200" cy="965200"/>
              </a:xfrm>
            </p:grpSpPr>
            <p:sp>
              <p:nvSpPr>
                <p:cNvPr id="59" name="Rounded Rectangle 58"/>
                <p:cNvSpPr/>
                <p:nvPr/>
              </p:nvSpPr>
              <p:spPr>
                <a:xfrm>
                  <a:off x="7493000" y="2851150"/>
                  <a:ext cx="711200" cy="965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chemeClr val="tx1"/>
                      </a:solidFill>
                      <a:uLnTx/>
                      <a:uFillTx/>
                      <a:latin typeface="Arial" pitchFamily="34" charset="0"/>
                      <a:cs typeface="Arial" pitchFamily="34" charset="0"/>
                    </a:rPr>
                    <a:t>3</a:t>
                  </a:r>
                </a:p>
              </p:txBody>
            </p:sp>
            <p:cxnSp>
              <p:nvCxnSpPr>
                <p:cNvPr id="60" name="Straight Connector 59"/>
                <p:cNvCxnSpPr/>
                <p:nvPr/>
              </p:nvCxnSpPr>
              <p:spPr>
                <a:xfrm>
                  <a:off x="7556500" y="3006725"/>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556500" y="3679372"/>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pic>
            <p:nvPicPr>
              <p:cNvPr id="58" name="Picture 57"/>
              <p:cNvPicPr>
                <a:picLocks noChangeAspect="1"/>
              </p:cNvPicPr>
              <p:nvPr/>
            </p:nvPicPr>
            <p:blipFill>
              <a:blip r:embed="rId3"/>
              <a:srcRect l="64395" r="25778"/>
              <a:stretch>
                <a:fillRect/>
              </a:stretch>
            </p:blipFill>
            <p:spPr>
              <a:xfrm>
                <a:off x="8830440" y="2881485"/>
                <a:ext cx="238384" cy="231428"/>
              </a:xfrm>
              <a:prstGeom prst="rect">
                <a:avLst/>
              </a:prstGeom>
            </p:spPr>
          </p:pic>
        </p:grpSp>
        <p:grpSp>
          <p:nvGrpSpPr>
            <p:cNvPr id="62" name="Group 61"/>
            <p:cNvGrpSpPr/>
            <p:nvPr/>
          </p:nvGrpSpPr>
          <p:grpSpPr>
            <a:xfrm rot="4784684">
              <a:off x="10768665" y="3089477"/>
              <a:ext cx="711200" cy="965200"/>
              <a:chOff x="8799720" y="2851150"/>
              <a:chExt cx="711200" cy="965200"/>
            </a:xfrm>
          </p:grpSpPr>
          <p:grpSp>
            <p:nvGrpSpPr>
              <p:cNvPr id="63" name="Group 62"/>
              <p:cNvGrpSpPr/>
              <p:nvPr/>
            </p:nvGrpSpPr>
            <p:grpSpPr>
              <a:xfrm>
                <a:off x="8799720" y="2851150"/>
                <a:ext cx="711200" cy="965200"/>
                <a:chOff x="7493000" y="2851150"/>
                <a:chExt cx="711200" cy="965200"/>
              </a:xfrm>
            </p:grpSpPr>
            <p:sp>
              <p:nvSpPr>
                <p:cNvPr id="65" name="Rounded Rectangle 64"/>
                <p:cNvSpPr/>
                <p:nvPr/>
              </p:nvSpPr>
              <p:spPr>
                <a:xfrm>
                  <a:off x="7493000" y="2851150"/>
                  <a:ext cx="711200" cy="965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chemeClr val="tx1"/>
                      </a:solidFill>
                      <a:uLnTx/>
                      <a:uFillTx/>
                      <a:latin typeface="Arial" pitchFamily="34" charset="0"/>
                      <a:cs typeface="Arial" pitchFamily="34" charset="0"/>
                    </a:rPr>
                    <a:t>2</a:t>
                  </a:r>
                </a:p>
              </p:txBody>
            </p:sp>
            <p:cxnSp>
              <p:nvCxnSpPr>
                <p:cNvPr id="66" name="Straight Connector 65"/>
                <p:cNvCxnSpPr/>
                <p:nvPr/>
              </p:nvCxnSpPr>
              <p:spPr>
                <a:xfrm>
                  <a:off x="7556500" y="3006725"/>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556500" y="3679372"/>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pic>
            <p:nvPicPr>
              <p:cNvPr id="64" name="Picture 63"/>
              <p:cNvPicPr>
                <a:picLocks noChangeAspect="1"/>
              </p:cNvPicPr>
              <p:nvPr/>
            </p:nvPicPr>
            <p:blipFill>
              <a:blip r:embed="rId3"/>
              <a:srcRect l="77588" r="12585"/>
              <a:stretch>
                <a:fillRect/>
              </a:stretch>
            </p:blipFill>
            <p:spPr>
              <a:xfrm>
                <a:off x="8830440" y="2881485"/>
                <a:ext cx="238384" cy="231428"/>
              </a:xfrm>
              <a:prstGeom prst="rect">
                <a:avLst/>
              </a:prstGeom>
            </p:spPr>
          </p:pic>
        </p:grpSp>
        <p:grpSp>
          <p:nvGrpSpPr>
            <p:cNvPr id="68" name="Group 67"/>
            <p:cNvGrpSpPr/>
            <p:nvPr/>
          </p:nvGrpSpPr>
          <p:grpSpPr>
            <a:xfrm rot="5400000">
              <a:off x="10828894" y="3777607"/>
              <a:ext cx="711200" cy="965200"/>
              <a:chOff x="8799720" y="2851150"/>
              <a:chExt cx="711200" cy="965200"/>
            </a:xfrm>
          </p:grpSpPr>
          <p:grpSp>
            <p:nvGrpSpPr>
              <p:cNvPr id="69" name="Group 68"/>
              <p:cNvGrpSpPr/>
              <p:nvPr/>
            </p:nvGrpSpPr>
            <p:grpSpPr>
              <a:xfrm>
                <a:off x="8799720" y="2851150"/>
                <a:ext cx="711200" cy="965200"/>
                <a:chOff x="7493000" y="2851150"/>
                <a:chExt cx="711200" cy="965200"/>
              </a:xfrm>
            </p:grpSpPr>
            <p:sp>
              <p:nvSpPr>
                <p:cNvPr id="71" name="Rounded Rectangle 70"/>
                <p:cNvSpPr/>
                <p:nvPr/>
              </p:nvSpPr>
              <p:spPr>
                <a:xfrm>
                  <a:off x="7493000" y="2851150"/>
                  <a:ext cx="711200" cy="965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chemeClr val="tx1"/>
                      </a:solidFill>
                      <a:uLnTx/>
                      <a:uFillTx/>
                      <a:latin typeface="Arial" pitchFamily="34" charset="0"/>
                      <a:cs typeface="Arial" pitchFamily="34" charset="0"/>
                    </a:rPr>
                    <a:t>1</a:t>
                  </a:r>
                </a:p>
              </p:txBody>
            </p:sp>
            <p:cxnSp>
              <p:nvCxnSpPr>
                <p:cNvPr id="72" name="Straight Connector 71"/>
                <p:cNvCxnSpPr/>
                <p:nvPr/>
              </p:nvCxnSpPr>
              <p:spPr>
                <a:xfrm>
                  <a:off x="7556500" y="3006725"/>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556500" y="3679372"/>
                  <a:ext cx="5842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pic>
            <p:nvPicPr>
              <p:cNvPr id="70" name="Picture 69"/>
              <p:cNvPicPr>
                <a:picLocks noChangeAspect="1"/>
              </p:cNvPicPr>
              <p:nvPr/>
            </p:nvPicPr>
            <p:blipFill>
              <a:blip r:embed="rId3"/>
              <a:srcRect l="90467" r="-294"/>
              <a:stretch>
                <a:fillRect/>
              </a:stretch>
            </p:blipFill>
            <p:spPr>
              <a:xfrm>
                <a:off x="8830440" y="2881485"/>
                <a:ext cx="238384" cy="231428"/>
              </a:xfrm>
              <a:prstGeom prst="rect">
                <a:avLst/>
              </a:prstGeom>
            </p:spPr>
          </p:pic>
        </p:grpSp>
        <p:pic>
          <p:nvPicPr>
            <p:cNvPr id="77" name="Picture 76"/>
            <p:cNvPicPr>
              <a:picLocks noChangeAspect="1"/>
            </p:cNvPicPr>
            <p:nvPr/>
          </p:nvPicPr>
          <p:blipFill>
            <a:blip r:embed="rId5"/>
            <a:stretch>
              <a:fillRect/>
            </a:stretch>
          </p:blipFill>
          <p:spPr>
            <a:xfrm>
              <a:off x="9664323" y="3906793"/>
              <a:ext cx="955021" cy="773112"/>
            </a:xfrm>
            <a:prstGeom prst="rect">
              <a:avLst/>
            </a:prstGeom>
          </p:spPr>
        </p:pic>
      </p:grpSp>
    </p:spTree>
    <p:extLst>
      <p:ext uri="{BB962C8B-B14F-4D97-AF65-F5344CB8AC3E}">
        <p14:creationId xmlns:p14="http://schemas.microsoft.com/office/powerpoint/2010/main" val="1837933717"/>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05"/>
        <p:cNvGrpSpPr/>
        <p:nvPr/>
      </p:nvGrpSpPr>
      <p:grpSpPr>
        <a:xfrm>
          <a:off x="0" y="0"/>
          <a:ext cx="0" cy="0"/>
        </a:xfrm>
      </p:grpSpPr>
      <p:sp>
        <p:nvSpPr>
          <p:cNvPr id="206" name="Google Shape;206;p35"/>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1.33 Affinity Grouping</a:t>
            </a:r>
          </a:p>
        </p:txBody>
      </p:sp>
      <p:sp>
        <p:nvSpPr>
          <p:cNvPr id="207" name="Google Shape;207;p35"/>
          <p:cNvSpPr txBox="1">
            <a:spLocks noGrp="1"/>
          </p:cNvSpPr>
          <p:nvPr>
            <p:ph type="body" idx="2"/>
          </p:nvPr>
        </p:nvSpPr>
        <p:spPr>
          <a:xfrm>
            <a:off x="514351" y="1304995"/>
            <a:ext cx="5934520"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Following are the key details of affinity grouping: </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Affinity grouping is a faster way to Agile estimating, especially when the number of items to estimate is very large.</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3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Stories or items that are like-sized are grouped together that results in affinity groups as shown in the picture.</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first item is read out by the presenter to the team members and placed on the wall. The second item is then read out and compared with the size of the first item. If it is of smaller size, it goes to the left of the first one and if larger, goes to the right.</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All the items are thus read out, assessed and placed on the wall. The team then reviews the grouping and any inappropriate placement is modified.</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Once the affinity grouping is complete, point values are then assigned.</a:t>
            </a:r>
          </a:p>
        </p:txBody>
      </p:sp>
      <p:grpSp>
        <p:nvGrpSpPr>
          <p:cNvPr id="27" name="Group 26"/>
          <p:cNvGrpSpPr/>
          <p:nvPr/>
        </p:nvGrpSpPr>
        <p:grpSpPr>
          <a:xfrm>
            <a:off x="6750050" y="1304995"/>
            <a:ext cx="5166178" cy="2809160"/>
            <a:chOff x="6981825" y="1080669"/>
            <a:chExt cx="5166178" cy="2809160"/>
          </a:xfrm>
        </p:grpSpPr>
        <p:sp>
          <p:nvSpPr>
            <p:cNvPr id="2" name="Rounded Rectangle 1"/>
            <p:cNvSpPr/>
            <p:nvPr/>
          </p:nvSpPr>
          <p:spPr>
            <a:xfrm>
              <a:off x="7199086" y="1304995"/>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6" name="Rounded Rectangle 5"/>
            <p:cNvSpPr/>
            <p:nvPr/>
          </p:nvSpPr>
          <p:spPr>
            <a:xfrm>
              <a:off x="7257143" y="1660749"/>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7" name="Rounded Rectangle 6"/>
            <p:cNvSpPr/>
            <p:nvPr/>
          </p:nvSpPr>
          <p:spPr>
            <a:xfrm>
              <a:off x="7173691" y="2075064"/>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 name="Rounded Rectangle 7"/>
            <p:cNvSpPr/>
            <p:nvPr/>
          </p:nvSpPr>
          <p:spPr>
            <a:xfrm>
              <a:off x="7257143" y="2449043"/>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 name="Rounded Rectangle 8"/>
            <p:cNvSpPr/>
            <p:nvPr/>
          </p:nvSpPr>
          <p:spPr>
            <a:xfrm>
              <a:off x="8200572" y="1304995"/>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0" name="Rounded Rectangle 9"/>
            <p:cNvSpPr/>
            <p:nvPr/>
          </p:nvSpPr>
          <p:spPr>
            <a:xfrm>
              <a:off x="8128001" y="1568354"/>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1" name="Rounded Rectangle 10"/>
            <p:cNvSpPr/>
            <p:nvPr/>
          </p:nvSpPr>
          <p:spPr>
            <a:xfrm>
              <a:off x="8200572" y="1863150"/>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2" name="Rounded Rectangle 11"/>
            <p:cNvSpPr/>
            <p:nvPr/>
          </p:nvSpPr>
          <p:spPr>
            <a:xfrm>
              <a:off x="8302172" y="2116505"/>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 name="Rounded Rectangle 12"/>
            <p:cNvSpPr/>
            <p:nvPr/>
          </p:nvSpPr>
          <p:spPr>
            <a:xfrm>
              <a:off x="9202058" y="1304995"/>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4" name="Rounded Rectangle 13"/>
            <p:cNvSpPr/>
            <p:nvPr/>
          </p:nvSpPr>
          <p:spPr>
            <a:xfrm>
              <a:off x="9076875" y="1697766"/>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5" name="Rounded Rectangle 14"/>
            <p:cNvSpPr/>
            <p:nvPr/>
          </p:nvSpPr>
          <p:spPr>
            <a:xfrm>
              <a:off x="9285518" y="2075064"/>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6" name="Rounded Rectangle 15"/>
            <p:cNvSpPr/>
            <p:nvPr/>
          </p:nvSpPr>
          <p:spPr>
            <a:xfrm>
              <a:off x="9158527" y="2482103"/>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7" name="Rounded Rectangle 16"/>
            <p:cNvSpPr/>
            <p:nvPr/>
          </p:nvSpPr>
          <p:spPr>
            <a:xfrm>
              <a:off x="10203544" y="1304995"/>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9" name="Rounded Rectangle 18"/>
            <p:cNvSpPr/>
            <p:nvPr/>
          </p:nvSpPr>
          <p:spPr>
            <a:xfrm>
              <a:off x="10203544" y="1710190"/>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0" name="Rounded Rectangle 19"/>
            <p:cNvSpPr/>
            <p:nvPr/>
          </p:nvSpPr>
          <p:spPr>
            <a:xfrm>
              <a:off x="10268864" y="2135573"/>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1" name="Rounded Rectangle 20"/>
            <p:cNvSpPr/>
            <p:nvPr/>
          </p:nvSpPr>
          <p:spPr>
            <a:xfrm>
              <a:off x="11205030" y="1304995"/>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2" name="Rounded Rectangle 21"/>
            <p:cNvSpPr/>
            <p:nvPr/>
          </p:nvSpPr>
          <p:spPr>
            <a:xfrm>
              <a:off x="11330213" y="1668246"/>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5" name="Rounded Rectangle 24"/>
            <p:cNvSpPr/>
            <p:nvPr/>
          </p:nvSpPr>
          <p:spPr>
            <a:xfrm>
              <a:off x="8189691" y="2449043"/>
              <a:ext cx="667657" cy="451234"/>
            </a:xfrm>
            <a:prstGeom prst="roundRect">
              <a:avLst/>
            </a:prstGeom>
            <a:solidFill>
              <a:srgbClr val="0EC07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3" name="Rounded Rectangle 2"/>
            <p:cNvSpPr/>
            <p:nvPr/>
          </p:nvSpPr>
          <p:spPr>
            <a:xfrm>
              <a:off x="6981825" y="1080669"/>
              <a:ext cx="5166178" cy="2809160"/>
            </a:xfrm>
            <a:prstGeom prst="roundRect">
              <a:avLst>
                <a:gd name="adj" fmla="val 7412"/>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5" name="Straight Arrow Connector 4"/>
            <p:cNvCxnSpPr/>
            <p:nvPr/>
          </p:nvCxnSpPr>
          <p:spPr>
            <a:xfrm>
              <a:off x="7213601" y="3309257"/>
              <a:ext cx="4740727" cy="0"/>
            </a:xfrm>
            <a:prstGeom prst="straightConnector1">
              <a:avLst/>
            </a:prstGeom>
            <a:ln w="38100">
              <a:solidFill>
                <a:srgbClr val="0EC07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173691" y="3436311"/>
              <a:ext cx="1266376" cy="379656"/>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Smaller</a:t>
              </a:r>
            </a:p>
          </p:txBody>
        </p:sp>
        <p:sp>
          <p:nvSpPr>
            <p:cNvPr id="30" name="TextBox 29"/>
            <p:cNvSpPr txBox="1"/>
            <p:nvPr/>
          </p:nvSpPr>
          <p:spPr>
            <a:xfrm>
              <a:off x="10746010" y="3436311"/>
              <a:ext cx="1266376" cy="379656"/>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Large</a:t>
              </a:r>
            </a:p>
          </p:txBody>
        </p:sp>
      </p:grpSp>
    </p:spTree>
    <p:extLst>
      <p:ext uri="{BB962C8B-B14F-4D97-AF65-F5344CB8AC3E}">
        <p14:creationId xmlns:p14="http://schemas.microsoft.com/office/powerpoint/2010/main" val="2369011565"/>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DABD5908-E5BD-4F6D-BA3B-2D3D99A51CF4}"/>
              </a:ext>
            </a:extLst>
          </p:cNvPr>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1.34 T-Shirt Sizes</a:t>
            </a:r>
          </a:p>
        </p:txBody>
      </p:sp>
      <p:sp>
        <p:nvSpPr>
          <p:cNvPr id="3" name="Text Placeholder 2">
            <a:extLst>
              <a:ext uri="{FF2B5EF4-FFF2-40B4-BE49-F238E27FC236}">
                <a16:creationId xmlns:a16="http://schemas.microsoft.com/office/drawing/2014/main" id="{7B715306-8DBA-477C-8F93-5E9D22611290}"/>
              </a:ext>
            </a:extLst>
          </p:cNvPr>
          <p:cNvSpPr>
            <a:spLocks noGrp="1"/>
          </p:cNvSpPr>
          <p:nvPr>
            <p:ph type="body" idx="2"/>
          </p:nvPr>
        </p:nvSpPr>
        <p:spPr>
          <a:xfrm>
            <a:off x="514351" y="1304995"/>
            <a:ext cx="5527809"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salient features of T-shirt sizes are as follows: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T-Shirt sizes is a way of estimating relative sizes of features. Five different sizes Extra Small (XS), Small (S), Medium (M), Large (L), Extra Large (XL) are used for estimating the size of features.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Using T-shirt sizes is an informal and fast way of assessing the size of backlog items.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picture shows how affinity grouping is done using T-shirt sizes.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After mutual discussion and agreement of the team, a relative size is first decided, which will be medium (M) most often. </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Numbers are then assigned to the items, according to the relative size that is assigned to the medium size. </a:t>
            </a:r>
          </a:p>
        </p:txBody>
      </p:sp>
      <p:grpSp>
        <p:nvGrpSpPr>
          <p:cNvPr id="1025" name="Group 1024"/>
          <p:cNvGrpSpPr/>
          <p:nvPr/>
        </p:nvGrpSpPr>
        <p:grpSpPr>
          <a:xfrm>
            <a:off x="6241145" y="1304994"/>
            <a:ext cx="5718628" cy="4840828"/>
            <a:chOff x="6241145" y="1304994"/>
            <a:chExt cx="5718628" cy="4840828"/>
          </a:xfrm>
        </p:grpSpPr>
        <p:sp>
          <p:nvSpPr>
            <p:cNvPr id="1024" name="Rectangle 1023"/>
            <p:cNvSpPr/>
            <p:nvPr/>
          </p:nvSpPr>
          <p:spPr>
            <a:xfrm>
              <a:off x="6241145" y="1304994"/>
              <a:ext cx="5718628" cy="4840828"/>
            </a:xfrm>
            <a:prstGeom prst="rect">
              <a:avLst/>
            </a:prstGeom>
            <a:solidFill>
              <a:schemeClr val="bg1"/>
            </a:solidFill>
            <a:ln w="762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4" name="Rounded Rectangle 3"/>
            <p:cNvSpPr/>
            <p:nvPr/>
          </p:nvSpPr>
          <p:spPr>
            <a:xfrm>
              <a:off x="6519632" y="1631172"/>
              <a:ext cx="719096" cy="504695"/>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rPr>
                <a:t>XS</a:t>
              </a:r>
            </a:p>
          </p:txBody>
        </p:sp>
        <p:sp>
          <p:nvSpPr>
            <p:cNvPr id="6" name="Rounded Rectangle 5"/>
            <p:cNvSpPr/>
            <p:nvPr/>
          </p:nvSpPr>
          <p:spPr>
            <a:xfrm>
              <a:off x="7469555" y="1631172"/>
              <a:ext cx="719096" cy="504695"/>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rPr>
                <a:t>S</a:t>
              </a:r>
            </a:p>
          </p:txBody>
        </p:sp>
        <p:sp>
          <p:nvSpPr>
            <p:cNvPr id="7" name="Rounded Rectangle 6"/>
            <p:cNvSpPr/>
            <p:nvPr/>
          </p:nvSpPr>
          <p:spPr>
            <a:xfrm>
              <a:off x="8362689" y="1631172"/>
              <a:ext cx="1356879" cy="504695"/>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rPr>
                <a:t>M</a:t>
              </a:r>
            </a:p>
          </p:txBody>
        </p:sp>
        <p:sp>
          <p:nvSpPr>
            <p:cNvPr id="9" name="Rounded Rectangle 8"/>
            <p:cNvSpPr/>
            <p:nvPr/>
          </p:nvSpPr>
          <p:spPr>
            <a:xfrm>
              <a:off x="10768840" y="1631172"/>
              <a:ext cx="719096" cy="504695"/>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rPr>
                <a:t>XL</a:t>
              </a:r>
            </a:p>
          </p:txBody>
        </p:sp>
        <p:sp>
          <p:nvSpPr>
            <p:cNvPr id="15" name="Rounded Rectangle 14"/>
            <p:cNvSpPr/>
            <p:nvPr/>
          </p:nvSpPr>
          <p:spPr>
            <a:xfrm>
              <a:off x="6400620" y="2379827"/>
              <a:ext cx="957120" cy="458814"/>
            </a:xfrm>
            <a:prstGeom prst="roundRect">
              <a:avLst/>
            </a:prstGeom>
            <a:solidFill>
              <a:schemeClr val="accent6">
                <a:lumMod val="20000"/>
                <a:lumOff val="80000"/>
              </a:schemeClr>
            </a:solidFill>
            <a:ln>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Smaller</a:t>
              </a:r>
            </a:p>
          </p:txBody>
        </p:sp>
        <p:sp>
          <p:nvSpPr>
            <p:cNvPr id="16" name="Rounded Rectangle 15"/>
            <p:cNvSpPr/>
            <p:nvPr/>
          </p:nvSpPr>
          <p:spPr>
            <a:xfrm>
              <a:off x="7531956" y="2400682"/>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7" name="Rounded Rectangle 16"/>
            <p:cNvSpPr/>
            <p:nvPr/>
          </p:nvSpPr>
          <p:spPr>
            <a:xfrm>
              <a:off x="8364629" y="2418506"/>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8" name="Rounded Rectangle 17"/>
            <p:cNvSpPr/>
            <p:nvPr/>
          </p:nvSpPr>
          <p:spPr>
            <a:xfrm>
              <a:off x="9165894" y="2400682"/>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9" name="Rounded Rectangle 18"/>
            <p:cNvSpPr/>
            <p:nvPr/>
          </p:nvSpPr>
          <p:spPr>
            <a:xfrm>
              <a:off x="10707090" y="2379827"/>
              <a:ext cx="957120" cy="458814"/>
            </a:xfrm>
            <a:prstGeom prst="roundRect">
              <a:avLst/>
            </a:prstGeom>
            <a:solidFill>
              <a:schemeClr val="accent6">
                <a:lumMod val="20000"/>
                <a:lumOff val="80000"/>
              </a:schemeClr>
            </a:solidFill>
            <a:ln>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Larger</a:t>
              </a:r>
            </a:p>
          </p:txBody>
        </p:sp>
        <p:sp>
          <p:nvSpPr>
            <p:cNvPr id="85" name="Rounded Rectangle 84"/>
            <p:cNvSpPr/>
            <p:nvPr/>
          </p:nvSpPr>
          <p:spPr>
            <a:xfrm>
              <a:off x="6582033" y="2952225"/>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6" name="Rounded Rectangle 85"/>
            <p:cNvSpPr/>
            <p:nvPr/>
          </p:nvSpPr>
          <p:spPr>
            <a:xfrm>
              <a:off x="7414707" y="2946400"/>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7" name="Rounded Rectangle 86"/>
            <p:cNvSpPr/>
            <p:nvPr/>
          </p:nvSpPr>
          <p:spPr>
            <a:xfrm>
              <a:off x="8496411" y="2937620"/>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8" name="Rounded Rectangle 87"/>
            <p:cNvSpPr/>
            <p:nvPr/>
          </p:nvSpPr>
          <p:spPr>
            <a:xfrm>
              <a:off x="9125274" y="2946400"/>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9" name="Rounded Rectangle 88"/>
            <p:cNvSpPr/>
            <p:nvPr/>
          </p:nvSpPr>
          <p:spPr>
            <a:xfrm>
              <a:off x="10846939" y="3024641"/>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0" name="Rounded Rectangle 89"/>
            <p:cNvSpPr/>
            <p:nvPr/>
          </p:nvSpPr>
          <p:spPr>
            <a:xfrm>
              <a:off x="6582033" y="3503768"/>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1" name="Rounded Rectangle 90"/>
            <p:cNvSpPr/>
            <p:nvPr/>
          </p:nvSpPr>
          <p:spPr>
            <a:xfrm>
              <a:off x="7636449" y="3503768"/>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2" name="Rounded Rectangle 91"/>
            <p:cNvSpPr/>
            <p:nvPr/>
          </p:nvSpPr>
          <p:spPr>
            <a:xfrm>
              <a:off x="8425058" y="3503768"/>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3" name="Rounded Rectangle 92"/>
            <p:cNvSpPr/>
            <p:nvPr/>
          </p:nvSpPr>
          <p:spPr>
            <a:xfrm>
              <a:off x="9165894" y="3503768"/>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4" name="Rounded Rectangle 93"/>
            <p:cNvSpPr/>
            <p:nvPr/>
          </p:nvSpPr>
          <p:spPr>
            <a:xfrm>
              <a:off x="10993161" y="3841703"/>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5" name="Rounded Rectangle 94"/>
            <p:cNvSpPr/>
            <p:nvPr/>
          </p:nvSpPr>
          <p:spPr>
            <a:xfrm>
              <a:off x="6582033" y="4055311"/>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6" name="Rounded Rectangle 95"/>
            <p:cNvSpPr/>
            <p:nvPr/>
          </p:nvSpPr>
          <p:spPr>
            <a:xfrm>
              <a:off x="7470639" y="4038782"/>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7" name="Rounded Rectangle 96"/>
            <p:cNvSpPr/>
            <p:nvPr/>
          </p:nvSpPr>
          <p:spPr>
            <a:xfrm>
              <a:off x="8481879" y="4055311"/>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8" name="Rounded Rectangle 97"/>
            <p:cNvSpPr/>
            <p:nvPr/>
          </p:nvSpPr>
          <p:spPr>
            <a:xfrm>
              <a:off x="9237742" y="4083309"/>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9" name="Rounded Rectangle 98"/>
            <p:cNvSpPr/>
            <p:nvPr/>
          </p:nvSpPr>
          <p:spPr>
            <a:xfrm>
              <a:off x="11088994" y="4753029"/>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01" name="Rounded Rectangle 100"/>
            <p:cNvSpPr/>
            <p:nvPr/>
          </p:nvSpPr>
          <p:spPr>
            <a:xfrm>
              <a:off x="7603182" y="4639556"/>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02" name="Rounded Rectangle 101"/>
            <p:cNvSpPr/>
            <p:nvPr/>
          </p:nvSpPr>
          <p:spPr>
            <a:xfrm>
              <a:off x="8423823" y="4592249"/>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03" name="Rounded Rectangle 102"/>
            <p:cNvSpPr/>
            <p:nvPr/>
          </p:nvSpPr>
          <p:spPr>
            <a:xfrm>
              <a:off x="9090706" y="4743171"/>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06" name="Rounded Rectangle 105"/>
            <p:cNvSpPr/>
            <p:nvPr/>
          </p:nvSpPr>
          <p:spPr>
            <a:xfrm>
              <a:off x="7658879" y="5196810"/>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07" name="Rounded Rectangle 106"/>
            <p:cNvSpPr/>
            <p:nvPr/>
          </p:nvSpPr>
          <p:spPr>
            <a:xfrm>
              <a:off x="8511528" y="5158397"/>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25" name="Rounded Rectangle 124"/>
            <p:cNvSpPr/>
            <p:nvPr/>
          </p:nvSpPr>
          <p:spPr>
            <a:xfrm>
              <a:off x="9936166" y="1631172"/>
              <a:ext cx="719096" cy="504695"/>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rPr>
                <a:t>L</a:t>
              </a:r>
            </a:p>
          </p:txBody>
        </p:sp>
        <p:sp>
          <p:nvSpPr>
            <p:cNvPr id="126" name="Rounded Rectangle 125"/>
            <p:cNvSpPr/>
            <p:nvPr/>
          </p:nvSpPr>
          <p:spPr>
            <a:xfrm>
              <a:off x="9998567" y="2400682"/>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27" name="Rounded Rectangle 126"/>
            <p:cNvSpPr/>
            <p:nvPr/>
          </p:nvSpPr>
          <p:spPr>
            <a:xfrm>
              <a:off x="10041573" y="3069324"/>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28" name="Rounded Rectangle 127"/>
            <p:cNvSpPr/>
            <p:nvPr/>
          </p:nvSpPr>
          <p:spPr>
            <a:xfrm>
              <a:off x="9973265" y="3695705"/>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29" name="Rounded Rectangle 128"/>
            <p:cNvSpPr/>
            <p:nvPr/>
          </p:nvSpPr>
          <p:spPr>
            <a:xfrm>
              <a:off x="10070065" y="4409990"/>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0" name="Rounded Rectangle 129"/>
            <p:cNvSpPr/>
            <p:nvPr/>
          </p:nvSpPr>
          <p:spPr>
            <a:xfrm>
              <a:off x="9998567" y="5170133"/>
              <a:ext cx="594295" cy="41710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5" name="Freeform 4"/>
            <p:cNvSpPr/>
            <p:nvPr/>
          </p:nvSpPr>
          <p:spPr>
            <a:xfrm>
              <a:off x="7286173" y="2946400"/>
              <a:ext cx="87086" cy="2946400"/>
            </a:xfrm>
            <a:custGeom>
              <a:gdLst>
                <a:gd name="connsiteX0" fmla="*/ 14514 w 87086"/>
                <a:gd name="connsiteY0" fmla="*/ 0 h 2946400"/>
                <a:gd name="connsiteX1" fmla="*/ 0 w 87086"/>
                <a:gd name="connsiteY1" fmla="*/ 1045029 h 2946400"/>
                <a:gd name="connsiteX2" fmla="*/ 87086 w 87086"/>
                <a:gd name="connsiteY2" fmla="*/ 1436914 h 2946400"/>
                <a:gd name="connsiteX3" fmla="*/ 72572 w 87086"/>
                <a:gd name="connsiteY3" fmla="*/ 2946400 h 2946400"/>
              </a:gdLst>
              <a:cxnLst>
                <a:cxn ang="0">
                  <a:pos x="connsiteX0" y="connsiteY0"/>
                </a:cxn>
                <a:cxn ang="0">
                  <a:pos x="connsiteX1" y="connsiteY1"/>
                </a:cxn>
                <a:cxn ang="0">
                  <a:pos x="connsiteX2" y="connsiteY2"/>
                </a:cxn>
                <a:cxn ang="0">
                  <a:pos x="connsiteX3" y="connsiteY3"/>
                </a:cxn>
              </a:cxnLst>
              <a:rect l="l" t="t" r="r" b="b"/>
              <a:pathLst>
                <a:path w="87086" h="2946400">
                  <a:moveTo>
                    <a:pt x="14514" y="0"/>
                  </a:moveTo>
                  <a:lnTo>
                    <a:pt x="0" y="1045029"/>
                  </a:lnTo>
                  <a:lnTo>
                    <a:pt x="87086" y="1436914"/>
                  </a:lnTo>
                  <a:lnTo>
                    <a:pt x="72572" y="294640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2" name="Freeform 131"/>
            <p:cNvSpPr/>
            <p:nvPr/>
          </p:nvSpPr>
          <p:spPr>
            <a:xfrm>
              <a:off x="8200572" y="2403558"/>
              <a:ext cx="162117" cy="3509581"/>
            </a:xfrm>
            <a:custGeom>
              <a:gdLst>
                <a:gd name="connsiteX0" fmla="*/ 89545 w 162117"/>
                <a:gd name="connsiteY0" fmla="*/ 0 h 2946400"/>
                <a:gd name="connsiteX1" fmla="*/ 0 w 162117"/>
                <a:gd name="connsiteY1" fmla="*/ 589769 h 2946400"/>
                <a:gd name="connsiteX2" fmla="*/ 75031 w 162117"/>
                <a:gd name="connsiteY2" fmla="*/ 1045029 h 2946400"/>
                <a:gd name="connsiteX3" fmla="*/ 162117 w 162117"/>
                <a:gd name="connsiteY3" fmla="*/ 1436914 h 2946400"/>
                <a:gd name="connsiteX4" fmla="*/ 147603 w 162117"/>
                <a:gd name="connsiteY4" fmla="*/ 2946400 h 29464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62117" h="2946400">
                  <a:moveTo>
                    <a:pt x="89545" y="0"/>
                  </a:moveTo>
                  <a:cubicBezTo>
                    <a:pt x="83887" y="204713"/>
                    <a:pt x="5658" y="385056"/>
                    <a:pt x="0" y="589769"/>
                  </a:cubicBezTo>
                  <a:lnTo>
                    <a:pt x="75031" y="1045029"/>
                  </a:lnTo>
                  <a:lnTo>
                    <a:pt x="162117" y="1436914"/>
                  </a:lnTo>
                  <a:lnTo>
                    <a:pt x="147603" y="294640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3" name="Freeform 132"/>
            <p:cNvSpPr/>
            <p:nvPr/>
          </p:nvSpPr>
          <p:spPr>
            <a:xfrm>
              <a:off x="9826724" y="2403558"/>
              <a:ext cx="87086" cy="3509581"/>
            </a:xfrm>
            <a:custGeom>
              <a:gdLst>
                <a:gd name="connsiteX0" fmla="*/ 14514 w 87086"/>
                <a:gd name="connsiteY0" fmla="*/ 0 h 2946400"/>
                <a:gd name="connsiteX1" fmla="*/ 57506 w 87086"/>
                <a:gd name="connsiteY1" fmla="*/ 626325 h 2946400"/>
                <a:gd name="connsiteX2" fmla="*/ 0 w 87086"/>
                <a:gd name="connsiteY2" fmla="*/ 1045029 h 2946400"/>
                <a:gd name="connsiteX3" fmla="*/ 87086 w 87086"/>
                <a:gd name="connsiteY3" fmla="*/ 1436914 h 2946400"/>
                <a:gd name="connsiteX4" fmla="*/ 72572 w 87086"/>
                <a:gd name="connsiteY4" fmla="*/ 2946400 h 29464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2946400">
                  <a:moveTo>
                    <a:pt x="14514" y="0"/>
                  </a:moveTo>
                  <a:cubicBezTo>
                    <a:pt x="9492" y="208775"/>
                    <a:pt x="62528" y="417550"/>
                    <a:pt x="57506" y="626325"/>
                  </a:cubicBezTo>
                  <a:lnTo>
                    <a:pt x="0" y="1045029"/>
                  </a:lnTo>
                  <a:lnTo>
                    <a:pt x="87086" y="1436914"/>
                  </a:lnTo>
                  <a:lnTo>
                    <a:pt x="72572" y="294640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4" name="Freeform 133"/>
            <p:cNvSpPr/>
            <p:nvPr/>
          </p:nvSpPr>
          <p:spPr>
            <a:xfrm>
              <a:off x="10707090" y="2976472"/>
              <a:ext cx="87086" cy="2213674"/>
            </a:xfrm>
            <a:custGeom>
              <a:gdLst>
                <a:gd name="connsiteX0" fmla="*/ 14514 w 87086"/>
                <a:gd name="connsiteY0" fmla="*/ 0 h 2946400"/>
                <a:gd name="connsiteX1" fmla="*/ 0 w 87086"/>
                <a:gd name="connsiteY1" fmla="*/ 1045029 h 2946400"/>
                <a:gd name="connsiteX2" fmla="*/ 87086 w 87086"/>
                <a:gd name="connsiteY2" fmla="*/ 1436914 h 2946400"/>
                <a:gd name="connsiteX3" fmla="*/ 72572 w 87086"/>
                <a:gd name="connsiteY3" fmla="*/ 2946400 h 2946400"/>
              </a:gdLst>
              <a:cxnLst>
                <a:cxn ang="0">
                  <a:pos x="connsiteX0" y="connsiteY0"/>
                </a:cxn>
                <a:cxn ang="0">
                  <a:pos x="connsiteX1" y="connsiteY1"/>
                </a:cxn>
                <a:cxn ang="0">
                  <a:pos x="connsiteX2" y="connsiteY2"/>
                </a:cxn>
                <a:cxn ang="0">
                  <a:pos x="connsiteX3" y="connsiteY3"/>
                </a:cxn>
              </a:cxnLst>
              <a:rect l="l" t="t" r="r" b="b"/>
              <a:pathLst>
                <a:path w="87086" h="2946400">
                  <a:moveTo>
                    <a:pt x="14514" y="0"/>
                  </a:moveTo>
                  <a:lnTo>
                    <a:pt x="0" y="1045029"/>
                  </a:lnTo>
                  <a:lnTo>
                    <a:pt x="87086" y="1436914"/>
                  </a:lnTo>
                  <a:lnTo>
                    <a:pt x="72572" y="294640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grpSp>
    </p:spTree>
    <p:extLst>
      <p:ext uri="{BB962C8B-B14F-4D97-AF65-F5344CB8AC3E}">
        <p14:creationId xmlns:p14="http://schemas.microsoft.com/office/powerpoint/2010/main" val="438697562"/>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12"/>
        <p:cNvGrpSpPr/>
        <p:nvPr/>
      </p:nvGrpSpPr>
      <p:grpSpPr>
        <a:xfrm>
          <a:off x="0" y="0"/>
          <a:ext cx="0" cy="0"/>
        </a:xfrm>
      </p:grpSpPr>
      <p:sp>
        <p:nvSpPr>
          <p:cNvPr id="213" name="Google Shape;213;p36"/>
          <p:cNvSpPr txBox="1">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p>
        </p:txBody>
      </p:sp>
      <p:sp>
        <p:nvSpPr>
          <p:cNvPr id="214" name="Google Shape;214;p36"/>
          <p:cNvSpPr txBox="1">
            <a:spLocks noGrp="1"/>
          </p:cNvSpPr>
          <p:nvPr>
            <p:ph type="body" sz="quarter" idx="26"/>
          </p:nvPr>
        </p:nvSpPr>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What is the ideal number of points can be completed in a single iteration?</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0-13</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15-18</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20-25</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25-30</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State True or False. </a:t>
            </a: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b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Affinity grouping is suitable only for projects with minimum number of items.</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True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False</a:t>
            </a:r>
          </a:p>
        </p:txBody>
      </p:sp>
    </p:spTree>
    <p:extLst>
      <p:ext uri="{BB962C8B-B14F-4D97-AF65-F5344CB8AC3E}">
        <p14:creationId xmlns:p14="http://schemas.microsoft.com/office/powerpoint/2010/main" val="3524113201"/>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18"/>
        <p:cNvGrpSpPr/>
        <p:nvPr/>
      </p:nvGrpSpPr>
      <p:grpSpPr>
        <a:xfrm>
          <a:off x="0" y="0"/>
          <a:ext cx="0" cy="0"/>
        </a:xfrm>
      </p:grpSpPr>
      <p:sp>
        <p:nvSpPr>
          <p:cNvPr id="219" name="Google Shape;219;p37"/>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1.35 Agile Implementation in Industry Projects</a:t>
            </a:r>
          </a:p>
        </p:txBody>
      </p:sp>
      <p:sp>
        <p:nvSpPr>
          <p:cNvPr id="220" name="Google Shape;220;p37"/>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Implementation of Agile across organizations can be done by several approaches. Some of these for Developers and Management include:</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4" name="Group 3"/>
          <p:cNvGrpSpPr/>
          <p:nvPr/>
        </p:nvGrpSpPr>
        <p:grpSpPr>
          <a:xfrm>
            <a:off x="638630" y="2214690"/>
            <a:ext cx="11007316" cy="4127758"/>
            <a:chOff x="2160501" y="2487928"/>
            <a:chExt cx="7643704" cy="3595034"/>
          </a:xfrm>
        </p:grpSpPr>
        <p:grpSp>
          <p:nvGrpSpPr>
            <p:cNvPr id="221" name="Google Shape;221;p37"/>
            <p:cNvGrpSpPr/>
            <p:nvPr/>
          </p:nvGrpSpPr>
          <p:grpSpPr>
            <a:xfrm>
              <a:off x="5982318" y="2487928"/>
              <a:ext cx="3821887" cy="3595034"/>
              <a:chOff x="0" y="2295575"/>
              <a:chExt cx="2286000" cy="2650423"/>
            </a:xfrm>
          </p:grpSpPr>
          <p:grpSp>
            <p:nvGrpSpPr>
              <p:cNvPr id="222" name="Google Shape;222;p37"/>
              <p:cNvGrpSpPr/>
              <p:nvPr/>
            </p:nvGrpSpPr>
            <p:grpSpPr>
              <a:xfrm>
                <a:off x="0" y="2295575"/>
                <a:ext cx="2286000" cy="2650423"/>
                <a:chOff x="0" y="2295575"/>
                <a:chExt cx="2286000" cy="2650423"/>
              </a:xfrm>
            </p:grpSpPr>
            <p:sp>
              <p:nvSpPr>
                <p:cNvPr id="223" name="Google Shape;223;p37"/>
                <p:cNvSpPr/>
                <p:nvPr/>
              </p:nvSpPr>
              <p:spPr>
                <a:xfrm>
                  <a:off x="0" y="2823925"/>
                  <a:ext cx="2286000" cy="2122073"/>
                </a:xfrm>
                <a:prstGeom prst="rect">
                  <a:avLst/>
                </a:prstGeom>
                <a:solidFill>
                  <a:srgbClr val="0EC07D"/>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89" b="1">
                    <a:latin typeface="Arial" pitchFamily="34" charset="0"/>
                    <a:cs typeface="Arial" pitchFamily="34" charset="0"/>
                  </a:endParaRPr>
                </a:p>
              </p:txBody>
            </p:sp>
            <p:sp>
              <p:nvSpPr>
                <p:cNvPr id="224" name="Google Shape;224;p37"/>
                <p:cNvSpPr/>
                <p:nvPr/>
              </p:nvSpPr>
              <p:spPr>
                <a:xfrm>
                  <a:off x="0" y="2295575"/>
                  <a:ext cx="2286000" cy="53700"/>
                </a:xfrm>
                <a:prstGeom prst="rect">
                  <a:avLst/>
                </a:prstGeom>
                <a:solidFill>
                  <a:srgbClr val="0EC07D"/>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89" b="1">
                    <a:latin typeface="Arial" pitchFamily="34" charset="0"/>
                    <a:cs typeface="Arial" pitchFamily="34" charset="0"/>
                  </a:endParaRPr>
                </a:p>
              </p:txBody>
            </p:sp>
          </p:grpSp>
          <p:sp>
            <p:nvSpPr>
              <p:cNvPr id="225" name="Google Shape;225;p37"/>
              <p:cNvSpPr txBox="1"/>
              <p:nvPr/>
            </p:nvSpPr>
            <p:spPr>
              <a:xfrm>
                <a:off x="216294" y="2362066"/>
                <a:ext cx="1952100" cy="260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stStyle>
              <a:p>
                <a:pPr marR="0" lvl="0" algn="ctr">
                  <a:lnSpc>
                    <a:spcPct val="115000"/>
                  </a:lnSpc>
                  <a:spcBef>
                    <a:spcPct val="0"/>
                  </a:spcBef>
                  <a:spcAft>
                    <a:spcPts val="2133"/>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400" b="1" i="0" u="none" strike="noStrike" cap="none" normalizeH="0" noProof="0">
                    <a:solidFill>
                      <a:srgbClr val="0EC07D"/>
                    </a:solidFill>
                    <a:uLnTx/>
                    <a:uFillTx/>
                    <a:latin typeface="Arial" pitchFamily="34" charset="0"/>
                    <a:ea typeface="Roboto"/>
                    <a:cs typeface="Arial" pitchFamily="34" charset="0"/>
                    <a:sym typeface="Roboto"/>
                  </a:rPr>
                  <a:t>Upper management</a:t>
                </a:r>
                <a:endParaRPr sz="2400" b="1">
                  <a:solidFill>
                    <a:srgbClr val="0EC07D"/>
                  </a:solidFill>
                  <a:latin typeface="Arial" pitchFamily="34" charset="0"/>
                  <a:ea typeface="Roboto"/>
                  <a:cs typeface="Arial" pitchFamily="34" charset="0"/>
                  <a:sym typeface="Roboto"/>
                </a:endParaRPr>
              </a:p>
            </p:txBody>
          </p:sp>
          <p:sp>
            <p:nvSpPr>
              <p:cNvPr id="226" name="Google Shape;226;p37"/>
              <p:cNvSpPr txBox="1"/>
              <p:nvPr/>
            </p:nvSpPr>
            <p:spPr>
              <a:xfrm>
                <a:off x="147749" y="3050052"/>
                <a:ext cx="2020645" cy="1019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stStyle>
              <a:p>
                <a:pPr marL="609585" marR="0" lvl="0" indent="-406390" algn="l">
                  <a:lnSpc>
                    <a:spcPct val="100000"/>
                  </a:lnSpc>
                  <a:spcBef>
                    <a:spcPts val="600"/>
                  </a:spcBef>
                  <a:spcAft>
                    <a:spcPct val="0"/>
                  </a:spcAft>
                  <a:buClr>
                    <a:srgbClr val="FFFFFF"/>
                  </a:buClr>
                  <a:buSzTx/>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FFFFFF"/>
                    </a:solidFill>
                    <a:uLnTx/>
                    <a:uFillTx/>
                    <a:latin typeface="Arial" pitchFamily="34" charset="0"/>
                    <a:ea typeface="Roboto"/>
                    <a:cs typeface="Arial" pitchFamily="34" charset="0"/>
                    <a:sym typeface="Roboto"/>
                  </a:rPr>
                  <a:t>Customer Commitments</a:t>
                </a:r>
                <a:endParaRPr sz="1800">
                  <a:solidFill>
                    <a:srgbClr val="FFFFFF"/>
                  </a:solidFill>
                  <a:latin typeface="Arial" pitchFamily="34" charset="0"/>
                  <a:ea typeface="Roboto"/>
                  <a:cs typeface="Arial" pitchFamily="34" charset="0"/>
                  <a:sym typeface="Roboto"/>
                </a:endParaRPr>
              </a:p>
              <a:p>
                <a:pPr marL="609585" marR="0" lvl="0" indent="-406390" algn="l">
                  <a:lnSpc>
                    <a:spcPct val="100000"/>
                  </a:lnSpc>
                  <a:spcBef>
                    <a:spcPts val="600"/>
                  </a:spcBef>
                  <a:spcAft>
                    <a:spcPct val="0"/>
                  </a:spcAft>
                  <a:buClr>
                    <a:srgbClr val="FFFFFF"/>
                  </a:buClr>
                  <a:buSzTx/>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FFFFFF"/>
                    </a:solidFill>
                    <a:uLnTx/>
                    <a:uFillTx/>
                    <a:latin typeface="Arial" pitchFamily="34" charset="0"/>
                    <a:ea typeface="Roboto"/>
                    <a:cs typeface="Arial" pitchFamily="34" charset="0"/>
                    <a:sym typeface="Roboto"/>
                  </a:rPr>
                  <a:t>Tracking Progress</a:t>
                </a:r>
                <a:endParaRPr sz="1800">
                  <a:solidFill>
                    <a:srgbClr val="FFFFFF"/>
                  </a:solidFill>
                  <a:latin typeface="Arial" pitchFamily="34" charset="0"/>
                  <a:ea typeface="Roboto"/>
                  <a:cs typeface="Arial" pitchFamily="34" charset="0"/>
                  <a:sym typeface="Roboto"/>
                </a:endParaRPr>
              </a:p>
              <a:p>
                <a:pPr marL="609585" marR="0" lvl="0" indent="-406390" algn="l">
                  <a:lnSpc>
                    <a:spcPct val="100000"/>
                  </a:lnSpc>
                  <a:spcBef>
                    <a:spcPts val="600"/>
                  </a:spcBef>
                  <a:spcAft>
                    <a:spcPct val="0"/>
                  </a:spcAft>
                  <a:buClr>
                    <a:srgbClr val="FFFFFF"/>
                  </a:buClr>
                  <a:buSzTx/>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FFFFFF"/>
                    </a:solidFill>
                    <a:uLnTx/>
                    <a:uFillTx/>
                    <a:latin typeface="Arial" pitchFamily="34" charset="0"/>
                    <a:ea typeface="Roboto"/>
                    <a:cs typeface="Arial" pitchFamily="34" charset="0"/>
                    <a:sym typeface="Roboto"/>
                  </a:rPr>
                  <a:t>Impact on other groups</a:t>
                </a:r>
                <a:endParaRPr sz="1800">
                  <a:solidFill>
                    <a:srgbClr val="FFFFFF"/>
                  </a:solidFill>
                  <a:latin typeface="Arial" pitchFamily="34" charset="0"/>
                  <a:ea typeface="Roboto"/>
                  <a:cs typeface="Arial" pitchFamily="34" charset="0"/>
                  <a:sym typeface="Roboto"/>
                </a:endParaRPr>
              </a:p>
              <a:p>
                <a:pPr marL="609585" marR="0" lvl="0" indent="-406390" algn="l">
                  <a:lnSpc>
                    <a:spcPct val="100000"/>
                  </a:lnSpc>
                  <a:spcBef>
                    <a:spcPts val="600"/>
                  </a:spcBef>
                  <a:spcAft>
                    <a:spcPct val="0"/>
                  </a:spcAft>
                  <a:buClr>
                    <a:srgbClr val="FFFFFF"/>
                  </a:buClr>
                  <a:buSzTx/>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FFFFFF"/>
                    </a:solidFill>
                    <a:uLnTx/>
                    <a:uFillTx/>
                    <a:latin typeface="Arial" pitchFamily="34" charset="0"/>
                    <a:ea typeface="Roboto"/>
                    <a:cs typeface="Arial" pitchFamily="34" charset="0"/>
                    <a:sym typeface="Roboto"/>
                  </a:rPr>
                  <a:t>Project completion</a:t>
                </a:r>
                <a:endParaRPr sz="1800">
                  <a:solidFill>
                    <a:srgbClr val="FFFFFF"/>
                  </a:solidFill>
                  <a:latin typeface="Arial" pitchFamily="34" charset="0"/>
                  <a:ea typeface="Roboto"/>
                  <a:cs typeface="Arial" pitchFamily="34" charset="0"/>
                  <a:sym typeface="Roboto"/>
                </a:endParaRPr>
              </a:p>
            </p:txBody>
          </p:sp>
        </p:grpSp>
        <p:grpSp>
          <p:nvGrpSpPr>
            <p:cNvPr id="228" name="Google Shape;228;p37"/>
            <p:cNvGrpSpPr/>
            <p:nvPr/>
          </p:nvGrpSpPr>
          <p:grpSpPr>
            <a:xfrm>
              <a:off x="2160501" y="2487928"/>
              <a:ext cx="3821887" cy="3595034"/>
              <a:chOff x="0" y="2295575"/>
              <a:chExt cx="2286000" cy="2650423"/>
            </a:xfrm>
          </p:grpSpPr>
          <p:grpSp>
            <p:nvGrpSpPr>
              <p:cNvPr id="229" name="Google Shape;229;p37"/>
              <p:cNvGrpSpPr/>
              <p:nvPr/>
            </p:nvGrpSpPr>
            <p:grpSpPr>
              <a:xfrm>
                <a:off x="0" y="2295575"/>
                <a:ext cx="2286000" cy="2650423"/>
                <a:chOff x="0" y="2295575"/>
                <a:chExt cx="2286000" cy="2650423"/>
              </a:xfrm>
            </p:grpSpPr>
            <p:sp>
              <p:nvSpPr>
                <p:cNvPr id="230" name="Google Shape;230;p37"/>
                <p:cNvSpPr/>
                <p:nvPr/>
              </p:nvSpPr>
              <p:spPr>
                <a:xfrm>
                  <a:off x="0" y="2823925"/>
                  <a:ext cx="2286000" cy="2122073"/>
                </a:xfrm>
                <a:prstGeom prst="rect">
                  <a:avLst/>
                </a:prstGeom>
                <a:solidFill>
                  <a:srgbClr val="0EC07D"/>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89" b="1">
                    <a:latin typeface="Arial" pitchFamily="34" charset="0"/>
                    <a:cs typeface="Arial" pitchFamily="34" charset="0"/>
                  </a:endParaRPr>
                </a:p>
              </p:txBody>
            </p:sp>
            <p:sp>
              <p:nvSpPr>
                <p:cNvPr id="231" name="Google Shape;231;p37"/>
                <p:cNvSpPr/>
                <p:nvPr/>
              </p:nvSpPr>
              <p:spPr>
                <a:xfrm>
                  <a:off x="0" y="2295575"/>
                  <a:ext cx="2286000" cy="53700"/>
                </a:xfrm>
                <a:prstGeom prst="rect">
                  <a:avLst/>
                </a:prstGeom>
                <a:solidFill>
                  <a:srgbClr val="0EC07D"/>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89" b="1">
                    <a:latin typeface="Arial" pitchFamily="34" charset="0"/>
                    <a:cs typeface="Arial" pitchFamily="34" charset="0"/>
                  </a:endParaRPr>
                </a:p>
              </p:txBody>
            </p:sp>
          </p:grpSp>
          <p:sp>
            <p:nvSpPr>
              <p:cNvPr id="232" name="Google Shape;232;p37"/>
              <p:cNvSpPr txBox="1"/>
              <p:nvPr/>
            </p:nvSpPr>
            <p:spPr>
              <a:xfrm>
                <a:off x="216280" y="2351366"/>
                <a:ext cx="1575300" cy="260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stStyle>
              <a:p>
                <a:pPr marR="0" lvl="0" algn="ctr">
                  <a:lnSpc>
                    <a:spcPct val="115000"/>
                  </a:lnSpc>
                  <a:spcBef>
                    <a:spcPct val="0"/>
                  </a:spcBef>
                  <a:spcAft>
                    <a:spcPts val="2133"/>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400" b="1" i="0" u="none" strike="noStrike" cap="none" normalizeH="0" noProof="0">
                    <a:solidFill>
                      <a:srgbClr val="0EC07D"/>
                    </a:solidFill>
                    <a:uLnTx/>
                    <a:uFillTx/>
                    <a:latin typeface="Arial" pitchFamily="34" charset="0"/>
                    <a:ea typeface="Roboto"/>
                    <a:cs typeface="Arial" pitchFamily="34" charset="0"/>
                    <a:sym typeface="Roboto"/>
                  </a:rPr>
                  <a:t>Developers</a:t>
                </a:r>
                <a:endParaRPr sz="2400" b="1">
                  <a:solidFill>
                    <a:srgbClr val="0EC07D"/>
                  </a:solidFill>
                  <a:latin typeface="Arial" pitchFamily="34" charset="0"/>
                  <a:ea typeface="Roboto"/>
                  <a:cs typeface="Arial" pitchFamily="34" charset="0"/>
                  <a:sym typeface="Roboto"/>
                </a:endParaRPr>
              </a:p>
            </p:txBody>
          </p:sp>
          <p:sp>
            <p:nvSpPr>
              <p:cNvPr id="233" name="Google Shape;233;p37"/>
              <p:cNvSpPr txBox="1"/>
              <p:nvPr/>
            </p:nvSpPr>
            <p:spPr>
              <a:xfrm>
                <a:off x="11981" y="3050050"/>
                <a:ext cx="2273976" cy="7977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stStyle>
              <a:p>
                <a:pPr marL="609585" marR="0" lvl="0" indent="-406390" algn="l">
                  <a:lnSpc>
                    <a:spcPct val="100000"/>
                  </a:lnSpc>
                  <a:spcBef>
                    <a:spcPts val="600"/>
                  </a:spcBef>
                  <a:spcAft>
                    <a:spcPct val="0"/>
                  </a:spcAft>
                  <a:buClr>
                    <a:srgbClr val="FFFFFF"/>
                  </a:buClr>
                  <a:buSzTx/>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FFFFFF"/>
                    </a:solidFill>
                    <a:uLnTx/>
                    <a:uFillTx/>
                    <a:latin typeface="Arial" pitchFamily="34" charset="0"/>
                    <a:ea typeface="Roboto"/>
                    <a:cs typeface="Arial" pitchFamily="34" charset="0"/>
                    <a:sym typeface="Roboto"/>
                  </a:rPr>
                  <a:t>Resistance</a:t>
                </a:r>
                <a:endParaRPr sz="1800">
                  <a:solidFill>
                    <a:srgbClr val="FFFFFF"/>
                  </a:solidFill>
                  <a:latin typeface="Arial" pitchFamily="34" charset="0"/>
                  <a:ea typeface="Roboto"/>
                  <a:cs typeface="Arial" pitchFamily="34" charset="0"/>
                  <a:sym typeface="Roboto"/>
                </a:endParaRPr>
              </a:p>
              <a:p>
                <a:pPr marL="609585" marR="0" lvl="0" indent="-406390" algn="l">
                  <a:lnSpc>
                    <a:spcPct val="100000"/>
                  </a:lnSpc>
                  <a:spcBef>
                    <a:spcPts val="600"/>
                  </a:spcBef>
                  <a:spcAft>
                    <a:spcPct val="0"/>
                  </a:spcAft>
                  <a:buClr>
                    <a:srgbClr val="FFFFFF"/>
                  </a:buClr>
                  <a:buSzTx/>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FFFFFF"/>
                    </a:solidFill>
                    <a:uLnTx/>
                    <a:uFillTx/>
                    <a:latin typeface="Arial" pitchFamily="34" charset="0"/>
                    <a:ea typeface="Roboto"/>
                    <a:cs typeface="Arial" pitchFamily="34" charset="0"/>
                    <a:sym typeface="Roboto"/>
                  </a:rPr>
                  <a:t>Micromanagement</a:t>
                </a:r>
                <a:endParaRPr sz="1800">
                  <a:solidFill>
                    <a:srgbClr val="FFFFFF"/>
                  </a:solidFill>
                  <a:latin typeface="Arial" pitchFamily="34" charset="0"/>
                  <a:ea typeface="Roboto"/>
                  <a:cs typeface="Arial" pitchFamily="34" charset="0"/>
                  <a:sym typeface="Roboto"/>
                </a:endParaRPr>
              </a:p>
              <a:p>
                <a:pPr marL="609585" marR="0" lvl="0" indent="-406390" algn="l">
                  <a:lnSpc>
                    <a:spcPct val="100000"/>
                  </a:lnSpc>
                  <a:spcBef>
                    <a:spcPts val="600"/>
                  </a:spcBef>
                  <a:spcAft>
                    <a:spcPct val="0"/>
                  </a:spcAft>
                  <a:buClr>
                    <a:srgbClr val="FFFFFF"/>
                  </a:buClr>
                  <a:buSzTx/>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FFFFFF"/>
                    </a:solidFill>
                    <a:uLnTx/>
                    <a:uFillTx/>
                    <a:latin typeface="Arial" pitchFamily="34" charset="0"/>
                    <a:ea typeface="Roboto"/>
                    <a:cs typeface="Arial" pitchFamily="34" charset="0"/>
                    <a:sym typeface="Roboto"/>
                  </a:rPr>
                  <a:t>Transition from traditional to Agile processes</a:t>
                </a:r>
                <a:endParaRPr sz="1800">
                  <a:solidFill>
                    <a:srgbClr val="FFFFFF"/>
                  </a:solidFill>
                  <a:latin typeface="Arial" pitchFamily="34" charset="0"/>
                  <a:ea typeface="Roboto"/>
                  <a:cs typeface="Arial" pitchFamily="34" charset="0"/>
                  <a:sym typeface="Roboto"/>
                </a:endParaRPr>
              </a:p>
              <a:p>
                <a:pPr marL="609585" marR="0" lvl="0" indent="-406390" algn="l">
                  <a:lnSpc>
                    <a:spcPct val="100000"/>
                  </a:lnSpc>
                  <a:spcBef>
                    <a:spcPts val="600"/>
                  </a:spcBef>
                  <a:spcAft>
                    <a:spcPct val="0"/>
                  </a:spcAft>
                  <a:buClr>
                    <a:srgbClr val="FFFFFF"/>
                  </a:buClr>
                  <a:buSzTx/>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FFFFFF"/>
                    </a:solidFill>
                    <a:uLnTx/>
                    <a:uFillTx/>
                    <a:latin typeface="Arial" pitchFamily="34" charset="0"/>
                    <a:ea typeface="Roboto"/>
                    <a:cs typeface="Arial" pitchFamily="34" charset="0"/>
                    <a:sym typeface="Roboto"/>
                  </a:rPr>
                  <a:t>Distributed development</a:t>
                </a:r>
                <a:endParaRPr sz="1800">
                  <a:solidFill>
                    <a:srgbClr val="FFFFFF"/>
                  </a:solidFill>
                  <a:latin typeface="Arial" pitchFamily="34" charset="0"/>
                  <a:ea typeface="Roboto"/>
                  <a:cs typeface="Arial" pitchFamily="34" charset="0"/>
                  <a:sym typeface="Roboto"/>
                </a:endParaRPr>
              </a:p>
              <a:p>
                <a:pPr marL="609585" marR="0" lvl="0" indent="-406390" algn="l">
                  <a:lnSpc>
                    <a:spcPct val="100000"/>
                  </a:lnSpc>
                  <a:spcBef>
                    <a:spcPts val="600"/>
                  </a:spcBef>
                  <a:spcAft>
                    <a:spcPct val="0"/>
                  </a:spcAft>
                  <a:buClr>
                    <a:srgbClr val="FFFFFF"/>
                  </a:buClr>
                  <a:buSzTx/>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FFFFFF"/>
                    </a:solidFill>
                    <a:uLnTx/>
                    <a:uFillTx/>
                    <a:latin typeface="Arial" pitchFamily="34" charset="0"/>
                    <a:ea typeface="Roboto"/>
                    <a:cs typeface="Arial" pitchFamily="34" charset="0"/>
                    <a:sym typeface="Roboto"/>
                  </a:rPr>
                  <a:t>Top talent is required</a:t>
                </a:r>
                <a:endParaRPr sz="1800">
                  <a:solidFill>
                    <a:srgbClr val="FFFFFF"/>
                  </a:solidFill>
                  <a:latin typeface="Arial" pitchFamily="34" charset="0"/>
                  <a:ea typeface="Roboto"/>
                  <a:cs typeface="Arial" pitchFamily="34" charset="0"/>
                  <a:sym typeface="Roboto"/>
                </a:endParaRPr>
              </a:p>
              <a:p>
                <a:pPr marL="609585" marR="0" lvl="0" indent="-406390" algn="l">
                  <a:lnSpc>
                    <a:spcPct val="100000"/>
                  </a:lnSpc>
                  <a:spcBef>
                    <a:spcPts val="600"/>
                  </a:spcBef>
                  <a:spcAft>
                    <a:spcPct val="0"/>
                  </a:spcAft>
                  <a:buClr>
                    <a:srgbClr val="FFFFFF"/>
                  </a:buClr>
                  <a:buSzTx/>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FFFFFF"/>
                    </a:solidFill>
                    <a:uLnTx/>
                    <a:uFillTx/>
                    <a:latin typeface="Arial" pitchFamily="34" charset="0"/>
                    <a:ea typeface="Roboto"/>
                    <a:cs typeface="Arial" pitchFamily="34" charset="0"/>
                    <a:sym typeface="Roboto"/>
                  </a:rPr>
                  <a:t>Enthusiastic teams</a:t>
                </a:r>
                <a:endParaRPr sz="1800">
                  <a:solidFill>
                    <a:srgbClr val="FFFFFF"/>
                  </a:solidFill>
                  <a:latin typeface="Arial" pitchFamily="34" charset="0"/>
                  <a:ea typeface="Roboto"/>
                  <a:cs typeface="Arial" pitchFamily="34" charset="0"/>
                  <a:sym typeface="Roboto"/>
                </a:endParaRPr>
              </a:p>
              <a:p>
                <a:pPr marL="609585" marR="0" lvl="0" indent="-406390" algn="l">
                  <a:lnSpc>
                    <a:spcPct val="100000"/>
                  </a:lnSpc>
                  <a:spcBef>
                    <a:spcPts val="600"/>
                  </a:spcBef>
                  <a:spcAft>
                    <a:spcPct val="0"/>
                  </a:spcAft>
                  <a:buClr>
                    <a:srgbClr val="FFFFFF"/>
                  </a:buClr>
                  <a:buSzTx/>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FFFFFF"/>
                    </a:solidFill>
                    <a:uLnTx/>
                    <a:uFillTx/>
                    <a:latin typeface="Arial" pitchFamily="34" charset="0"/>
                    <a:ea typeface="Roboto"/>
                    <a:cs typeface="Arial" pitchFamily="34" charset="0"/>
                    <a:sym typeface="Roboto"/>
                  </a:rPr>
                  <a:t>Testers</a:t>
                </a:r>
                <a:endParaRPr sz="1800">
                  <a:solidFill>
                    <a:srgbClr val="FFFFFF"/>
                  </a:solidFill>
                  <a:latin typeface="Arial" pitchFamily="34" charset="0"/>
                  <a:ea typeface="Roboto"/>
                  <a:cs typeface="Arial" pitchFamily="34" charset="0"/>
                  <a:sym typeface="Roboto"/>
                </a:endParaRPr>
              </a:p>
            </p:txBody>
          </p:sp>
          <p:cxnSp>
            <p:nvCxnSpPr>
              <p:cNvPr id="234" name="Google Shape;234;p37"/>
              <p:cNvCxnSpPr/>
              <p:nvPr/>
            </p:nvCxnSpPr>
            <p:spPr>
              <a:xfrm flipH="1">
                <a:off x="2285957" y="2295575"/>
                <a:ext cx="43" cy="2637632"/>
              </a:xfrm>
              <a:prstGeom prst="straightConnector1">
                <a:avLst/>
              </a:prstGeom>
              <a:noFill/>
              <a:ln w="28575" cap="flat" cmpd="sng">
                <a:solidFill>
                  <a:srgbClr val="83E3D9"/>
                </a:solidFill>
                <a:prstDash val="dot"/>
                <a:round/>
                <a:headEnd type="none" w="sm" len="sm"/>
                <a:tailEnd type="none" w="sm" len="sm"/>
              </a:ln>
            </p:spPr>
          </p:cxnSp>
        </p:grpSp>
      </p:grpSp>
    </p:spTree>
    <p:extLst>
      <p:ext uri="{BB962C8B-B14F-4D97-AF65-F5344CB8AC3E}">
        <p14:creationId xmlns:p14="http://schemas.microsoft.com/office/powerpoint/2010/main" val="1182580757"/>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38"/>
        <p:cNvGrpSpPr/>
        <p:nvPr/>
      </p:nvGrpSpPr>
      <p:grpSpPr>
        <a:xfrm>
          <a:off x="0" y="0"/>
          <a:ext cx="0" cy="0"/>
        </a:xfrm>
      </p:grpSpPr>
      <p:sp>
        <p:nvSpPr>
          <p:cNvPr id="239" name="Google Shape;239;p38"/>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sv-SE"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1.36 Soft Skills in Agile</a:t>
            </a:r>
          </a:p>
        </p:txBody>
      </p:sp>
      <p:sp>
        <p:nvSpPr>
          <p:cNvPr id="240" name="Google Shape;240;p38"/>
          <p:cNvSpPr txBox="1">
            <a:spLocks noGrp="1"/>
          </p:cNvSpPr>
          <p:nvPr>
            <p:ph type="body" idx="2"/>
          </p:nvPr>
        </p:nvSpPr>
        <p:spPr>
          <a:xfrm>
            <a:off x="514351" y="1304995"/>
            <a:ext cx="3822702"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Soft skills refer to the interpersonal skills and the ability to interact effectively and harmoniously with other people.</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Agile teams and the project leaders need to have soft skills, a few of them are as follows:</a:t>
            </a:r>
          </a:p>
        </p:txBody>
      </p:sp>
      <p:grpSp>
        <p:nvGrpSpPr>
          <p:cNvPr id="19" name="Group 18"/>
          <p:cNvGrpSpPr/>
          <p:nvPr/>
        </p:nvGrpSpPr>
        <p:grpSpPr>
          <a:xfrm>
            <a:off x="5724107" y="633245"/>
            <a:ext cx="5019917" cy="5554263"/>
            <a:chOff x="5269698" y="855859"/>
            <a:chExt cx="5019917" cy="5554263"/>
          </a:xfrm>
        </p:grpSpPr>
        <p:sp>
          <p:nvSpPr>
            <p:cNvPr id="6" name="Freeform 5"/>
            <p:cNvSpPr/>
            <p:nvPr/>
          </p:nvSpPr>
          <p:spPr>
            <a:xfrm>
              <a:off x="6996731" y="2850065"/>
              <a:ext cx="1565851" cy="1565851"/>
            </a:xfrm>
            <a:custGeom>
              <a:gdLst>
                <a:gd name="connsiteX0" fmla="*/ 0 w 1423501"/>
                <a:gd name="connsiteY0" fmla="*/ 711751 h 1423501"/>
                <a:gd name="connsiteX1" fmla="*/ 711751 w 1423501"/>
                <a:gd name="connsiteY1" fmla="*/ 0 h 1423501"/>
                <a:gd name="connsiteX2" fmla="*/ 1423502 w 1423501"/>
                <a:gd name="connsiteY2" fmla="*/ 711751 h 1423501"/>
                <a:gd name="connsiteX3" fmla="*/ 711751 w 1423501"/>
                <a:gd name="connsiteY3" fmla="*/ 1423502 h 1423501"/>
                <a:gd name="connsiteX4" fmla="*/ 0 w 1423501"/>
                <a:gd name="connsiteY4" fmla="*/ 711751 h 1423501"/>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23501" h="1423501">
                  <a:moveTo>
                    <a:pt x="0" y="711751"/>
                  </a:moveTo>
                  <a:cubicBezTo>
                    <a:pt x="0" y="318662"/>
                    <a:pt x="318662" y="0"/>
                    <a:pt x="711751" y="0"/>
                  </a:cubicBezTo>
                  <a:cubicBezTo>
                    <a:pt x="1104840" y="0"/>
                    <a:pt x="1423502" y="318662"/>
                    <a:pt x="1423502" y="711751"/>
                  </a:cubicBezTo>
                  <a:cubicBezTo>
                    <a:pt x="1423502" y="1104840"/>
                    <a:pt x="1104840" y="1423502"/>
                    <a:pt x="711751" y="1423502"/>
                  </a:cubicBezTo>
                  <a:cubicBezTo>
                    <a:pt x="318662" y="1423502"/>
                    <a:pt x="0" y="1104840"/>
                    <a:pt x="0" y="711751"/>
                  </a:cubicBezTo>
                  <a:close/>
                </a:path>
              </a:pathLst>
            </a:custGeom>
            <a:solidFill>
              <a:srgbClr val="0EC07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407" tIns="236407" rIns="236407" bIns="236407"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779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sv-SE" sz="1800" b="1" i="0" u="none" strike="noStrike" kern="1200" cap="none" spc="0" normalizeH="0" baseline="0" noProof="0">
                  <a:solidFill>
                    <a:srgbClr val="FFFFFF"/>
                  </a:solidFill>
                  <a:uLnTx/>
                  <a:uFillTx/>
                  <a:latin typeface="Arial" pitchFamily="34" charset="0"/>
                  <a:cs typeface="Arial" pitchFamily="34" charset="0"/>
                </a:rPr>
                <a:t>Soft Skills in Agile</a:t>
              </a:r>
              <a:endParaRPr lang="en-US" sz="1800" b="1" kern="1200">
                <a:latin typeface="Arial" pitchFamily="34" charset="0"/>
                <a:cs typeface="Arial" pitchFamily="34" charset="0"/>
              </a:endParaRPr>
            </a:p>
          </p:txBody>
        </p:sp>
        <p:sp>
          <p:nvSpPr>
            <p:cNvPr id="7" name="Freeform 6"/>
            <p:cNvSpPr/>
            <p:nvPr/>
          </p:nvSpPr>
          <p:spPr>
            <a:xfrm rot="16200000">
              <a:off x="7628420" y="2402453"/>
              <a:ext cx="302473" cy="483990"/>
            </a:xfrm>
            <a:custGeom>
              <a:gdLst>
                <a:gd name="connsiteX0" fmla="*/ 0 w 302473"/>
                <a:gd name="connsiteY0" fmla="*/ 96798 h 483990"/>
                <a:gd name="connsiteX1" fmla="*/ 151237 w 302473"/>
                <a:gd name="connsiteY1" fmla="*/ 96798 h 483990"/>
                <a:gd name="connsiteX2" fmla="*/ 151237 w 302473"/>
                <a:gd name="connsiteY2" fmla="*/ 0 h 483990"/>
                <a:gd name="connsiteX3" fmla="*/ 302473 w 302473"/>
                <a:gd name="connsiteY3" fmla="*/ 241995 h 483990"/>
                <a:gd name="connsiteX4" fmla="*/ 151237 w 302473"/>
                <a:gd name="connsiteY4" fmla="*/ 483990 h 483990"/>
                <a:gd name="connsiteX5" fmla="*/ 151237 w 302473"/>
                <a:gd name="connsiteY5" fmla="*/ 387192 h 483990"/>
                <a:gd name="connsiteX6" fmla="*/ 0 w 302473"/>
                <a:gd name="connsiteY6" fmla="*/ 387192 h 483990"/>
                <a:gd name="connsiteX7" fmla="*/ 0 w 302473"/>
                <a:gd name="connsiteY7" fmla="*/ 96798 h 4839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73" h="483990">
                  <a:moveTo>
                    <a:pt x="0" y="96798"/>
                  </a:moveTo>
                  <a:lnTo>
                    <a:pt x="151237" y="96798"/>
                  </a:lnTo>
                  <a:lnTo>
                    <a:pt x="151237" y="0"/>
                  </a:lnTo>
                  <a:lnTo>
                    <a:pt x="302473" y="241995"/>
                  </a:lnTo>
                  <a:lnTo>
                    <a:pt x="151237" y="483990"/>
                  </a:lnTo>
                  <a:lnTo>
                    <a:pt x="151237" y="387192"/>
                  </a:lnTo>
                  <a:lnTo>
                    <a:pt x="0" y="387192"/>
                  </a:lnTo>
                  <a:lnTo>
                    <a:pt x="0" y="96798"/>
                  </a:lnTo>
                  <a:close/>
                </a:path>
              </a:pathLst>
            </a:custGeom>
            <a:solidFill>
              <a:srgbClr val="0EC07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798" rIns="90742" bIns="96797"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kern="1200">
                <a:latin typeface="Arial" pitchFamily="34" charset="0"/>
                <a:cs typeface="Arial" pitchFamily="34" charset="0"/>
              </a:endParaRPr>
            </a:p>
          </p:txBody>
        </p:sp>
        <p:sp>
          <p:nvSpPr>
            <p:cNvPr id="8" name="Freeform 7"/>
            <p:cNvSpPr/>
            <p:nvPr/>
          </p:nvSpPr>
          <p:spPr>
            <a:xfrm>
              <a:off x="6996731" y="855859"/>
              <a:ext cx="1565851" cy="1565851"/>
            </a:xfrm>
            <a:custGeom>
              <a:gdLst>
                <a:gd name="connsiteX0" fmla="*/ 0 w 1423501"/>
                <a:gd name="connsiteY0" fmla="*/ 711751 h 1423501"/>
                <a:gd name="connsiteX1" fmla="*/ 711751 w 1423501"/>
                <a:gd name="connsiteY1" fmla="*/ 0 h 1423501"/>
                <a:gd name="connsiteX2" fmla="*/ 1423502 w 1423501"/>
                <a:gd name="connsiteY2" fmla="*/ 711751 h 1423501"/>
                <a:gd name="connsiteX3" fmla="*/ 711751 w 1423501"/>
                <a:gd name="connsiteY3" fmla="*/ 1423502 h 1423501"/>
                <a:gd name="connsiteX4" fmla="*/ 0 w 1423501"/>
                <a:gd name="connsiteY4" fmla="*/ 711751 h 1423501"/>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23501" h="1423501">
                  <a:moveTo>
                    <a:pt x="0" y="711751"/>
                  </a:moveTo>
                  <a:cubicBezTo>
                    <a:pt x="0" y="318662"/>
                    <a:pt x="318662" y="0"/>
                    <a:pt x="711751" y="0"/>
                  </a:cubicBezTo>
                  <a:cubicBezTo>
                    <a:pt x="1104840" y="0"/>
                    <a:pt x="1423502" y="318662"/>
                    <a:pt x="1423502" y="711751"/>
                  </a:cubicBezTo>
                  <a:cubicBezTo>
                    <a:pt x="1423502" y="1104840"/>
                    <a:pt x="1104840" y="1423502"/>
                    <a:pt x="711751" y="1423502"/>
                  </a:cubicBezTo>
                  <a:cubicBezTo>
                    <a:pt x="318662" y="1423502"/>
                    <a:pt x="0" y="1104840"/>
                    <a:pt x="0" y="711751"/>
                  </a:cubicBezTo>
                  <a:close/>
                </a:path>
              </a:pathLst>
            </a:custGeom>
            <a:solidFill>
              <a:schemeClr val="accent6">
                <a:lumMod val="20000"/>
                <a:lumOff val="80000"/>
              </a:schemeClr>
            </a:solidFill>
            <a:ln w="38100">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Collaboration</a:t>
              </a:r>
            </a:p>
          </p:txBody>
        </p:sp>
        <p:sp>
          <p:nvSpPr>
            <p:cNvPr id="9" name="Freeform 8"/>
            <p:cNvSpPr/>
            <p:nvPr/>
          </p:nvSpPr>
          <p:spPr>
            <a:xfrm rot="19800000">
              <a:off x="8484523" y="2896724"/>
              <a:ext cx="302473" cy="483990"/>
            </a:xfrm>
            <a:custGeom>
              <a:gdLst>
                <a:gd name="connsiteX0" fmla="*/ 0 w 302473"/>
                <a:gd name="connsiteY0" fmla="*/ 96798 h 483990"/>
                <a:gd name="connsiteX1" fmla="*/ 151237 w 302473"/>
                <a:gd name="connsiteY1" fmla="*/ 96798 h 483990"/>
                <a:gd name="connsiteX2" fmla="*/ 151237 w 302473"/>
                <a:gd name="connsiteY2" fmla="*/ 0 h 483990"/>
                <a:gd name="connsiteX3" fmla="*/ 302473 w 302473"/>
                <a:gd name="connsiteY3" fmla="*/ 241995 h 483990"/>
                <a:gd name="connsiteX4" fmla="*/ 151237 w 302473"/>
                <a:gd name="connsiteY4" fmla="*/ 483990 h 483990"/>
                <a:gd name="connsiteX5" fmla="*/ 151237 w 302473"/>
                <a:gd name="connsiteY5" fmla="*/ 387192 h 483990"/>
                <a:gd name="connsiteX6" fmla="*/ 0 w 302473"/>
                <a:gd name="connsiteY6" fmla="*/ 387192 h 483990"/>
                <a:gd name="connsiteX7" fmla="*/ 0 w 302473"/>
                <a:gd name="connsiteY7" fmla="*/ 96798 h 4839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73" h="483990">
                  <a:moveTo>
                    <a:pt x="0" y="96798"/>
                  </a:moveTo>
                  <a:lnTo>
                    <a:pt x="151237" y="96798"/>
                  </a:lnTo>
                  <a:lnTo>
                    <a:pt x="151237" y="0"/>
                  </a:lnTo>
                  <a:lnTo>
                    <a:pt x="302473" y="241995"/>
                  </a:lnTo>
                  <a:lnTo>
                    <a:pt x="151237" y="483990"/>
                  </a:lnTo>
                  <a:lnTo>
                    <a:pt x="151237" y="387192"/>
                  </a:lnTo>
                  <a:lnTo>
                    <a:pt x="0" y="387192"/>
                  </a:lnTo>
                  <a:lnTo>
                    <a:pt x="0" y="96798"/>
                  </a:lnTo>
                  <a:close/>
                </a:path>
              </a:pathLst>
            </a:custGeom>
            <a:solidFill>
              <a:srgbClr val="0EC07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798" rIns="90741" bIns="96797"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kern="1200">
                <a:latin typeface="Arial" pitchFamily="34" charset="0"/>
                <a:cs typeface="Arial" pitchFamily="34" charset="0"/>
              </a:endParaRPr>
            </a:p>
          </p:txBody>
        </p:sp>
        <p:sp>
          <p:nvSpPr>
            <p:cNvPr id="10" name="Freeform 9"/>
            <p:cNvSpPr/>
            <p:nvPr/>
          </p:nvSpPr>
          <p:spPr>
            <a:xfrm>
              <a:off x="8723764" y="1852962"/>
              <a:ext cx="1565851" cy="1565851"/>
            </a:xfrm>
            <a:custGeom>
              <a:gdLst>
                <a:gd name="connsiteX0" fmla="*/ 0 w 1423501"/>
                <a:gd name="connsiteY0" fmla="*/ 711751 h 1423501"/>
                <a:gd name="connsiteX1" fmla="*/ 711751 w 1423501"/>
                <a:gd name="connsiteY1" fmla="*/ 0 h 1423501"/>
                <a:gd name="connsiteX2" fmla="*/ 1423502 w 1423501"/>
                <a:gd name="connsiteY2" fmla="*/ 711751 h 1423501"/>
                <a:gd name="connsiteX3" fmla="*/ 711751 w 1423501"/>
                <a:gd name="connsiteY3" fmla="*/ 1423502 h 1423501"/>
                <a:gd name="connsiteX4" fmla="*/ 0 w 1423501"/>
                <a:gd name="connsiteY4" fmla="*/ 711751 h 1423501"/>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23501" h="1423501">
                  <a:moveTo>
                    <a:pt x="0" y="711751"/>
                  </a:moveTo>
                  <a:cubicBezTo>
                    <a:pt x="0" y="318662"/>
                    <a:pt x="318662" y="0"/>
                    <a:pt x="711751" y="0"/>
                  </a:cubicBezTo>
                  <a:cubicBezTo>
                    <a:pt x="1104840" y="0"/>
                    <a:pt x="1423502" y="318662"/>
                    <a:pt x="1423502" y="711751"/>
                  </a:cubicBezTo>
                  <a:cubicBezTo>
                    <a:pt x="1423502" y="1104840"/>
                    <a:pt x="1104840" y="1423502"/>
                    <a:pt x="711751" y="1423502"/>
                  </a:cubicBezTo>
                  <a:cubicBezTo>
                    <a:pt x="318662" y="1423502"/>
                    <a:pt x="0" y="1104840"/>
                    <a:pt x="0" y="711751"/>
                  </a:cubicBezTo>
                  <a:close/>
                </a:path>
              </a:pathLst>
            </a:custGeom>
            <a:solidFill>
              <a:schemeClr val="accent6">
                <a:lumMod val="20000"/>
                <a:lumOff val="80000"/>
              </a:schemeClr>
            </a:solidFill>
            <a:ln w="38100">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Self-leadership</a:t>
              </a:r>
              <a:endParaRPr lang="en-US" sz="1600" kern="1200">
                <a:solidFill>
                  <a:schemeClr val="tx1"/>
                </a:solidFill>
                <a:latin typeface="Arial" pitchFamily="34" charset="0"/>
                <a:cs typeface="Arial" pitchFamily="34" charset="0"/>
              </a:endParaRPr>
            </a:p>
          </p:txBody>
        </p:sp>
        <p:sp>
          <p:nvSpPr>
            <p:cNvPr id="11" name="Freeform 10"/>
            <p:cNvSpPr/>
            <p:nvPr/>
          </p:nvSpPr>
          <p:spPr>
            <a:xfrm rot="1800000">
              <a:off x="8484523" y="3885267"/>
              <a:ext cx="302473" cy="483990"/>
            </a:xfrm>
            <a:custGeom>
              <a:gdLst>
                <a:gd name="connsiteX0" fmla="*/ 0 w 302473"/>
                <a:gd name="connsiteY0" fmla="*/ 96798 h 483990"/>
                <a:gd name="connsiteX1" fmla="*/ 151237 w 302473"/>
                <a:gd name="connsiteY1" fmla="*/ 96798 h 483990"/>
                <a:gd name="connsiteX2" fmla="*/ 151237 w 302473"/>
                <a:gd name="connsiteY2" fmla="*/ 0 h 483990"/>
                <a:gd name="connsiteX3" fmla="*/ 302473 w 302473"/>
                <a:gd name="connsiteY3" fmla="*/ 241995 h 483990"/>
                <a:gd name="connsiteX4" fmla="*/ 151237 w 302473"/>
                <a:gd name="connsiteY4" fmla="*/ 483990 h 483990"/>
                <a:gd name="connsiteX5" fmla="*/ 151237 w 302473"/>
                <a:gd name="connsiteY5" fmla="*/ 387192 h 483990"/>
                <a:gd name="connsiteX6" fmla="*/ 0 w 302473"/>
                <a:gd name="connsiteY6" fmla="*/ 387192 h 483990"/>
                <a:gd name="connsiteX7" fmla="*/ 0 w 302473"/>
                <a:gd name="connsiteY7" fmla="*/ 96798 h 4839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73" h="483990">
                  <a:moveTo>
                    <a:pt x="0" y="96798"/>
                  </a:moveTo>
                  <a:lnTo>
                    <a:pt x="151237" y="96798"/>
                  </a:lnTo>
                  <a:lnTo>
                    <a:pt x="151237" y="0"/>
                  </a:lnTo>
                  <a:lnTo>
                    <a:pt x="302473" y="241995"/>
                  </a:lnTo>
                  <a:lnTo>
                    <a:pt x="151237" y="483990"/>
                  </a:lnTo>
                  <a:lnTo>
                    <a:pt x="151237" y="387192"/>
                  </a:lnTo>
                  <a:lnTo>
                    <a:pt x="0" y="387192"/>
                  </a:lnTo>
                  <a:lnTo>
                    <a:pt x="0" y="96798"/>
                  </a:lnTo>
                  <a:close/>
                </a:path>
              </a:pathLst>
            </a:custGeom>
            <a:solidFill>
              <a:srgbClr val="0EC07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797" rIns="90741" bIns="96798"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kern="1200">
                <a:latin typeface="Arial" pitchFamily="34" charset="0"/>
                <a:cs typeface="Arial" pitchFamily="34" charset="0"/>
              </a:endParaRPr>
            </a:p>
          </p:txBody>
        </p:sp>
        <p:sp>
          <p:nvSpPr>
            <p:cNvPr id="12" name="Freeform 11"/>
            <p:cNvSpPr/>
            <p:nvPr/>
          </p:nvSpPr>
          <p:spPr>
            <a:xfrm>
              <a:off x="8723764" y="3847168"/>
              <a:ext cx="1565851" cy="1565851"/>
            </a:xfrm>
            <a:custGeom>
              <a:gdLst>
                <a:gd name="connsiteX0" fmla="*/ 0 w 1423501"/>
                <a:gd name="connsiteY0" fmla="*/ 711751 h 1423501"/>
                <a:gd name="connsiteX1" fmla="*/ 711751 w 1423501"/>
                <a:gd name="connsiteY1" fmla="*/ 0 h 1423501"/>
                <a:gd name="connsiteX2" fmla="*/ 1423502 w 1423501"/>
                <a:gd name="connsiteY2" fmla="*/ 711751 h 1423501"/>
                <a:gd name="connsiteX3" fmla="*/ 711751 w 1423501"/>
                <a:gd name="connsiteY3" fmla="*/ 1423502 h 1423501"/>
                <a:gd name="connsiteX4" fmla="*/ 0 w 1423501"/>
                <a:gd name="connsiteY4" fmla="*/ 711751 h 1423501"/>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23501" h="1423501">
                  <a:moveTo>
                    <a:pt x="0" y="711751"/>
                  </a:moveTo>
                  <a:cubicBezTo>
                    <a:pt x="0" y="318662"/>
                    <a:pt x="318662" y="0"/>
                    <a:pt x="711751" y="0"/>
                  </a:cubicBezTo>
                  <a:cubicBezTo>
                    <a:pt x="1104840" y="0"/>
                    <a:pt x="1423502" y="318662"/>
                    <a:pt x="1423502" y="711751"/>
                  </a:cubicBezTo>
                  <a:cubicBezTo>
                    <a:pt x="1423502" y="1104840"/>
                    <a:pt x="1104840" y="1423502"/>
                    <a:pt x="711751" y="1423502"/>
                  </a:cubicBezTo>
                  <a:cubicBezTo>
                    <a:pt x="318662" y="1423502"/>
                    <a:pt x="0" y="1104840"/>
                    <a:pt x="0" y="711751"/>
                  </a:cubicBezTo>
                  <a:close/>
                </a:path>
              </a:pathLst>
            </a:custGeom>
            <a:solidFill>
              <a:schemeClr val="accent6">
                <a:lumMod val="20000"/>
                <a:lumOff val="80000"/>
              </a:schemeClr>
            </a:solidFill>
            <a:ln w="38100">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Adaptive leadership</a:t>
              </a:r>
              <a:endParaRPr lang="en-US" sz="1600" kern="1200">
                <a:solidFill>
                  <a:schemeClr val="tx1"/>
                </a:solidFill>
                <a:latin typeface="Arial" pitchFamily="34" charset="0"/>
                <a:cs typeface="Arial" pitchFamily="34" charset="0"/>
              </a:endParaRPr>
            </a:p>
          </p:txBody>
        </p:sp>
        <p:sp>
          <p:nvSpPr>
            <p:cNvPr id="13" name="Freeform 12"/>
            <p:cNvSpPr/>
            <p:nvPr/>
          </p:nvSpPr>
          <p:spPr>
            <a:xfrm rot="5400000">
              <a:off x="7628420" y="4379538"/>
              <a:ext cx="302473" cy="483990"/>
            </a:xfrm>
            <a:custGeom>
              <a:gdLst>
                <a:gd name="connsiteX0" fmla="*/ 0 w 302473"/>
                <a:gd name="connsiteY0" fmla="*/ 96798 h 483990"/>
                <a:gd name="connsiteX1" fmla="*/ 151237 w 302473"/>
                <a:gd name="connsiteY1" fmla="*/ 96798 h 483990"/>
                <a:gd name="connsiteX2" fmla="*/ 151237 w 302473"/>
                <a:gd name="connsiteY2" fmla="*/ 0 h 483990"/>
                <a:gd name="connsiteX3" fmla="*/ 302473 w 302473"/>
                <a:gd name="connsiteY3" fmla="*/ 241995 h 483990"/>
                <a:gd name="connsiteX4" fmla="*/ 151237 w 302473"/>
                <a:gd name="connsiteY4" fmla="*/ 483990 h 483990"/>
                <a:gd name="connsiteX5" fmla="*/ 151237 w 302473"/>
                <a:gd name="connsiteY5" fmla="*/ 387192 h 483990"/>
                <a:gd name="connsiteX6" fmla="*/ 0 w 302473"/>
                <a:gd name="connsiteY6" fmla="*/ 387192 h 483990"/>
                <a:gd name="connsiteX7" fmla="*/ 0 w 302473"/>
                <a:gd name="connsiteY7" fmla="*/ 96798 h 4839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73" h="483990">
                  <a:moveTo>
                    <a:pt x="0" y="96798"/>
                  </a:moveTo>
                  <a:lnTo>
                    <a:pt x="151237" y="96798"/>
                  </a:lnTo>
                  <a:lnTo>
                    <a:pt x="151237" y="0"/>
                  </a:lnTo>
                  <a:lnTo>
                    <a:pt x="302473" y="241995"/>
                  </a:lnTo>
                  <a:lnTo>
                    <a:pt x="151237" y="483990"/>
                  </a:lnTo>
                  <a:lnTo>
                    <a:pt x="151237" y="387192"/>
                  </a:lnTo>
                  <a:lnTo>
                    <a:pt x="0" y="387192"/>
                  </a:lnTo>
                  <a:lnTo>
                    <a:pt x="0" y="96798"/>
                  </a:lnTo>
                  <a:close/>
                </a:path>
              </a:pathLst>
            </a:custGeom>
            <a:solidFill>
              <a:srgbClr val="0EC07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797" rIns="90742" bIns="96798"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kern="1200">
                <a:latin typeface="Arial" pitchFamily="34" charset="0"/>
                <a:cs typeface="Arial" pitchFamily="34" charset="0"/>
              </a:endParaRPr>
            </a:p>
          </p:txBody>
        </p:sp>
        <p:sp>
          <p:nvSpPr>
            <p:cNvPr id="14" name="Freeform 13"/>
            <p:cNvSpPr/>
            <p:nvPr/>
          </p:nvSpPr>
          <p:spPr>
            <a:xfrm>
              <a:off x="6996731" y="4844271"/>
              <a:ext cx="1565851" cy="1565851"/>
            </a:xfrm>
            <a:custGeom>
              <a:gdLst>
                <a:gd name="connsiteX0" fmla="*/ 0 w 1423501"/>
                <a:gd name="connsiteY0" fmla="*/ 711751 h 1423501"/>
                <a:gd name="connsiteX1" fmla="*/ 711751 w 1423501"/>
                <a:gd name="connsiteY1" fmla="*/ 0 h 1423501"/>
                <a:gd name="connsiteX2" fmla="*/ 1423502 w 1423501"/>
                <a:gd name="connsiteY2" fmla="*/ 711751 h 1423501"/>
                <a:gd name="connsiteX3" fmla="*/ 711751 w 1423501"/>
                <a:gd name="connsiteY3" fmla="*/ 1423502 h 1423501"/>
                <a:gd name="connsiteX4" fmla="*/ 0 w 1423501"/>
                <a:gd name="connsiteY4" fmla="*/ 711751 h 1423501"/>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23501" h="1423501">
                  <a:moveTo>
                    <a:pt x="0" y="711751"/>
                  </a:moveTo>
                  <a:cubicBezTo>
                    <a:pt x="0" y="318662"/>
                    <a:pt x="318662" y="0"/>
                    <a:pt x="711751" y="0"/>
                  </a:cubicBezTo>
                  <a:cubicBezTo>
                    <a:pt x="1104840" y="0"/>
                    <a:pt x="1423502" y="318662"/>
                    <a:pt x="1423502" y="711751"/>
                  </a:cubicBezTo>
                  <a:cubicBezTo>
                    <a:pt x="1423502" y="1104840"/>
                    <a:pt x="1104840" y="1423502"/>
                    <a:pt x="711751" y="1423502"/>
                  </a:cubicBezTo>
                  <a:cubicBezTo>
                    <a:pt x="318662" y="1423502"/>
                    <a:pt x="0" y="1104840"/>
                    <a:pt x="0" y="711751"/>
                  </a:cubicBezTo>
                  <a:close/>
                </a:path>
              </a:pathLst>
            </a:custGeom>
            <a:solidFill>
              <a:schemeClr val="accent6">
                <a:lumMod val="20000"/>
                <a:lumOff val="80000"/>
              </a:schemeClr>
            </a:solidFill>
            <a:ln w="38100">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Negotiation</a:t>
              </a:r>
              <a:endParaRPr lang="en-US" sz="1600" kern="1200">
                <a:solidFill>
                  <a:schemeClr val="tx1"/>
                </a:solidFill>
                <a:latin typeface="Arial" pitchFamily="34" charset="0"/>
                <a:cs typeface="Arial" pitchFamily="34" charset="0"/>
              </a:endParaRPr>
            </a:p>
          </p:txBody>
        </p:sp>
        <p:sp>
          <p:nvSpPr>
            <p:cNvPr id="15" name="Freeform 14"/>
            <p:cNvSpPr/>
            <p:nvPr/>
          </p:nvSpPr>
          <p:spPr>
            <a:xfrm rot="19800000">
              <a:off x="6772318" y="3885266"/>
              <a:ext cx="302474" cy="483991"/>
            </a:xfrm>
            <a:custGeom>
              <a:gdLst>
                <a:gd name="connsiteX0" fmla="*/ 0 w 302473"/>
                <a:gd name="connsiteY0" fmla="*/ 96798 h 483990"/>
                <a:gd name="connsiteX1" fmla="*/ 151237 w 302473"/>
                <a:gd name="connsiteY1" fmla="*/ 96798 h 483990"/>
                <a:gd name="connsiteX2" fmla="*/ 151237 w 302473"/>
                <a:gd name="connsiteY2" fmla="*/ 0 h 483990"/>
                <a:gd name="connsiteX3" fmla="*/ 302473 w 302473"/>
                <a:gd name="connsiteY3" fmla="*/ 241995 h 483990"/>
                <a:gd name="connsiteX4" fmla="*/ 151237 w 302473"/>
                <a:gd name="connsiteY4" fmla="*/ 483990 h 483990"/>
                <a:gd name="connsiteX5" fmla="*/ 151237 w 302473"/>
                <a:gd name="connsiteY5" fmla="*/ 387192 h 483990"/>
                <a:gd name="connsiteX6" fmla="*/ 0 w 302473"/>
                <a:gd name="connsiteY6" fmla="*/ 387192 h 483990"/>
                <a:gd name="connsiteX7" fmla="*/ 0 w 302473"/>
                <a:gd name="connsiteY7" fmla="*/ 96798 h 4839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73" h="483990">
                  <a:moveTo>
                    <a:pt x="302473" y="387192"/>
                  </a:moveTo>
                  <a:lnTo>
                    <a:pt x="151236" y="387192"/>
                  </a:lnTo>
                  <a:lnTo>
                    <a:pt x="151236" y="483990"/>
                  </a:lnTo>
                  <a:lnTo>
                    <a:pt x="0" y="241995"/>
                  </a:lnTo>
                  <a:lnTo>
                    <a:pt x="151236" y="0"/>
                  </a:lnTo>
                  <a:lnTo>
                    <a:pt x="151236" y="96798"/>
                  </a:lnTo>
                  <a:lnTo>
                    <a:pt x="302473" y="96798"/>
                  </a:lnTo>
                  <a:lnTo>
                    <a:pt x="302473" y="387192"/>
                  </a:lnTo>
                  <a:close/>
                </a:path>
              </a:pathLst>
            </a:custGeom>
            <a:solidFill>
              <a:srgbClr val="0EC07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0740" tIns="96798" rIns="2" bIns="96798"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kern="1200">
                <a:latin typeface="Arial" pitchFamily="34" charset="0"/>
                <a:cs typeface="Arial" pitchFamily="34" charset="0"/>
              </a:endParaRPr>
            </a:p>
          </p:txBody>
        </p:sp>
        <p:sp>
          <p:nvSpPr>
            <p:cNvPr id="16" name="Freeform 15"/>
            <p:cNvSpPr/>
            <p:nvPr/>
          </p:nvSpPr>
          <p:spPr>
            <a:xfrm>
              <a:off x="5269698" y="3847168"/>
              <a:ext cx="1565851" cy="1565851"/>
            </a:xfrm>
            <a:custGeom>
              <a:gdLst>
                <a:gd name="connsiteX0" fmla="*/ 0 w 1423501"/>
                <a:gd name="connsiteY0" fmla="*/ 711751 h 1423501"/>
                <a:gd name="connsiteX1" fmla="*/ 711751 w 1423501"/>
                <a:gd name="connsiteY1" fmla="*/ 0 h 1423501"/>
                <a:gd name="connsiteX2" fmla="*/ 1423502 w 1423501"/>
                <a:gd name="connsiteY2" fmla="*/ 711751 h 1423501"/>
                <a:gd name="connsiteX3" fmla="*/ 711751 w 1423501"/>
                <a:gd name="connsiteY3" fmla="*/ 1423502 h 1423501"/>
                <a:gd name="connsiteX4" fmla="*/ 0 w 1423501"/>
                <a:gd name="connsiteY4" fmla="*/ 711751 h 1423501"/>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23501" h="1423501">
                  <a:moveTo>
                    <a:pt x="0" y="711751"/>
                  </a:moveTo>
                  <a:cubicBezTo>
                    <a:pt x="0" y="318662"/>
                    <a:pt x="318662" y="0"/>
                    <a:pt x="711751" y="0"/>
                  </a:cubicBezTo>
                  <a:cubicBezTo>
                    <a:pt x="1104840" y="0"/>
                    <a:pt x="1423502" y="318662"/>
                    <a:pt x="1423502" y="711751"/>
                  </a:cubicBezTo>
                  <a:cubicBezTo>
                    <a:pt x="1423502" y="1104840"/>
                    <a:pt x="1104840" y="1423502"/>
                    <a:pt x="711751" y="1423502"/>
                  </a:cubicBezTo>
                  <a:cubicBezTo>
                    <a:pt x="318662" y="1423502"/>
                    <a:pt x="0" y="1104840"/>
                    <a:pt x="0" y="711751"/>
                  </a:cubicBezTo>
                  <a:close/>
                </a:path>
              </a:pathLst>
            </a:custGeom>
            <a:solidFill>
              <a:schemeClr val="accent6">
                <a:lumMod val="20000"/>
                <a:lumOff val="80000"/>
              </a:schemeClr>
            </a:solidFill>
            <a:ln w="38100">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Agile servant leadership</a:t>
              </a:r>
            </a:p>
          </p:txBody>
        </p:sp>
        <p:sp>
          <p:nvSpPr>
            <p:cNvPr id="17" name="Freeform 16"/>
            <p:cNvSpPr/>
            <p:nvPr/>
          </p:nvSpPr>
          <p:spPr>
            <a:xfrm rot="1800000">
              <a:off x="6772318" y="2896723"/>
              <a:ext cx="302474" cy="483991"/>
            </a:xfrm>
            <a:custGeom>
              <a:gdLst>
                <a:gd name="connsiteX0" fmla="*/ 0 w 302473"/>
                <a:gd name="connsiteY0" fmla="*/ 96798 h 483990"/>
                <a:gd name="connsiteX1" fmla="*/ 151237 w 302473"/>
                <a:gd name="connsiteY1" fmla="*/ 96798 h 483990"/>
                <a:gd name="connsiteX2" fmla="*/ 151237 w 302473"/>
                <a:gd name="connsiteY2" fmla="*/ 0 h 483990"/>
                <a:gd name="connsiteX3" fmla="*/ 302473 w 302473"/>
                <a:gd name="connsiteY3" fmla="*/ 241995 h 483990"/>
                <a:gd name="connsiteX4" fmla="*/ 151237 w 302473"/>
                <a:gd name="connsiteY4" fmla="*/ 483990 h 483990"/>
                <a:gd name="connsiteX5" fmla="*/ 151237 w 302473"/>
                <a:gd name="connsiteY5" fmla="*/ 387192 h 483990"/>
                <a:gd name="connsiteX6" fmla="*/ 0 w 302473"/>
                <a:gd name="connsiteY6" fmla="*/ 387192 h 483990"/>
                <a:gd name="connsiteX7" fmla="*/ 0 w 302473"/>
                <a:gd name="connsiteY7" fmla="*/ 96798 h 4839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73" h="483990">
                  <a:moveTo>
                    <a:pt x="302473" y="387192"/>
                  </a:moveTo>
                  <a:lnTo>
                    <a:pt x="151236" y="387192"/>
                  </a:lnTo>
                  <a:lnTo>
                    <a:pt x="151236" y="483990"/>
                  </a:lnTo>
                  <a:lnTo>
                    <a:pt x="0" y="241995"/>
                  </a:lnTo>
                  <a:lnTo>
                    <a:pt x="151236" y="0"/>
                  </a:lnTo>
                  <a:lnTo>
                    <a:pt x="151236" y="96798"/>
                  </a:lnTo>
                  <a:lnTo>
                    <a:pt x="302473" y="96798"/>
                  </a:lnTo>
                  <a:lnTo>
                    <a:pt x="302473" y="387192"/>
                  </a:lnTo>
                  <a:close/>
                </a:path>
              </a:pathLst>
            </a:custGeom>
            <a:solidFill>
              <a:srgbClr val="0EC07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0742" tIns="96799" rIns="0" bIns="96797"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kern="1200">
                <a:latin typeface="Arial" pitchFamily="34" charset="0"/>
                <a:cs typeface="Arial" pitchFamily="34" charset="0"/>
              </a:endParaRPr>
            </a:p>
          </p:txBody>
        </p:sp>
        <p:sp>
          <p:nvSpPr>
            <p:cNvPr id="18" name="Freeform 17"/>
            <p:cNvSpPr/>
            <p:nvPr/>
          </p:nvSpPr>
          <p:spPr>
            <a:xfrm>
              <a:off x="5269698" y="1852962"/>
              <a:ext cx="1565851" cy="1565851"/>
            </a:xfrm>
            <a:custGeom>
              <a:gdLst>
                <a:gd name="connsiteX0" fmla="*/ 0 w 1423501"/>
                <a:gd name="connsiteY0" fmla="*/ 711751 h 1423501"/>
                <a:gd name="connsiteX1" fmla="*/ 711751 w 1423501"/>
                <a:gd name="connsiteY1" fmla="*/ 0 h 1423501"/>
                <a:gd name="connsiteX2" fmla="*/ 1423502 w 1423501"/>
                <a:gd name="connsiteY2" fmla="*/ 711751 h 1423501"/>
                <a:gd name="connsiteX3" fmla="*/ 711751 w 1423501"/>
                <a:gd name="connsiteY3" fmla="*/ 1423502 h 1423501"/>
                <a:gd name="connsiteX4" fmla="*/ 0 w 1423501"/>
                <a:gd name="connsiteY4" fmla="*/ 711751 h 1423501"/>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23501" h="1423501">
                  <a:moveTo>
                    <a:pt x="0" y="711751"/>
                  </a:moveTo>
                  <a:cubicBezTo>
                    <a:pt x="0" y="318662"/>
                    <a:pt x="318662" y="0"/>
                    <a:pt x="711751" y="0"/>
                  </a:cubicBezTo>
                  <a:cubicBezTo>
                    <a:pt x="1104840" y="0"/>
                    <a:pt x="1423502" y="318662"/>
                    <a:pt x="1423502" y="711751"/>
                  </a:cubicBezTo>
                  <a:cubicBezTo>
                    <a:pt x="1423502" y="1104840"/>
                    <a:pt x="1104840" y="1423502"/>
                    <a:pt x="711751" y="1423502"/>
                  </a:cubicBezTo>
                  <a:cubicBezTo>
                    <a:pt x="318662" y="1423502"/>
                    <a:pt x="0" y="1104840"/>
                    <a:pt x="0" y="711751"/>
                  </a:cubicBezTo>
                  <a:close/>
                </a:path>
              </a:pathLst>
            </a:custGeom>
            <a:solidFill>
              <a:schemeClr val="accent6">
                <a:lumMod val="20000"/>
                <a:lumOff val="80000"/>
              </a:schemeClr>
            </a:solidFill>
            <a:ln w="38100">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Agile coaching</a:t>
              </a:r>
              <a:endParaRPr lang="en-US" sz="1600" kern="120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1696929684"/>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44"/>
        <p:cNvGrpSpPr/>
        <p:nvPr/>
      </p:nvGrpSpPr>
      <p:grpSpPr>
        <a:xfrm>
          <a:off x="0" y="0"/>
          <a:ext cx="0" cy="0"/>
        </a:xfrm>
      </p:grpSpPr>
      <p:sp>
        <p:nvSpPr>
          <p:cNvPr id="245" name="Google Shape;245;p39"/>
          <p:cNvSpPr txBox="1">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p>
        </p:txBody>
      </p:sp>
      <p:sp>
        <p:nvSpPr>
          <p:cNvPr id="246" name="Google Shape;246;p39"/>
          <p:cNvSpPr txBox="1">
            <a:spLocks noGrp="1"/>
          </p:cNvSpPr>
          <p:nvPr>
            <p:ph type="body" sz="quarter" idx="26"/>
          </p:nvPr>
        </p:nvSpPr>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Which of the following could not be a soft skill of an Agile leader?</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Dictatorship</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Self-leadership</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Coaching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Negotiation</a:t>
            </a:r>
          </a:p>
        </p:txBody>
      </p:sp>
    </p:spTree>
    <p:extLst>
      <p:ext uri="{BB962C8B-B14F-4D97-AF65-F5344CB8AC3E}">
        <p14:creationId xmlns:p14="http://schemas.microsoft.com/office/powerpoint/2010/main" val="2569162135"/>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5"/>
            <a:ext cx="5542023"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5163145" cy="322724"/>
          </a:xfrm>
          <a:prstGeom prst="rect">
            <a:avLst/>
          </a:prstGeom>
        </p:spPr>
        <p:txBody>
          <a:bodyPr vert="horz" wrap="square" lIns="0" tIns="8930" rIns="0" bIns="0" rtlCol="0">
            <a:spAutoFit/>
          </a:bodyPr>
          <a:lstStyle/>
          <a:p>
            <a:pPr marL="8930">
              <a:lnSpc>
                <a:spcPct val="100000"/>
              </a:lnSpc>
              <a:spcBef>
                <a:spcPts val="70"/>
              </a:spcBef>
            </a:pPr>
            <a:r>
              <a:rPr sz="2953" b="1" spc="-165">
                <a:latin typeface="Trebuchet MS"/>
                <a:cs typeface="Trebuchet MS"/>
              </a:rPr>
              <a:t>4. </a:t>
            </a:r>
            <a:r>
              <a:rPr sz="2953" b="1" spc="127">
                <a:latin typeface="Trebuchet MS"/>
                <a:cs typeface="Trebuchet MS"/>
              </a:rPr>
              <a:t>Communication </a:t>
            </a:r>
            <a:r>
              <a:rPr sz="2953" b="1" spc="53">
                <a:latin typeface="Trebuchet MS"/>
                <a:cs typeface="Trebuchet MS"/>
              </a:rPr>
              <a:t>is </a:t>
            </a:r>
            <a:r>
              <a:rPr sz="2953" b="1" spc="-7">
                <a:latin typeface="Trebuchet MS"/>
                <a:cs typeface="Trebuchet MS"/>
              </a:rPr>
              <a:t>the</a:t>
            </a:r>
            <a:r>
              <a:rPr sz="2953" b="1" spc="-485">
                <a:latin typeface="Trebuchet MS"/>
                <a:cs typeface="Trebuchet MS"/>
              </a:rPr>
              <a:t> </a:t>
            </a:r>
            <a:r>
              <a:rPr sz="2953" b="1" spc="-4">
                <a:latin typeface="Trebuchet MS"/>
                <a:cs typeface="Trebuchet MS"/>
              </a:rPr>
              <a:t>key</a:t>
            </a:r>
            <a:endParaRPr sz="2953">
              <a:latin typeface="Trebuchet MS"/>
              <a:cs typeface="Trebuchet MS"/>
            </a:endParaRPr>
          </a:p>
        </p:txBody>
      </p:sp>
      <p:sp>
        <p:nvSpPr>
          <p:cNvPr id="5" name="object 5"/>
          <p:cNvSpPr txBox="1"/>
          <p:nvPr/>
        </p:nvSpPr>
        <p:spPr>
          <a:xfrm>
            <a:off x="3186976" y="4549676"/>
            <a:ext cx="5870823" cy="1455539"/>
          </a:xfrm>
          <a:prstGeom prst="rect">
            <a:avLst/>
          </a:prstGeom>
        </p:spPr>
        <p:txBody>
          <a:bodyPr vert="horz" wrap="square" lIns="0" tIns="8930" rIns="0" bIns="0" rtlCol="0">
            <a:spAutoFit/>
          </a:bodyPr>
          <a:lstStyle>
            <a:defPPr>
              <a:defRPr lang="en-US"/>
            </a:defPPr>
          </a:lstStyle>
          <a:p>
            <a:pPr marL="584895" algn="ctr">
              <a:lnSpc>
                <a:spcPts val="2918"/>
              </a:lnSpc>
              <a:spcBef>
                <a:spcPts val="70"/>
              </a:spcBef>
            </a:pPr>
            <a:r>
              <a:rPr sz="2461" spc="-67">
                <a:latin typeface="Verdana"/>
                <a:cs typeface="Verdana"/>
              </a:rPr>
              <a:t>Business </a:t>
            </a:r>
            <a:r>
              <a:rPr sz="2461" spc="42">
                <a:latin typeface="Verdana"/>
                <a:cs typeface="Verdana"/>
              </a:rPr>
              <a:t>people </a:t>
            </a:r>
            <a:r>
              <a:rPr sz="2461" spc="4">
                <a:latin typeface="Verdana"/>
                <a:cs typeface="Verdana"/>
              </a:rPr>
              <a:t>and</a:t>
            </a:r>
            <a:r>
              <a:rPr sz="2461" spc="-380">
                <a:latin typeface="Verdana"/>
                <a:cs typeface="Verdana"/>
              </a:rPr>
              <a:t> </a:t>
            </a:r>
            <a:r>
              <a:rPr sz="2461" spc="-7">
                <a:latin typeface="Verdana"/>
                <a:cs typeface="Verdana"/>
              </a:rPr>
              <a:t>developers</a:t>
            </a:r>
            <a:endParaRPr sz="2461">
              <a:latin typeface="Verdana"/>
              <a:cs typeface="Verdana"/>
            </a:endParaRPr>
          </a:p>
          <a:p>
            <a:pPr marL="196453">
              <a:lnSpc>
                <a:spcPts val="5660"/>
              </a:lnSpc>
            </a:pPr>
            <a:r>
              <a:rPr sz="4922" spc="98">
                <a:latin typeface="Georgia"/>
                <a:cs typeface="Georgia"/>
              </a:rPr>
              <a:t>must </a:t>
            </a:r>
            <a:r>
              <a:rPr sz="4922" spc="148">
                <a:latin typeface="Georgia"/>
                <a:cs typeface="Georgia"/>
              </a:rPr>
              <a:t>work</a:t>
            </a:r>
            <a:r>
              <a:rPr sz="4922" spc="-200">
                <a:latin typeface="Georgia"/>
                <a:cs typeface="Georgia"/>
              </a:rPr>
              <a:t> </a:t>
            </a:r>
            <a:r>
              <a:rPr sz="4922" spc="143">
                <a:latin typeface="Georgia"/>
                <a:cs typeface="Georgia"/>
              </a:rPr>
              <a:t>together</a:t>
            </a:r>
            <a:endParaRPr sz="4922">
              <a:latin typeface="Georgia"/>
              <a:cs typeface="Georgia"/>
            </a:endParaRPr>
          </a:p>
          <a:p>
            <a:pPr marL="8930">
              <a:lnSpc>
                <a:spcPts val="2742"/>
              </a:lnSpc>
            </a:pPr>
            <a:r>
              <a:rPr sz="2461" spc="35">
                <a:latin typeface="Verdana"/>
                <a:cs typeface="Verdana"/>
              </a:rPr>
              <a:t>daily </a:t>
            </a:r>
            <a:r>
              <a:rPr sz="2461" spc="-18">
                <a:latin typeface="Verdana"/>
                <a:cs typeface="Verdana"/>
              </a:rPr>
              <a:t>throughout the</a:t>
            </a:r>
            <a:r>
              <a:rPr sz="2461" spc="-411">
                <a:latin typeface="Verdana"/>
                <a:cs typeface="Verdana"/>
              </a:rPr>
              <a:t> </a:t>
            </a:r>
            <a:r>
              <a:rPr sz="2461" spc="-39">
                <a:latin typeface="Verdana"/>
                <a:cs typeface="Verdana"/>
              </a:rPr>
              <a:t>project.</a:t>
            </a:r>
            <a:endParaRPr sz="2461">
              <a:latin typeface="Verdana"/>
              <a:cs typeface="Verdana"/>
            </a:endParaRPr>
          </a:p>
        </p:txBody>
      </p:sp>
    </p:spTree>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1.37 Lean Thinking</a:t>
            </a:r>
            <a:endParaRPr lang="en-US"/>
          </a:p>
        </p:txBody>
      </p:sp>
      <p:sp>
        <p:nvSpPr>
          <p:cNvPr id="3" name="Text Placeholder 2"/>
          <p:cNvSpPr>
            <a:spLocks noGrp="1"/>
          </p:cNvSpPr>
          <p:nvPr>
            <p:ph type="body" idx="2"/>
          </p:nvPr>
        </p:nvSpPr>
        <p:spPr>
          <a:xfrm>
            <a:off x="514351" y="1304995"/>
            <a:ext cx="3364961"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Lean methodology derives itself from Lean Principles in Manufacturing where more is achieved from less. Lean thinking is governed by core principles such as: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28" name="Group 27"/>
          <p:cNvGrpSpPr/>
          <p:nvPr/>
        </p:nvGrpSpPr>
        <p:grpSpPr>
          <a:xfrm>
            <a:off x="4072378" y="1334558"/>
            <a:ext cx="5130287" cy="5130287"/>
            <a:chOff x="4076007" y="1590302"/>
            <a:chExt cx="5130287" cy="5130287"/>
          </a:xfrm>
        </p:grpSpPr>
        <p:sp>
          <p:nvSpPr>
            <p:cNvPr id="26" name="Oval 25"/>
            <p:cNvSpPr/>
            <p:nvPr/>
          </p:nvSpPr>
          <p:spPr>
            <a:xfrm>
              <a:off x="4076007" y="1590302"/>
              <a:ext cx="5130287" cy="5130287"/>
            </a:xfrm>
            <a:prstGeom prst="ellipse">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grpSp>
          <p:nvGrpSpPr>
            <p:cNvPr id="27" name="Group 26"/>
            <p:cNvGrpSpPr/>
            <p:nvPr/>
          </p:nvGrpSpPr>
          <p:grpSpPr>
            <a:xfrm>
              <a:off x="4240889" y="1711529"/>
              <a:ext cx="4800522" cy="4715404"/>
              <a:chOff x="4259974" y="1732920"/>
              <a:chExt cx="4800522" cy="4715404"/>
            </a:xfrm>
          </p:grpSpPr>
          <p:sp>
            <p:nvSpPr>
              <p:cNvPr id="9" name="Freeform 8"/>
              <p:cNvSpPr/>
              <p:nvPr/>
            </p:nvSpPr>
            <p:spPr>
              <a:xfrm>
                <a:off x="5950371" y="3466971"/>
                <a:ext cx="1419729" cy="1419730"/>
              </a:xfrm>
              <a:custGeom>
                <a:gdLst>
                  <a:gd name="connsiteX0" fmla="*/ 0 w 1561703"/>
                  <a:gd name="connsiteY0" fmla="*/ 780852 h 1561703"/>
                  <a:gd name="connsiteX1" fmla="*/ 780852 w 1561703"/>
                  <a:gd name="connsiteY1" fmla="*/ 0 h 1561703"/>
                  <a:gd name="connsiteX2" fmla="*/ 1561704 w 1561703"/>
                  <a:gd name="connsiteY2" fmla="*/ 780852 h 1561703"/>
                  <a:gd name="connsiteX3" fmla="*/ 780852 w 1561703"/>
                  <a:gd name="connsiteY3" fmla="*/ 1561704 h 1561703"/>
                  <a:gd name="connsiteX4" fmla="*/ 0 w 1561703"/>
                  <a:gd name="connsiteY4" fmla="*/ 780852 h 1561703"/>
                </a:gdLst>
                <a:cxnLst>
                  <a:cxn ang="0">
                    <a:pos x="connsiteX0" y="connsiteY0"/>
                  </a:cxn>
                  <a:cxn ang="0">
                    <a:pos x="connsiteX1" y="connsiteY1"/>
                  </a:cxn>
                  <a:cxn ang="0">
                    <a:pos x="connsiteX2" y="connsiteY2"/>
                  </a:cxn>
                  <a:cxn ang="0">
                    <a:pos x="connsiteX3" y="connsiteY3"/>
                  </a:cxn>
                  <a:cxn ang="0">
                    <a:pos x="connsiteX4" y="connsiteY4"/>
                  </a:cxn>
                </a:cxnLst>
                <a:rect l="l" t="t" r="r" b="b"/>
                <a:pathLst>
                  <a:path w="1561703" h="1561703">
                    <a:moveTo>
                      <a:pt x="0" y="780852"/>
                    </a:moveTo>
                    <a:cubicBezTo>
                      <a:pt x="0" y="349599"/>
                      <a:pt x="349599" y="0"/>
                      <a:pt x="780852" y="0"/>
                    </a:cubicBezTo>
                    <a:cubicBezTo>
                      <a:pt x="1212105" y="0"/>
                      <a:pt x="1561704" y="349599"/>
                      <a:pt x="1561704" y="780852"/>
                    </a:cubicBezTo>
                    <a:cubicBezTo>
                      <a:pt x="1561704" y="1212105"/>
                      <a:pt x="1212105" y="1561704"/>
                      <a:pt x="780852" y="1561704"/>
                    </a:cubicBezTo>
                    <a:cubicBezTo>
                      <a:pt x="349599" y="1561704"/>
                      <a:pt x="0" y="1212105"/>
                      <a:pt x="0" y="780852"/>
                    </a:cubicBezTo>
                    <a:close/>
                  </a:path>
                </a:pathLst>
              </a:custGeom>
              <a:solidFill>
                <a:schemeClr val="bg2">
                  <a:lumMod val="25000"/>
                </a:schemeClr>
              </a:solidFill>
              <a:ln>
                <a:solidFill>
                  <a:schemeClr val="bg2">
                    <a:lumMod val="2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57916" rIns="0" bIns="257916"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10223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Lean Thinking</a:t>
                </a:r>
              </a:p>
            </p:txBody>
          </p:sp>
          <p:sp>
            <p:nvSpPr>
              <p:cNvPr id="10" name="Freeform 9"/>
              <p:cNvSpPr/>
              <p:nvPr/>
            </p:nvSpPr>
            <p:spPr>
              <a:xfrm rot="16200000">
                <a:off x="6523756" y="3062307"/>
                <a:ext cx="272960" cy="438826"/>
              </a:xfrm>
              <a:custGeom>
                <a:gdLst>
                  <a:gd name="connsiteX0" fmla="*/ 0 w 330281"/>
                  <a:gd name="connsiteY0" fmla="*/ 106196 h 530979"/>
                  <a:gd name="connsiteX1" fmla="*/ 165141 w 330281"/>
                  <a:gd name="connsiteY1" fmla="*/ 106196 h 530979"/>
                  <a:gd name="connsiteX2" fmla="*/ 165141 w 330281"/>
                  <a:gd name="connsiteY2" fmla="*/ 0 h 530979"/>
                  <a:gd name="connsiteX3" fmla="*/ 330281 w 330281"/>
                  <a:gd name="connsiteY3" fmla="*/ 265490 h 530979"/>
                  <a:gd name="connsiteX4" fmla="*/ 165141 w 330281"/>
                  <a:gd name="connsiteY4" fmla="*/ 530979 h 530979"/>
                  <a:gd name="connsiteX5" fmla="*/ 165141 w 330281"/>
                  <a:gd name="connsiteY5" fmla="*/ 424783 h 530979"/>
                  <a:gd name="connsiteX6" fmla="*/ 0 w 330281"/>
                  <a:gd name="connsiteY6" fmla="*/ 424783 h 530979"/>
                  <a:gd name="connsiteX7" fmla="*/ 0 w 330281"/>
                  <a:gd name="connsiteY7" fmla="*/ 106196 h 53097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81" h="530979">
                    <a:moveTo>
                      <a:pt x="0" y="106196"/>
                    </a:moveTo>
                    <a:lnTo>
                      <a:pt x="165141" y="106196"/>
                    </a:lnTo>
                    <a:lnTo>
                      <a:pt x="165141" y="0"/>
                    </a:lnTo>
                    <a:lnTo>
                      <a:pt x="330281" y="265490"/>
                    </a:lnTo>
                    <a:lnTo>
                      <a:pt x="165141" y="530979"/>
                    </a:lnTo>
                    <a:lnTo>
                      <a:pt x="165141" y="424783"/>
                    </a:lnTo>
                    <a:lnTo>
                      <a:pt x="0" y="424783"/>
                    </a:lnTo>
                    <a:lnTo>
                      <a:pt x="0" y="106196"/>
                    </a:lnTo>
                    <a:close/>
                  </a:path>
                </a:pathLst>
              </a:custGeom>
              <a:solidFill>
                <a:schemeClr val="bg1"/>
              </a:solidFill>
              <a:ln>
                <a:solidFill>
                  <a:schemeClr val="bg2">
                    <a:lumMod val="2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106196" rIns="99084" bIns="10619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200" kern="1200">
                  <a:latin typeface="Arial" pitchFamily="34" charset="0"/>
                  <a:cs typeface="Arial" pitchFamily="34" charset="0"/>
                </a:endParaRPr>
              </a:p>
            </p:txBody>
          </p:sp>
          <p:sp>
            <p:nvSpPr>
              <p:cNvPr id="11" name="Freeform 10"/>
              <p:cNvSpPr/>
              <p:nvPr/>
            </p:nvSpPr>
            <p:spPr>
              <a:xfrm>
                <a:off x="5957469" y="1732920"/>
                <a:ext cx="1405532" cy="1405533"/>
              </a:xfrm>
              <a:custGeom>
                <a:gdLst>
                  <a:gd name="connsiteX0" fmla="*/ 0 w 1405532"/>
                  <a:gd name="connsiteY0" fmla="*/ 702766 h 1405532"/>
                  <a:gd name="connsiteX1" fmla="*/ 702766 w 1405532"/>
                  <a:gd name="connsiteY1" fmla="*/ 0 h 1405532"/>
                  <a:gd name="connsiteX2" fmla="*/ 1405532 w 1405532"/>
                  <a:gd name="connsiteY2" fmla="*/ 702766 h 1405532"/>
                  <a:gd name="connsiteX3" fmla="*/ 702766 w 1405532"/>
                  <a:gd name="connsiteY3" fmla="*/ 1405532 h 1405532"/>
                  <a:gd name="connsiteX4" fmla="*/ 0 w 1405532"/>
                  <a:gd name="connsiteY4" fmla="*/ 702766 h 1405532"/>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2" h="1405532">
                    <a:moveTo>
                      <a:pt x="0" y="702766"/>
                    </a:moveTo>
                    <a:cubicBezTo>
                      <a:pt x="0" y="314639"/>
                      <a:pt x="314639" y="0"/>
                      <a:pt x="702766" y="0"/>
                    </a:cubicBezTo>
                    <a:cubicBezTo>
                      <a:pt x="1090893" y="0"/>
                      <a:pt x="1405532" y="314639"/>
                      <a:pt x="1405532" y="702766"/>
                    </a:cubicBezTo>
                    <a:cubicBezTo>
                      <a:pt x="1405532" y="1090893"/>
                      <a:pt x="1090893" y="1405532"/>
                      <a:pt x="702766" y="1405532"/>
                    </a:cubicBezTo>
                    <a:cubicBezTo>
                      <a:pt x="314639" y="1405532"/>
                      <a:pt x="0" y="1090893"/>
                      <a:pt x="0" y="702766"/>
                    </a:cubicBez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1075" rIns="0" bIns="22107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Minimization </a:t>
                </a:r>
                <a:br>
                  <a:rPr kumimoji="0" lang="en-US" sz="1400" b="1" i="0" u="none" strike="noStrike" kern="1200" cap="none" spc="0" normalizeH="0" baseline="0" noProof="0">
                    <a:solidFill>
                      <a:schemeClr val="tx1"/>
                    </a:solidFill>
                    <a:uLnTx/>
                    <a:uFillTx/>
                    <a:latin typeface="Arial" pitchFamily="34" charset="0"/>
                    <a:cs typeface="Arial" pitchFamily="34" charset="0"/>
                  </a:rPr>
                </a:br>
                <a:r>
                  <a:rPr kumimoji="0" lang="en-US" sz="1400" b="1" i="0" u="none" strike="noStrike" kern="1200" cap="none" spc="0" normalizeH="0" baseline="0" noProof="0">
                    <a:solidFill>
                      <a:schemeClr val="tx1"/>
                    </a:solidFill>
                    <a:uLnTx/>
                    <a:uFillTx/>
                    <a:latin typeface="Arial" pitchFamily="34" charset="0"/>
                    <a:cs typeface="Arial" pitchFamily="34" charset="0"/>
                  </a:rPr>
                  <a:t>of waste</a:t>
                </a:r>
              </a:p>
            </p:txBody>
          </p:sp>
          <p:sp>
            <p:nvSpPr>
              <p:cNvPr id="12" name="Freeform 11"/>
              <p:cNvSpPr/>
              <p:nvPr/>
            </p:nvSpPr>
            <p:spPr>
              <a:xfrm rot="19285714">
                <a:off x="7223585" y="3399328"/>
                <a:ext cx="272959" cy="438826"/>
              </a:xfrm>
              <a:custGeom>
                <a:gdLst>
                  <a:gd name="connsiteX0" fmla="*/ 0 w 330281"/>
                  <a:gd name="connsiteY0" fmla="*/ 106196 h 530979"/>
                  <a:gd name="connsiteX1" fmla="*/ 165141 w 330281"/>
                  <a:gd name="connsiteY1" fmla="*/ 106196 h 530979"/>
                  <a:gd name="connsiteX2" fmla="*/ 165141 w 330281"/>
                  <a:gd name="connsiteY2" fmla="*/ 0 h 530979"/>
                  <a:gd name="connsiteX3" fmla="*/ 330281 w 330281"/>
                  <a:gd name="connsiteY3" fmla="*/ 265490 h 530979"/>
                  <a:gd name="connsiteX4" fmla="*/ 165141 w 330281"/>
                  <a:gd name="connsiteY4" fmla="*/ 530979 h 530979"/>
                  <a:gd name="connsiteX5" fmla="*/ 165141 w 330281"/>
                  <a:gd name="connsiteY5" fmla="*/ 424783 h 530979"/>
                  <a:gd name="connsiteX6" fmla="*/ 0 w 330281"/>
                  <a:gd name="connsiteY6" fmla="*/ 424783 h 530979"/>
                  <a:gd name="connsiteX7" fmla="*/ 0 w 330281"/>
                  <a:gd name="connsiteY7" fmla="*/ 106196 h 53097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81" h="530979">
                    <a:moveTo>
                      <a:pt x="0" y="106196"/>
                    </a:moveTo>
                    <a:lnTo>
                      <a:pt x="165141" y="106196"/>
                    </a:lnTo>
                    <a:lnTo>
                      <a:pt x="165141" y="0"/>
                    </a:lnTo>
                    <a:lnTo>
                      <a:pt x="330281" y="265490"/>
                    </a:lnTo>
                    <a:lnTo>
                      <a:pt x="165141" y="530979"/>
                    </a:lnTo>
                    <a:lnTo>
                      <a:pt x="165141" y="424783"/>
                    </a:lnTo>
                    <a:lnTo>
                      <a:pt x="0" y="424783"/>
                    </a:lnTo>
                    <a:lnTo>
                      <a:pt x="0" y="106196"/>
                    </a:lnTo>
                    <a:close/>
                  </a:path>
                </a:pathLst>
              </a:custGeom>
              <a:solidFill>
                <a:schemeClr val="bg1"/>
              </a:solidFill>
              <a:ln>
                <a:solidFill>
                  <a:schemeClr val="bg2">
                    <a:lumMod val="2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106196" rIns="99084" bIns="10619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200" kern="1200">
                  <a:latin typeface="Arial" pitchFamily="34" charset="0"/>
                  <a:cs typeface="Arial" pitchFamily="34" charset="0"/>
                </a:endParaRPr>
              </a:p>
            </p:txBody>
          </p:sp>
          <p:sp>
            <p:nvSpPr>
              <p:cNvPr id="13" name="Freeform 12"/>
              <p:cNvSpPr/>
              <p:nvPr/>
            </p:nvSpPr>
            <p:spPr>
              <a:xfrm>
                <a:off x="7318754" y="2388480"/>
                <a:ext cx="1405532" cy="1405533"/>
              </a:xfrm>
              <a:custGeom>
                <a:gdLst>
                  <a:gd name="connsiteX0" fmla="*/ 0 w 1405532"/>
                  <a:gd name="connsiteY0" fmla="*/ 702766 h 1405532"/>
                  <a:gd name="connsiteX1" fmla="*/ 702766 w 1405532"/>
                  <a:gd name="connsiteY1" fmla="*/ 0 h 1405532"/>
                  <a:gd name="connsiteX2" fmla="*/ 1405532 w 1405532"/>
                  <a:gd name="connsiteY2" fmla="*/ 702766 h 1405532"/>
                  <a:gd name="connsiteX3" fmla="*/ 702766 w 1405532"/>
                  <a:gd name="connsiteY3" fmla="*/ 1405532 h 1405532"/>
                  <a:gd name="connsiteX4" fmla="*/ 0 w 1405532"/>
                  <a:gd name="connsiteY4" fmla="*/ 702766 h 1405532"/>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2" h="1405532">
                    <a:moveTo>
                      <a:pt x="0" y="702766"/>
                    </a:moveTo>
                    <a:cubicBezTo>
                      <a:pt x="0" y="314639"/>
                      <a:pt x="314639" y="0"/>
                      <a:pt x="702766" y="0"/>
                    </a:cubicBezTo>
                    <a:cubicBezTo>
                      <a:pt x="1090893" y="0"/>
                      <a:pt x="1405532" y="314639"/>
                      <a:pt x="1405532" y="702766"/>
                    </a:cubicBezTo>
                    <a:cubicBezTo>
                      <a:pt x="1405532" y="1090893"/>
                      <a:pt x="1090893" y="1405532"/>
                      <a:pt x="702766" y="1405532"/>
                    </a:cubicBezTo>
                    <a:cubicBezTo>
                      <a:pt x="314639" y="1405532"/>
                      <a:pt x="0" y="1090893"/>
                      <a:pt x="0" y="702766"/>
                    </a:cubicBez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1075" rIns="0" bIns="22107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More </a:t>
                </a:r>
                <a:br>
                  <a:rPr kumimoji="0" lang="en-US" sz="1400" b="1" i="0" u="none" strike="noStrike" kern="1200" cap="none" spc="0" normalizeH="0" baseline="0" noProof="0">
                    <a:solidFill>
                      <a:schemeClr val="tx1"/>
                    </a:solidFill>
                    <a:uLnTx/>
                    <a:uFillTx/>
                    <a:latin typeface="Arial" pitchFamily="34" charset="0"/>
                    <a:cs typeface="Arial" pitchFamily="34" charset="0"/>
                  </a:rPr>
                </a:br>
                <a:r>
                  <a:rPr kumimoji="0" lang="en-US" sz="1400" b="1" i="0" u="none" strike="noStrike" kern="1200" cap="none" spc="0" normalizeH="0" baseline="0" noProof="0">
                    <a:solidFill>
                      <a:schemeClr val="tx1"/>
                    </a:solidFill>
                    <a:uLnTx/>
                    <a:uFillTx/>
                    <a:latin typeface="Arial" pitchFamily="34" charset="0"/>
                    <a:cs typeface="Arial" pitchFamily="34" charset="0"/>
                  </a:rPr>
                  <a:t>learning</a:t>
                </a:r>
              </a:p>
            </p:txBody>
          </p:sp>
          <p:sp>
            <p:nvSpPr>
              <p:cNvPr id="14" name="Freeform 13"/>
              <p:cNvSpPr/>
              <p:nvPr/>
            </p:nvSpPr>
            <p:spPr>
              <a:xfrm rot="771429">
                <a:off x="7396429" y="4156605"/>
                <a:ext cx="272959" cy="438826"/>
              </a:xfrm>
              <a:custGeom>
                <a:gdLst>
                  <a:gd name="connsiteX0" fmla="*/ 0 w 330281"/>
                  <a:gd name="connsiteY0" fmla="*/ 106196 h 530979"/>
                  <a:gd name="connsiteX1" fmla="*/ 165141 w 330281"/>
                  <a:gd name="connsiteY1" fmla="*/ 106196 h 530979"/>
                  <a:gd name="connsiteX2" fmla="*/ 165141 w 330281"/>
                  <a:gd name="connsiteY2" fmla="*/ 0 h 530979"/>
                  <a:gd name="connsiteX3" fmla="*/ 330281 w 330281"/>
                  <a:gd name="connsiteY3" fmla="*/ 265490 h 530979"/>
                  <a:gd name="connsiteX4" fmla="*/ 165141 w 330281"/>
                  <a:gd name="connsiteY4" fmla="*/ 530979 h 530979"/>
                  <a:gd name="connsiteX5" fmla="*/ 165141 w 330281"/>
                  <a:gd name="connsiteY5" fmla="*/ 424783 h 530979"/>
                  <a:gd name="connsiteX6" fmla="*/ 0 w 330281"/>
                  <a:gd name="connsiteY6" fmla="*/ 424783 h 530979"/>
                  <a:gd name="connsiteX7" fmla="*/ 0 w 330281"/>
                  <a:gd name="connsiteY7" fmla="*/ 106196 h 53097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81" h="530979">
                    <a:moveTo>
                      <a:pt x="0" y="106196"/>
                    </a:moveTo>
                    <a:lnTo>
                      <a:pt x="165141" y="106196"/>
                    </a:lnTo>
                    <a:lnTo>
                      <a:pt x="165141" y="0"/>
                    </a:lnTo>
                    <a:lnTo>
                      <a:pt x="330281" y="265490"/>
                    </a:lnTo>
                    <a:lnTo>
                      <a:pt x="165141" y="530979"/>
                    </a:lnTo>
                    <a:lnTo>
                      <a:pt x="165141" y="424783"/>
                    </a:lnTo>
                    <a:lnTo>
                      <a:pt x="0" y="424783"/>
                    </a:lnTo>
                    <a:lnTo>
                      <a:pt x="0" y="106196"/>
                    </a:lnTo>
                    <a:close/>
                  </a:path>
                </a:pathLst>
              </a:custGeom>
              <a:solidFill>
                <a:schemeClr val="bg1"/>
              </a:solidFill>
              <a:ln>
                <a:solidFill>
                  <a:schemeClr val="bg2">
                    <a:lumMod val="2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06196" rIns="99083" bIns="10619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200" kern="1200">
                  <a:latin typeface="Arial" pitchFamily="34" charset="0"/>
                  <a:cs typeface="Arial" pitchFamily="34" charset="0"/>
                </a:endParaRPr>
              </a:p>
            </p:txBody>
          </p:sp>
          <p:sp>
            <p:nvSpPr>
              <p:cNvPr id="15" name="Freeform 14"/>
              <p:cNvSpPr/>
              <p:nvPr/>
            </p:nvSpPr>
            <p:spPr>
              <a:xfrm>
                <a:off x="7654964" y="3861512"/>
                <a:ext cx="1405532" cy="1405533"/>
              </a:xfrm>
              <a:custGeom>
                <a:gdLst>
                  <a:gd name="connsiteX0" fmla="*/ 0 w 1405532"/>
                  <a:gd name="connsiteY0" fmla="*/ 702766 h 1405532"/>
                  <a:gd name="connsiteX1" fmla="*/ 702766 w 1405532"/>
                  <a:gd name="connsiteY1" fmla="*/ 0 h 1405532"/>
                  <a:gd name="connsiteX2" fmla="*/ 1405532 w 1405532"/>
                  <a:gd name="connsiteY2" fmla="*/ 702766 h 1405532"/>
                  <a:gd name="connsiteX3" fmla="*/ 702766 w 1405532"/>
                  <a:gd name="connsiteY3" fmla="*/ 1405532 h 1405532"/>
                  <a:gd name="connsiteX4" fmla="*/ 0 w 1405532"/>
                  <a:gd name="connsiteY4" fmla="*/ 702766 h 1405532"/>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2" h="1405532">
                    <a:moveTo>
                      <a:pt x="0" y="702766"/>
                    </a:moveTo>
                    <a:cubicBezTo>
                      <a:pt x="0" y="314639"/>
                      <a:pt x="314639" y="0"/>
                      <a:pt x="702766" y="0"/>
                    </a:cubicBezTo>
                    <a:cubicBezTo>
                      <a:pt x="1090893" y="0"/>
                      <a:pt x="1405532" y="314639"/>
                      <a:pt x="1405532" y="702766"/>
                    </a:cubicBezTo>
                    <a:cubicBezTo>
                      <a:pt x="1405532" y="1090893"/>
                      <a:pt x="1090893" y="1405532"/>
                      <a:pt x="702766" y="1405532"/>
                    </a:cubicBezTo>
                    <a:cubicBezTo>
                      <a:pt x="314639" y="1405532"/>
                      <a:pt x="0" y="1090893"/>
                      <a:pt x="0" y="702766"/>
                    </a:cubicBez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1075" rIns="0" bIns="22107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Late decision making</a:t>
                </a:r>
                <a:endParaRPr lang="en-US" sz="1400" b="1" kern="1200">
                  <a:solidFill>
                    <a:schemeClr val="tx1"/>
                  </a:solidFill>
                  <a:latin typeface="Arial" pitchFamily="34" charset="0"/>
                  <a:cs typeface="Arial" pitchFamily="34" charset="0"/>
                </a:endParaRPr>
              </a:p>
            </p:txBody>
          </p:sp>
          <p:sp>
            <p:nvSpPr>
              <p:cNvPr id="16" name="Freeform 15"/>
              <p:cNvSpPr/>
              <p:nvPr/>
            </p:nvSpPr>
            <p:spPr>
              <a:xfrm rot="3857143">
                <a:off x="6912132" y="4763895"/>
                <a:ext cx="272960" cy="438826"/>
              </a:xfrm>
              <a:custGeom>
                <a:gdLst>
                  <a:gd name="connsiteX0" fmla="*/ 0 w 330281"/>
                  <a:gd name="connsiteY0" fmla="*/ 106196 h 530979"/>
                  <a:gd name="connsiteX1" fmla="*/ 165141 w 330281"/>
                  <a:gd name="connsiteY1" fmla="*/ 106196 h 530979"/>
                  <a:gd name="connsiteX2" fmla="*/ 165141 w 330281"/>
                  <a:gd name="connsiteY2" fmla="*/ 0 h 530979"/>
                  <a:gd name="connsiteX3" fmla="*/ 330281 w 330281"/>
                  <a:gd name="connsiteY3" fmla="*/ 265490 h 530979"/>
                  <a:gd name="connsiteX4" fmla="*/ 165141 w 330281"/>
                  <a:gd name="connsiteY4" fmla="*/ 530979 h 530979"/>
                  <a:gd name="connsiteX5" fmla="*/ 165141 w 330281"/>
                  <a:gd name="connsiteY5" fmla="*/ 424783 h 530979"/>
                  <a:gd name="connsiteX6" fmla="*/ 0 w 330281"/>
                  <a:gd name="connsiteY6" fmla="*/ 424783 h 530979"/>
                  <a:gd name="connsiteX7" fmla="*/ 0 w 330281"/>
                  <a:gd name="connsiteY7" fmla="*/ 106196 h 53097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81" h="530979">
                    <a:moveTo>
                      <a:pt x="0" y="106196"/>
                    </a:moveTo>
                    <a:lnTo>
                      <a:pt x="165141" y="106196"/>
                    </a:lnTo>
                    <a:lnTo>
                      <a:pt x="165141" y="0"/>
                    </a:lnTo>
                    <a:lnTo>
                      <a:pt x="330281" y="265490"/>
                    </a:lnTo>
                    <a:lnTo>
                      <a:pt x="165141" y="530979"/>
                    </a:lnTo>
                    <a:lnTo>
                      <a:pt x="165141" y="424783"/>
                    </a:lnTo>
                    <a:lnTo>
                      <a:pt x="0" y="424783"/>
                    </a:lnTo>
                    <a:lnTo>
                      <a:pt x="0" y="106196"/>
                    </a:lnTo>
                    <a:close/>
                  </a:path>
                </a:pathLst>
              </a:custGeom>
              <a:solidFill>
                <a:schemeClr val="bg1"/>
              </a:solidFill>
              <a:ln>
                <a:solidFill>
                  <a:schemeClr val="bg2">
                    <a:lumMod val="2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06194" rIns="99083" bIns="106197"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200" kern="1200">
                  <a:latin typeface="Arial" pitchFamily="34" charset="0"/>
                  <a:cs typeface="Arial" pitchFamily="34" charset="0"/>
                </a:endParaRPr>
              </a:p>
            </p:txBody>
          </p:sp>
          <p:sp>
            <p:nvSpPr>
              <p:cNvPr id="17" name="Freeform 16"/>
              <p:cNvSpPr/>
              <p:nvPr/>
            </p:nvSpPr>
            <p:spPr>
              <a:xfrm>
                <a:off x="6712925" y="5042791"/>
                <a:ext cx="1405532" cy="1405533"/>
              </a:xfrm>
              <a:custGeom>
                <a:gdLst>
                  <a:gd name="connsiteX0" fmla="*/ 0 w 1405532"/>
                  <a:gd name="connsiteY0" fmla="*/ 702766 h 1405532"/>
                  <a:gd name="connsiteX1" fmla="*/ 702766 w 1405532"/>
                  <a:gd name="connsiteY1" fmla="*/ 0 h 1405532"/>
                  <a:gd name="connsiteX2" fmla="*/ 1405532 w 1405532"/>
                  <a:gd name="connsiteY2" fmla="*/ 702766 h 1405532"/>
                  <a:gd name="connsiteX3" fmla="*/ 702766 w 1405532"/>
                  <a:gd name="connsiteY3" fmla="*/ 1405532 h 1405532"/>
                  <a:gd name="connsiteX4" fmla="*/ 0 w 1405532"/>
                  <a:gd name="connsiteY4" fmla="*/ 702766 h 1405532"/>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2" h="1405532">
                    <a:moveTo>
                      <a:pt x="0" y="702766"/>
                    </a:moveTo>
                    <a:cubicBezTo>
                      <a:pt x="0" y="314639"/>
                      <a:pt x="314639" y="0"/>
                      <a:pt x="702766" y="0"/>
                    </a:cubicBezTo>
                    <a:cubicBezTo>
                      <a:pt x="1090893" y="0"/>
                      <a:pt x="1405532" y="314639"/>
                      <a:pt x="1405532" y="702766"/>
                    </a:cubicBezTo>
                    <a:cubicBezTo>
                      <a:pt x="1405532" y="1090893"/>
                      <a:pt x="1090893" y="1405532"/>
                      <a:pt x="702766" y="1405532"/>
                    </a:cubicBezTo>
                    <a:cubicBezTo>
                      <a:pt x="314639" y="1405532"/>
                      <a:pt x="0" y="1090893"/>
                      <a:pt x="0" y="702766"/>
                    </a:cubicBez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1075" rIns="0" bIns="22107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Quick </a:t>
                </a:r>
                <a:br>
                  <a:rPr kumimoji="0" lang="en-US" sz="1400" b="1" i="0" u="none" strike="noStrike" kern="1200" cap="none" spc="0" normalizeH="0" baseline="0" noProof="0">
                    <a:solidFill>
                      <a:schemeClr val="tx1"/>
                    </a:solidFill>
                    <a:uLnTx/>
                    <a:uFillTx/>
                    <a:latin typeface="Arial" pitchFamily="34" charset="0"/>
                    <a:cs typeface="Arial" pitchFamily="34" charset="0"/>
                  </a:rPr>
                </a:br>
                <a:r>
                  <a:rPr kumimoji="0" lang="en-US" sz="1400" b="1" i="0" u="none" strike="noStrike" kern="1200" cap="none" spc="0" normalizeH="0" baseline="0" noProof="0">
                    <a:solidFill>
                      <a:schemeClr val="tx1"/>
                    </a:solidFill>
                    <a:uLnTx/>
                    <a:uFillTx/>
                    <a:latin typeface="Arial" pitchFamily="34" charset="0"/>
                    <a:cs typeface="Arial" pitchFamily="34" charset="0"/>
                  </a:rPr>
                  <a:t>delivery</a:t>
                </a:r>
              </a:p>
            </p:txBody>
          </p:sp>
          <p:sp>
            <p:nvSpPr>
              <p:cNvPr id="18" name="Freeform 17"/>
              <p:cNvSpPr/>
              <p:nvPr/>
            </p:nvSpPr>
            <p:spPr>
              <a:xfrm rot="17742856">
                <a:off x="6135379" y="4763894"/>
                <a:ext cx="272960" cy="438826"/>
              </a:xfrm>
              <a:custGeom>
                <a:gdLst>
                  <a:gd name="connsiteX0" fmla="*/ 0 w 330281"/>
                  <a:gd name="connsiteY0" fmla="*/ 106196 h 530979"/>
                  <a:gd name="connsiteX1" fmla="*/ 165141 w 330281"/>
                  <a:gd name="connsiteY1" fmla="*/ 106196 h 530979"/>
                  <a:gd name="connsiteX2" fmla="*/ 165141 w 330281"/>
                  <a:gd name="connsiteY2" fmla="*/ 0 h 530979"/>
                  <a:gd name="connsiteX3" fmla="*/ 330281 w 330281"/>
                  <a:gd name="connsiteY3" fmla="*/ 265490 h 530979"/>
                  <a:gd name="connsiteX4" fmla="*/ 165141 w 330281"/>
                  <a:gd name="connsiteY4" fmla="*/ 530979 h 530979"/>
                  <a:gd name="connsiteX5" fmla="*/ 165141 w 330281"/>
                  <a:gd name="connsiteY5" fmla="*/ 424783 h 530979"/>
                  <a:gd name="connsiteX6" fmla="*/ 0 w 330281"/>
                  <a:gd name="connsiteY6" fmla="*/ 424783 h 530979"/>
                  <a:gd name="connsiteX7" fmla="*/ 0 w 330281"/>
                  <a:gd name="connsiteY7" fmla="*/ 106196 h 53097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81" h="530979">
                    <a:moveTo>
                      <a:pt x="330281" y="424783"/>
                    </a:moveTo>
                    <a:lnTo>
                      <a:pt x="165140" y="424783"/>
                    </a:lnTo>
                    <a:lnTo>
                      <a:pt x="165140" y="530979"/>
                    </a:lnTo>
                    <a:lnTo>
                      <a:pt x="0" y="265489"/>
                    </a:lnTo>
                    <a:lnTo>
                      <a:pt x="165140" y="0"/>
                    </a:lnTo>
                    <a:lnTo>
                      <a:pt x="165140" y="106196"/>
                    </a:lnTo>
                    <a:lnTo>
                      <a:pt x="330281" y="106196"/>
                    </a:lnTo>
                    <a:lnTo>
                      <a:pt x="330281" y="424783"/>
                    </a:lnTo>
                    <a:close/>
                  </a:path>
                </a:pathLst>
              </a:custGeom>
              <a:solidFill>
                <a:schemeClr val="bg1"/>
              </a:solidFill>
              <a:ln>
                <a:solidFill>
                  <a:schemeClr val="bg2">
                    <a:lumMod val="2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9083" tIns="106195" rIns="1" bIns="106197"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200" kern="1200">
                  <a:latin typeface="Arial" pitchFamily="34" charset="0"/>
                  <a:cs typeface="Arial" pitchFamily="34" charset="0"/>
                </a:endParaRPr>
              </a:p>
            </p:txBody>
          </p:sp>
          <p:sp>
            <p:nvSpPr>
              <p:cNvPr id="19" name="Freeform 18"/>
              <p:cNvSpPr/>
              <p:nvPr/>
            </p:nvSpPr>
            <p:spPr>
              <a:xfrm>
                <a:off x="5202013" y="5042791"/>
                <a:ext cx="1405532" cy="1405533"/>
              </a:xfrm>
              <a:custGeom>
                <a:gdLst>
                  <a:gd name="connsiteX0" fmla="*/ 0 w 1405532"/>
                  <a:gd name="connsiteY0" fmla="*/ 702766 h 1405532"/>
                  <a:gd name="connsiteX1" fmla="*/ 702766 w 1405532"/>
                  <a:gd name="connsiteY1" fmla="*/ 0 h 1405532"/>
                  <a:gd name="connsiteX2" fmla="*/ 1405532 w 1405532"/>
                  <a:gd name="connsiteY2" fmla="*/ 702766 h 1405532"/>
                  <a:gd name="connsiteX3" fmla="*/ 702766 w 1405532"/>
                  <a:gd name="connsiteY3" fmla="*/ 1405532 h 1405532"/>
                  <a:gd name="connsiteX4" fmla="*/ 0 w 1405532"/>
                  <a:gd name="connsiteY4" fmla="*/ 702766 h 1405532"/>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2" h="1405532">
                    <a:moveTo>
                      <a:pt x="0" y="702766"/>
                    </a:moveTo>
                    <a:cubicBezTo>
                      <a:pt x="0" y="314639"/>
                      <a:pt x="314639" y="0"/>
                      <a:pt x="702766" y="0"/>
                    </a:cubicBezTo>
                    <a:cubicBezTo>
                      <a:pt x="1090893" y="0"/>
                      <a:pt x="1405532" y="314639"/>
                      <a:pt x="1405532" y="702766"/>
                    </a:cubicBezTo>
                    <a:cubicBezTo>
                      <a:pt x="1405532" y="1090893"/>
                      <a:pt x="1090893" y="1405532"/>
                      <a:pt x="702766" y="1405532"/>
                    </a:cubicBezTo>
                    <a:cubicBezTo>
                      <a:pt x="314639" y="1405532"/>
                      <a:pt x="0" y="1090893"/>
                      <a:pt x="0" y="702766"/>
                    </a:cubicBez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1075" rIns="0" bIns="22107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Team empowerment</a:t>
                </a:r>
                <a:endParaRPr lang="en-US" sz="1400" b="1" kern="1200">
                  <a:solidFill>
                    <a:schemeClr val="tx1"/>
                  </a:solidFill>
                  <a:latin typeface="Arial" pitchFamily="34" charset="0"/>
                  <a:cs typeface="Arial" pitchFamily="34" charset="0"/>
                </a:endParaRPr>
              </a:p>
            </p:txBody>
          </p:sp>
          <p:sp>
            <p:nvSpPr>
              <p:cNvPr id="20" name="Freeform 19"/>
              <p:cNvSpPr/>
              <p:nvPr/>
            </p:nvSpPr>
            <p:spPr>
              <a:xfrm rot="20828572">
                <a:off x="5651082" y="4156605"/>
                <a:ext cx="272960" cy="438826"/>
              </a:xfrm>
              <a:custGeom>
                <a:gdLst>
                  <a:gd name="connsiteX0" fmla="*/ 0 w 330281"/>
                  <a:gd name="connsiteY0" fmla="*/ 106196 h 530979"/>
                  <a:gd name="connsiteX1" fmla="*/ 165141 w 330281"/>
                  <a:gd name="connsiteY1" fmla="*/ 106196 h 530979"/>
                  <a:gd name="connsiteX2" fmla="*/ 165141 w 330281"/>
                  <a:gd name="connsiteY2" fmla="*/ 0 h 530979"/>
                  <a:gd name="connsiteX3" fmla="*/ 330281 w 330281"/>
                  <a:gd name="connsiteY3" fmla="*/ 265490 h 530979"/>
                  <a:gd name="connsiteX4" fmla="*/ 165141 w 330281"/>
                  <a:gd name="connsiteY4" fmla="*/ 530979 h 530979"/>
                  <a:gd name="connsiteX5" fmla="*/ 165141 w 330281"/>
                  <a:gd name="connsiteY5" fmla="*/ 424783 h 530979"/>
                  <a:gd name="connsiteX6" fmla="*/ 0 w 330281"/>
                  <a:gd name="connsiteY6" fmla="*/ 424783 h 530979"/>
                  <a:gd name="connsiteX7" fmla="*/ 0 w 330281"/>
                  <a:gd name="connsiteY7" fmla="*/ 106196 h 53097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81" h="530979">
                    <a:moveTo>
                      <a:pt x="330281" y="424783"/>
                    </a:moveTo>
                    <a:lnTo>
                      <a:pt x="165140" y="424783"/>
                    </a:lnTo>
                    <a:lnTo>
                      <a:pt x="165140" y="530979"/>
                    </a:lnTo>
                    <a:lnTo>
                      <a:pt x="0" y="265489"/>
                    </a:lnTo>
                    <a:lnTo>
                      <a:pt x="165140" y="0"/>
                    </a:lnTo>
                    <a:lnTo>
                      <a:pt x="165140" y="106196"/>
                    </a:lnTo>
                    <a:lnTo>
                      <a:pt x="330281" y="106196"/>
                    </a:lnTo>
                    <a:lnTo>
                      <a:pt x="330281" y="424783"/>
                    </a:lnTo>
                    <a:close/>
                  </a:path>
                </a:pathLst>
              </a:custGeom>
              <a:solidFill>
                <a:schemeClr val="bg1"/>
              </a:solidFill>
              <a:ln>
                <a:solidFill>
                  <a:schemeClr val="bg2">
                    <a:lumMod val="2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9083" tIns="106197" rIns="1" bIns="10619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200" kern="1200">
                  <a:latin typeface="Arial" pitchFamily="34" charset="0"/>
                  <a:cs typeface="Arial" pitchFamily="34" charset="0"/>
                </a:endParaRPr>
              </a:p>
            </p:txBody>
          </p:sp>
          <p:sp>
            <p:nvSpPr>
              <p:cNvPr id="21" name="Freeform 20"/>
              <p:cNvSpPr/>
              <p:nvPr/>
            </p:nvSpPr>
            <p:spPr>
              <a:xfrm>
                <a:off x="4259974" y="3861512"/>
                <a:ext cx="1405532" cy="1405533"/>
              </a:xfrm>
              <a:custGeom>
                <a:gdLst>
                  <a:gd name="connsiteX0" fmla="*/ 0 w 1405532"/>
                  <a:gd name="connsiteY0" fmla="*/ 702766 h 1405532"/>
                  <a:gd name="connsiteX1" fmla="*/ 702766 w 1405532"/>
                  <a:gd name="connsiteY1" fmla="*/ 0 h 1405532"/>
                  <a:gd name="connsiteX2" fmla="*/ 1405532 w 1405532"/>
                  <a:gd name="connsiteY2" fmla="*/ 702766 h 1405532"/>
                  <a:gd name="connsiteX3" fmla="*/ 702766 w 1405532"/>
                  <a:gd name="connsiteY3" fmla="*/ 1405532 h 1405532"/>
                  <a:gd name="connsiteX4" fmla="*/ 0 w 1405532"/>
                  <a:gd name="connsiteY4" fmla="*/ 702766 h 1405532"/>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2" h="1405532">
                    <a:moveTo>
                      <a:pt x="0" y="702766"/>
                    </a:moveTo>
                    <a:cubicBezTo>
                      <a:pt x="0" y="314639"/>
                      <a:pt x="314639" y="0"/>
                      <a:pt x="702766" y="0"/>
                    </a:cubicBezTo>
                    <a:cubicBezTo>
                      <a:pt x="1090893" y="0"/>
                      <a:pt x="1405532" y="314639"/>
                      <a:pt x="1405532" y="702766"/>
                    </a:cubicBezTo>
                    <a:cubicBezTo>
                      <a:pt x="1405532" y="1090893"/>
                      <a:pt x="1090893" y="1405532"/>
                      <a:pt x="702766" y="1405532"/>
                    </a:cubicBezTo>
                    <a:cubicBezTo>
                      <a:pt x="314639" y="1405532"/>
                      <a:pt x="0" y="1090893"/>
                      <a:pt x="0" y="702766"/>
                    </a:cubicBez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1075" rIns="0" bIns="22107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Build </a:t>
                </a:r>
                <a:br>
                  <a:rPr kumimoji="0" lang="en-US" sz="1400" b="1" i="0" u="none" strike="noStrike" kern="1200" cap="none" spc="0" normalizeH="0" baseline="0" noProof="0">
                    <a:solidFill>
                      <a:schemeClr val="tx1"/>
                    </a:solidFill>
                    <a:uLnTx/>
                    <a:uFillTx/>
                    <a:latin typeface="Arial" pitchFamily="34" charset="0"/>
                    <a:cs typeface="Arial" pitchFamily="34" charset="0"/>
                  </a:rPr>
                </a:br>
                <a:r>
                  <a:rPr kumimoji="0" lang="en-US" sz="1400" b="1" i="0" u="none" strike="noStrike" kern="1200" cap="none" spc="0" normalizeH="0" baseline="0" noProof="0">
                    <a:solidFill>
                      <a:schemeClr val="tx1"/>
                    </a:solidFill>
                    <a:uLnTx/>
                    <a:uFillTx/>
                    <a:latin typeface="Arial" pitchFamily="34" charset="0"/>
                    <a:cs typeface="Arial" pitchFamily="34" charset="0"/>
                  </a:rPr>
                  <a:t>integrity</a:t>
                </a:r>
              </a:p>
            </p:txBody>
          </p:sp>
          <p:sp>
            <p:nvSpPr>
              <p:cNvPr id="22" name="Freeform 21"/>
              <p:cNvSpPr/>
              <p:nvPr/>
            </p:nvSpPr>
            <p:spPr>
              <a:xfrm rot="2314286">
                <a:off x="5823925" y="3399327"/>
                <a:ext cx="272960" cy="438826"/>
              </a:xfrm>
              <a:custGeom>
                <a:gdLst>
                  <a:gd name="connsiteX0" fmla="*/ 0 w 330281"/>
                  <a:gd name="connsiteY0" fmla="*/ 106196 h 530979"/>
                  <a:gd name="connsiteX1" fmla="*/ 165141 w 330281"/>
                  <a:gd name="connsiteY1" fmla="*/ 106196 h 530979"/>
                  <a:gd name="connsiteX2" fmla="*/ 165141 w 330281"/>
                  <a:gd name="connsiteY2" fmla="*/ 0 h 530979"/>
                  <a:gd name="connsiteX3" fmla="*/ 330281 w 330281"/>
                  <a:gd name="connsiteY3" fmla="*/ 265490 h 530979"/>
                  <a:gd name="connsiteX4" fmla="*/ 165141 w 330281"/>
                  <a:gd name="connsiteY4" fmla="*/ 530979 h 530979"/>
                  <a:gd name="connsiteX5" fmla="*/ 165141 w 330281"/>
                  <a:gd name="connsiteY5" fmla="*/ 424783 h 530979"/>
                  <a:gd name="connsiteX6" fmla="*/ 0 w 330281"/>
                  <a:gd name="connsiteY6" fmla="*/ 424783 h 530979"/>
                  <a:gd name="connsiteX7" fmla="*/ 0 w 330281"/>
                  <a:gd name="connsiteY7" fmla="*/ 106196 h 53097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81" h="530979">
                    <a:moveTo>
                      <a:pt x="330281" y="424783"/>
                    </a:moveTo>
                    <a:lnTo>
                      <a:pt x="165140" y="424783"/>
                    </a:lnTo>
                    <a:lnTo>
                      <a:pt x="165140" y="530979"/>
                    </a:lnTo>
                    <a:lnTo>
                      <a:pt x="0" y="265489"/>
                    </a:lnTo>
                    <a:lnTo>
                      <a:pt x="165140" y="0"/>
                    </a:lnTo>
                    <a:lnTo>
                      <a:pt x="165140" y="106196"/>
                    </a:lnTo>
                    <a:lnTo>
                      <a:pt x="330281" y="106196"/>
                    </a:lnTo>
                    <a:lnTo>
                      <a:pt x="330281" y="424783"/>
                    </a:lnTo>
                    <a:close/>
                  </a:path>
                </a:pathLst>
              </a:custGeom>
              <a:solidFill>
                <a:schemeClr val="bg1"/>
              </a:solidFill>
              <a:ln>
                <a:solidFill>
                  <a:schemeClr val="bg2">
                    <a:lumMod val="2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9084" tIns="106197" rIns="0" bIns="10619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200" kern="1200">
                  <a:latin typeface="Arial" pitchFamily="34" charset="0"/>
                  <a:cs typeface="Arial" pitchFamily="34" charset="0"/>
                </a:endParaRPr>
              </a:p>
            </p:txBody>
          </p:sp>
          <p:sp>
            <p:nvSpPr>
              <p:cNvPr id="23" name="Freeform 22"/>
              <p:cNvSpPr/>
              <p:nvPr/>
            </p:nvSpPr>
            <p:spPr>
              <a:xfrm>
                <a:off x="4596184" y="2388480"/>
                <a:ext cx="1405532" cy="1405533"/>
              </a:xfrm>
              <a:custGeom>
                <a:gdLst>
                  <a:gd name="connsiteX0" fmla="*/ 0 w 1405532"/>
                  <a:gd name="connsiteY0" fmla="*/ 702766 h 1405532"/>
                  <a:gd name="connsiteX1" fmla="*/ 702766 w 1405532"/>
                  <a:gd name="connsiteY1" fmla="*/ 0 h 1405532"/>
                  <a:gd name="connsiteX2" fmla="*/ 1405532 w 1405532"/>
                  <a:gd name="connsiteY2" fmla="*/ 702766 h 1405532"/>
                  <a:gd name="connsiteX3" fmla="*/ 702766 w 1405532"/>
                  <a:gd name="connsiteY3" fmla="*/ 1405532 h 1405532"/>
                  <a:gd name="connsiteX4" fmla="*/ 0 w 1405532"/>
                  <a:gd name="connsiteY4" fmla="*/ 702766 h 1405532"/>
                </a:gd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2" h="1405532">
                    <a:moveTo>
                      <a:pt x="0" y="702766"/>
                    </a:moveTo>
                    <a:cubicBezTo>
                      <a:pt x="0" y="314639"/>
                      <a:pt x="314639" y="0"/>
                      <a:pt x="702766" y="0"/>
                    </a:cubicBezTo>
                    <a:cubicBezTo>
                      <a:pt x="1090893" y="0"/>
                      <a:pt x="1405532" y="314639"/>
                      <a:pt x="1405532" y="702766"/>
                    </a:cubicBezTo>
                    <a:cubicBezTo>
                      <a:pt x="1405532" y="1090893"/>
                      <a:pt x="1090893" y="1405532"/>
                      <a:pt x="702766" y="1405532"/>
                    </a:cubicBezTo>
                    <a:cubicBezTo>
                      <a:pt x="314639" y="1405532"/>
                      <a:pt x="0" y="1090893"/>
                      <a:pt x="0" y="702766"/>
                    </a:cubicBez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1075" rIns="0" bIns="22107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334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Holistic </a:t>
                </a:r>
                <a:br>
                  <a:rPr kumimoji="0" lang="en-US" sz="1400" b="1" i="0" u="none" strike="noStrike" kern="1200" cap="none" spc="0" normalizeH="0" baseline="0" noProof="0">
                    <a:solidFill>
                      <a:schemeClr val="tx1"/>
                    </a:solidFill>
                    <a:uLnTx/>
                    <a:uFillTx/>
                    <a:latin typeface="Arial" pitchFamily="34" charset="0"/>
                    <a:cs typeface="Arial" pitchFamily="34" charset="0"/>
                  </a:rPr>
                </a:br>
                <a:r>
                  <a:rPr kumimoji="0" lang="en-US" sz="1400" b="1" i="0" u="none" strike="noStrike" kern="1200" cap="none" spc="0" normalizeH="0" baseline="0" noProof="0">
                    <a:solidFill>
                      <a:schemeClr val="tx1"/>
                    </a:solidFill>
                    <a:uLnTx/>
                    <a:uFillTx/>
                    <a:latin typeface="Arial" pitchFamily="34" charset="0"/>
                    <a:cs typeface="Arial" pitchFamily="34" charset="0"/>
                  </a:rPr>
                  <a:t>view</a:t>
                </a:r>
              </a:p>
            </p:txBody>
          </p:sp>
        </p:grpSp>
      </p:grpSp>
    </p:spTree>
    <p:extLst>
      <p:ext uri="{BB962C8B-B14F-4D97-AF65-F5344CB8AC3E}">
        <p14:creationId xmlns:p14="http://schemas.microsoft.com/office/powerpoint/2010/main" val="1975618699"/>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1.38 Lean Methodology: Customer is King</a:t>
            </a:r>
            <a:endParaRPr lang="en-US"/>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Lean places supreme importance on creating value for the customer. </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11" name="Group 10"/>
          <p:cNvGrpSpPr/>
          <p:nvPr/>
        </p:nvGrpSpPr>
        <p:grpSpPr>
          <a:xfrm>
            <a:off x="2170788" y="1802933"/>
            <a:ext cx="7908484" cy="4537134"/>
            <a:chOff x="2998102" y="1701335"/>
            <a:chExt cx="7908484" cy="4537134"/>
          </a:xfrm>
        </p:grpSpPr>
        <p:sp>
          <p:nvSpPr>
            <p:cNvPr id="9" name="Round Same Side Corner Rectangle 8"/>
            <p:cNvSpPr/>
            <p:nvPr/>
          </p:nvSpPr>
          <p:spPr>
            <a:xfrm>
              <a:off x="2998102" y="5433013"/>
              <a:ext cx="7908484" cy="805455"/>
            </a:xfrm>
            <a:prstGeom prst="round2SameRect">
              <a:avLst>
                <a:gd name="adj1" fmla="val 0"/>
                <a:gd name="adj2" fmla="val 17770"/>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Lean is delivering value to customers and continuously improving the ability to do this, by removing waste from the entire system that produces the value.</a:t>
              </a:r>
            </a:p>
          </p:txBody>
        </p:sp>
        <p:sp>
          <p:nvSpPr>
            <p:cNvPr id="8" name="Rounded Rectangle 7"/>
            <p:cNvSpPr/>
            <p:nvPr/>
          </p:nvSpPr>
          <p:spPr>
            <a:xfrm>
              <a:off x="2998102" y="1701335"/>
              <a:ext cx="7908484" cy="4537134"/>
            </a:xfrm>
            <a:prstGeom prst="roundRect">
              <a:avLst>
                <a:gd name="adj" fmla="val 3841"/>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grpSp>
          <p:nvGrpSpPr>
            <p:cNvPr id="10" name="Group 9"/>
            <p:cNvGrpSpPr/>
            <p:nvPr/>
          </p:nvGrpSpPr>
          <p:grpSpPr>
            <a:xfrm>
              <a:off x="3185014" y="1894839"/>
              <a:ext cx="7416583" cy="3404871"/>
              <a:chOff x="3185014" y="1845310"/>
              <a:chExt cx="7416583" cy="3404871"/>
            </a:xfrm>
          </p:grpSpPr>
          <p:pic>
            <p:nvPicPr>
              <p:cNvPr id="6" name="Shape 203"/>
              <p:cNvPicPr preferRelativeResize="0"/>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l="6450" t="9700" r="2122" b="26376"/>
              <a:stretch>
                <a:fillRect/>
              </a:stretch>
            </p:blipFill>
            <p:spPr>
              <a:xfrm>
                <a:off x="3546388" y="2137719"/>
                <a:ext cx="7055209" cy="3112462"/>
              </a:xfrm>
              <a:prstGeom prst="rect">
                <a:avLst/>
              </a:prstGeom>
              <a:noFill/>
              <a:ln>
                <a:noFill/>
              </a:ln>
            </p:spPr>
          </p:pic>
          <p:sp>
            <p:nvSpPr>
              <p:cNvPr id="7" name="Oval 6"/>
              <p:cNvSpPr/>
              <p:nvPr/>
            </p:nvSpPr>
            <p:spPr>
              <a:xfrm>
                <a:off x="3185014" y="1845310"/>
                <a:ext cx="899886" cy="899886"/>
              </a:xfrm>
              <a:prstGeom prst="ellipse">
                <a:avLst/>
              </a:prstGeom>
              <a:solidFill>
                <a:srgbClr val="0EC07D"/>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chemeClr val="bg1"/>
                    </a:solidFill>
                    <a:uLnTx/>
                    <a:uFillTx/>
                    <a:latin typeface="Arial" pitchFamily="34" charset="0"/>
                    <a:cs typeface="Arial" pitchFamily="34" charset="0"/>
                  </a:rPr>
                  <a:t>Lean</a:t>
                </a:r>
              </a:p>
            </p:txBody>
          </p:sp>
        </p:grpSp>
      </p:grpSp>
    </p:spTree>
    <p:extLst>
      <p:ext uri="{BB962C8B-B14F-4D97-AF65-F5344CB8AC3E}">
        <p14:creationId xmlns:p14="http://schemas.microsoft.com/office/powerpoint/2010/main" val="1318010128"/>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p>
            <a:pPr marL="0" marR="0" lvl="0" indent="0" algn="l" defTabSz="914400" fontAlgn="auto">
              <a:lnSpc>
                <a:spcPct val="10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What did You Grasp?</a:t>
            </a:r>
            <a:endParaRPr lang="en-US"/>
          </a:p>
        </p:txBody>
      </p:sp>
      <p:sp>
        <p:nvSpPr>
          <p:cNvPr id="5" name="Text Placeholder 4"/>
          <p:cNvSpPr>
            <a:spLocks noGrp="1"/>
          </p:cNvSpPr>
          <p:nvPr>
            <p:ph type="body" sz="quarter" idx="26"/>
          </p:nvPr>
        </p:nvSpPr>
        <p:spPr/>
        <p:txBody>
          <a:bodyPr/>
          <a:lstStyle/>
          <a:p>
            <a:pPr marL="342891" marR="0" lvl="0" indent="-342891" algn="l" defTabSz="914400" fontAlgn="auto">
              <a:lnSpc>
                <a:spcPct val="100000"/>
              </a:lnSpc>
              <a:spcBef>
                <a:spcPct val="0"/>
              </a:spcBef>
              <a:spcAft>
                <a:spcPts val="6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Which of the following options is not a LEAN principle?</a:t>
            </a:r>
          </a:p>
          <a:p>
            <a:pPr marL="688957" marR="0" lvl="1" indent="-342891" algn="l" defTabSz="914400" fontAlgn="auto">
              <a:lnSpc>
                <a:spcPct val="100000"/>
              </a:lnSpc>
              <a:spcBef>
                <a:spcPct val="0"/>
              </a:spcBef>
              <a:spcAft>
                <a:spcPts val="20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Elimination of fees</a:t>
            </a:r>
          </a:p>
          <a:p>
            <a:pPr marL="688957" marR="0" lvl="1" indent="-342891" algn="l" defTabSz="914400" fontAlgn="auto">
              <a:lnSpc>
                <a:spcPct val="100000"/>
              </a:lnSpc>
              <a:spcBef>
                <a:spcPct val="0"/>
              </a:spcBef>
              <a:spcAft>
                <a:spcPts val="20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Slow delivery of features</a:t>
            </a:r>
          </a:p>
          <a:p>
            <a:pPr marL="688957" marR="0" lvl="1" indent="-342891" algn="l" defTabSz="914400" fontAlgn="auto">
              <a:lnSpc>
                <a:spcPct val="100000"/>
              </a:lnSpc>
              <a:spcBef>
                <a:spcPct val="0"/>
              </a:spcBef>
              <a:spcAft>
                <a:spcPts val="20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Late decision making</a:t>
            </a:r>
          </a:p>
          <a:p>
            <a:pPr marL="688957" marR="0" lvl="1" indent="-342891" algn="l" defTabSz="914400" fontAlgn="auto">
              <a:lnSpc>
                <a:spcPct val="100000"/>
              </a:lnSpc>
              <a:spcBef>
                <a:spcPct val="0"/>
              </a:spcBef>
              <a:spcAft>
                <a:spcPts val="20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Holistic approach</a:t>
            </a:r>
          </a:p>
          <a:p>
            <a:pPr marL="688957" marR="0" lvl="1" indent="-342891" algn="l" defTabSz="914400" fontAlgn="auto">
              <a:lnSpc>
                <a:spcPct val="100000"/>
              </a:lnSpc>
              <a:spcBef>
                <a:spcPct val="0"/>
              </a:spcBef>
              <a:spcAft>
                <a:spcPts val="20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Tree>
    <p:extLst>
      <p:ext uri="{BB962C8B-B14F-4D97-AF65-F5344CB8AC3E}">
        <p14:creationId xmlns:p14="http://schemas.microsoft.com/office/powerpoint/2010/main" val="891162230"/>
      </p:ext>
    </p:extLst>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340"/>
        <p:cNvGrpSpPr/>
        <p:nvPr/>
      </p:nvGrpSpPr>
      <p:grpSpPr>
        <a:xfrm>
          <a:off x="0" y="0"/>
          <a:ext cx="0" cy="0"/>
        </a:xfrm>
      </p:grpSpPr>
      <p:sp>
        <p:nvSpPr>
          <p:cNvPr id="342" name="Google Shape;342;p53"/>
          <p:cNvSpPr txBox="1">
            <a:spLocks noGrp="1"/>
          </p:cNvSpPr>
          <p:nvPr>
            <p:ph type="title"/>
          </p:nvPr>
        </p:nvSpPr>
        <p:spPr/>
        <p:txBody>
          <a:bodyPr/>
          <a:lstStyle/>
          <a:p>
            <a:pPr marL="0" marR="0" lvl="0" indent="0" algn="l" defTabSz="914400" fontAlgn="auto">
              <a:lnSpc>
                <a:spcPct val="10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In a nutshell, we learnt:</a:t>
            </a:r>
          </a:p>
        </p:txBody>
      </p:sp>
      <p:sp>
        <p:nvSpPr>
          <p:cNvPr id="341" name="Google Shape;341;p53"/>
          <p:cNvSpPr txBox="1">
            <a:spLocks noGrp="1"/>
          </p:cNvSpPr>
          <p:nvPr>
            <p:ph type="body" idx="2"/>
          </p:nvPr>
        </p:nvSpPr>
        <p:spPr/>
        <p:txBody>
          <a:bodyPr/>
          <a:lstStyle/>
          <a:p>
            <a:pPr marL="347663" marR="0" lvl="1" indent="-344488" algn="l" defTabSz="914400" fontAlgn="auto">
              <a:lnSpc>
                <a:spcPct val="100000"/>
              </a:lnSpc>
              <a:spcBef>
                <a:spcPts val="300"/>
              </a:spcBef>
              <a:spcAft>
                <a:spcPct val="0"/>
              </a:spcAft>
              <a:buSzPts val="1800"/>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Agile methodology</a:t>
            </a:r>
          </a:p>
          <a:p>
            <a:pPr marL="347663" marR="0" lvl="1" indent="-344488" algn="l" defTabSz="914400" fontAlgn="auto">
              <a:lnSpc>
                <a:spcPct val="100000"/>
              </a:lnSpc>
              <a:spcBef>
                <a:spcPts val="300"/>
              </a:spcBef>
              <a:spcAft>
                <a:spcPct val="0"/>
              </a:spcAft>
              <a:buSzPts val="1800"/>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Software, History of Software Engineering and Software Development Methodologies</a:t>
            </a:r>
          </a:p>
          <a:p>
            <a:pPr marL="347663" marR="0" lvl="1" indent="-344488" algn="l" defTabSz="914400" fontAlgn="auto">
              <a:lnSpc>
                <a:spcPct val="100000"/>
              </a:lnSpc>
              <a:spcBef>
                <a:spcPts val="300"/>
              </a:spcBef>
              <a:spcAft>
                <a:spcPct val="0"/>
              </a:spcAft>
              <a:buSzPts val="1800"/>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Traditional Software Development Models</a:t>
            </a:r>
          </a:p>
          <a:p>
            <a:pPr marL="347663" marR="0" lvl="1" indent="-344488" algn="l" defTabSz="914400" fontAlgn="auto">
              <a:lnSpc>
                <a:spcPct val="100000"/>
              </a:lnSpc>
              <a:spcBef>
                <a:spcPts val="300"/>
              </a:spcBef>
              <a:spcAft>
                <a:spcPct val="0"/>
              </a:spcAft>
              <a:buSzPts val="1800"/>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Waterfall Model, Classical Waterfall Model</a:t>
            </a:r>
          </a:p>
          <a:p>
            <a:pPr marL="347663" marR="0" lvl="1" indent="-344488" algn="l" defTabSz="914400" fontAlgn="auto">
              <a:lnSpc>
                <a:spcPct val="100000"/>
              </a:lnSpc>
              <a:spcBef>
                <a:spcPts val="300"/>
              </a:spcBef>
              <a:spcAft>
                <a:spcPct val="0"/>
              </a:spcAft>
              <a:buSzPts val="1800"/>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Traditional IT Organizations</a:t>
            </a:r>
          </a:p>
          <a:p>
            <a:pPr marL="347663" marR="0" lvl="1" indent="-344488" algn="l" defTabSz="914400" fontAlgn="auto">
              <a:lnSpc>
                <a:spcPct val="100000"/>
              </a:lnSpc>
              <a:spcBef>
                <a:spcPts val="300"/>
              </a:spcBef>
              <a:spcAft>
                <a:spcPct val="0"/>
              </a:spcAft>
              <a:buSzPts val="1800"/>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Developers vs IT Operations Conflict</a:t>
            </a:r>
          </a:p>
          <a:p>
            <a:pPr marL="347663" marR="0" lvl="1" indent="-344488" algn="l" defTabSz="914400" fontAlgn="auto">
              <a:lnSpc>
                <a:spcPct val="100000"/>
              </a:lnSpc>
              <a:spcBef>
                <a:spcPts val="300"/>
              </a:spcBef>
              <a:spcAft>
                <a:spcPct val="0"/>
              </a:spcAft>
              <a:buSzPts val="1800"/>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Birth of Agile, Four Values of the Agile Manifesto</a:t>
            </a:r>
          </a:p>
          <a:p>
            <a:pPr marL="347663" marR="0" lvl="1" indent="-344488" algn="l" defTabSz="914400" fontAlgn="auto">
              <a:lnSpc>
                <a:spcPct val="100000"/>
              </a:lnSpc>
              <a:spcBef>
                <a:spcPts val="300"/>
              </a:spcBef>
              <a:spcAft>
                <a:spcPct val="0"/>
              </a:spcAft>
              <a:buSzPts val="1800"/>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Scrum Theory, Scrum Values, Scrum Roles, Scrum Master</a:t>
            </a: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b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Sprints, Benefits of Scrum</a:t>
            </a:r>
          </a:p>
          <a:p>
            <a:pPr marL="347663" marR="0" lvl="1" indent="-344488" algn="l" defTabSz="914400" fontAlgn="auto">
              <a:lnSpc>
                <a:spcPct val="100000"/>
              </a:lnSpc>
              <a:spcBef>
                <a:spcPts val="300"/>
              </a:spcBef>
              <a:spcAft>
                <a:spcPct val="0"/>
              </a:spcAft>
              <a:buSzPts val="1800"/>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Planning and Estimation, Agile Planning, Levels of Agile Planning</a:t>
            </a:r>
          </a:p>
        </p:txBody>
      </p:sp>
    </p:spTree>
    <p:extLst>
      <p:ext uri="{BB962C8B-B14F-4D97-AF65-F5344CB8AC3E}">
        <p14:creationId xmlns:p14="http://schemas.microsoft.com/office/powerpoint/2010/main" val="2895939172"/>
      </p:ext>
    </p:extLst>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340"/>
        <p:cNvGrpSpPr/>
        <p:nvPr/>
      </p:nvGrpSpPr>
      <p:grpSpPr>
        <a:xfrm>
          <a:off x="0" y="0"/>
          <a:ext cx="0" cy="0"/>
        </a:xfrm>
      </p:grpSpPr>
      <p:sp>
        <p:nvSpPr>
          <p:cNvPr id="342" name="Google Shape;342;p53"/>
          <p:cNvSpPr txBox="1">
            <a:spLocks noGrp="1"/>
          </p:cNvSpPr>
          <p:nvPr>
            <p:ph type="title"/>
          </p:nvPr>
        </p:nvSpPr>
        <p:spPr/>
        <p:txBody>
          <a:bodyPr/>
          <a:lstStyle/>
          <a:p>
            <a:pPr marL="0" marR="0" lvl="0" indent="0" algn="l" defTabSz="914400" fontAlgn="auto">
              <a:lnSpc>
                <a:spcPct val="10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In a nutshell, we learnt (Contd.):</a:t>
            </a:r>
          </a:p>
        </p:txBody>
      </p:sp>
      <p:sp>
        <p:nvSpPr>
          <p:cNvPr id="341" name="Google Shape;341;p53"/>
          <p:cNvSpPr txBox="1">
            <a:spLocks noGrp="1"/>
          </p:cNvSpPr>
          <p:nvPr>
            <p:ph type="body" idx="2"/>
          </p:nvPr>
        </p:nvSpPr>
        <p:spPr/>
        <p:txBody>
          <a:bodyPr/>
          <a:lstStyle/>
          <a:p>
            <a:pPr marL="347663" marR="0" lvl="1" indent="-344488" algn="l" defTabSz="914400" fontAlgn="auto">
              <a:lnSpc>
                <a:spcPct val="100000"/>
              </a:lnSpc>
              <a:spcBef>
                <a:spcPts val="300"/>
              </a:spcBef>
              <a:spcAft>
                <a:spcPct val="0"/>
              </a:spcAft>
              <a:buSzPts val="1800"/>
              <a:buFont typeface="+mj-lt"/>
              <a:buAutoNum type="arabicPeriod" startAt="10"/>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Conditions of Satisfaction, Velocity</a:t>
            </a:r>
          </a:p>
          <a:p>
            <a:pPr marL="347663" marR="0" lvl="1" indent="-344488" algn="l" defTabSz="914400" fontAlgn="auto">
              <a:lnSpc>
                <a:spcPct val="100000"/>
              </a:lnSpc>
              <a:spcBef>
                <a:spcPts val="300"/>
              </a:spcBef>
              <a:spcAft>
                <a:spcPct val="0"/>
              </a:spcAft>
              <a:buSzPts val="1800"/>
              <a:buAutoNum type="arabicPeriod" startAt="10"/>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Estimating Techniques</a:t>
            </a:r>
          </a:p>
          <a:p>
            <a:pPr marL="347663" marR="0" lvl="1" indent="-344488" algn="l" defTabSz="914400" fontAlgn="auto">
              <a:lnSpc>
                <a:spcPct val="100000"/>
              </a:lnSpc>
              <a:spcBef>
                <a:spcPts val="300"/>
              </a:spcBef>
              <a:spcAft>
                <a:spcPct val="0"/>
              </a:spcAft>
              <a:buSzPts val="1800"/>
              <a:buAutoNum type="arabicPeriod" startAt="10"/>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Soft Skills in Agile</a:t>
            </a:r>
          </a:p>
          <a:p>
            <a:pPr marL="3175" marR="0" lvl="1" indent="0" algn="l" defTabSz="914400" fontAlgn="auto">
              <a:lnSpc>
                <a:spcPct val="100000"/>
              </a:lnSpc>
              <a:spcBef>
                <a:spcPts val="600"/>
              </a:spcBef>
              <a:spcAft>
                <a:spcPct val="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Tree>
    <p:extLst>
      <p:ext uri="{BB962C8B-B14F-4D97-AF65-F5344CB8AC3E}">
        <p14:creationId xmlns:p14="http://schemas.microsoft.com/office/powerpoint/2010/main" val="286915810"/>
      </p:ext>
    </p:extLst>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ext Placeholder 3"/>
          <p:cNvSpPr>
            <a:spLocks noGrp="1"/>
          </p:cNvSpPr>
          <p:nvPr>
            <p:ph type="body" idx="1"/>
          </p:nvPr>
        </p:nvSpPr>
        <p:spPr/>
        <p:txBody>
          <a:bodyPr/>
          <a:lstStyle/>
          <a:p>
            <a:pPr marL="457189" marR="0" lvl="0" indent="-228594" algn="r" defTabSz="914400" fontAlgn="auto">
              <a:lnSpc>
                <a:spcPct val="100000"/>
              </a:lnSpc>
              <a:spcBef>
                <a:spcPct val="0"/>
              </a:spcBef>
              <a:spcAft>
                <a:spcPct val="0"/>
              </a:spcAft>
              <a:buSzPts val="1400"/>
              <a:buNone/>
              <a:defRPr kumimoji="0" sz="14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Next Module 2:</a:t>
            </a:r>
            <a:r>
              <a:rPr kumimoji="0" lang="en-US" sz="14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Introduction to Software Craftsmanship</a:t>
            </a:r>
          </a:p>
        </p:txBody>
      </p:sp>
    </p:spTree>
    <p:extLst>
      <p:ext uri="{BB962C8B-B14F-4D97-AF65-F5344CB8AC3E}">
        <p14:creationId xmlns:p14="http://schemas.microsoft.com/office/powerpoint/2010/main" val="2110603014"/>
      </p:ext>
    </p:extLst>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3"/>
        <p:cNvGrpSpPr/>
        <p:nvPr/>
      </p:nvGrpSpPr>
      <p:grpSpPr>
        <a:xfrm>
          <a:off x="0" y="0"/>
          <a:ext cx="0" cy="0"/>
        </a:xfrm>
      </p:grpSpPr>
      <p:sp>
        <p:nvSpPr>
          <p:cNvPr id="55" name="Google Shape;55;p13"/>
          <p:cNvSpPr txBox="1">
            <a:spLocks noGrp="1"/>
          </p:cNvSpPr>
          <p:nvPr>
            <p:ph type="body" idx="1"/>
          </p:nvPr>
        </p:nvSpPr>
        <p:spPr/>
        <p:txBody>
          <a:bodyPr/>
          <a:lstStyle/>
          <a:p>
            <a:pPr marL="457189" marR="0" lvl="0" indent="-228594" algn="r" defTabSz="914400" fontAlgn="auto">
              <a:lnSpc>
                <a:spcPct val="111111"/>
              </a:lnSpc>
              <a:spcBef>
                <a:spcPct val="0"/>
              </a:spcBef>
              <a:spcAft>
                <a:spcPct val="0"/>
              </a:spcAft>
              <a:buSzPts val="5400"/>
              <a:buNone/>
              <a:defRPr kumimoji="0" sz="40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40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Clean Code: Software Craftsmanship</a:t>
            </a:r>
          </a:p>
        </p:txBody>
      </p:sp>
      <p:sp>
        <p:nvSpPr>
          <p:cNvPr id="5" name="Text Placeholder 4"/>
          <p:cNvSpPr>
            <a:spLocks noGrp="1"/>
          </p:cNvSpPr>
          <p:nvPr>
            <p:ph type="body" idx="2"/>
          </p:nvPr>
        </p:nvSpPr>
        <p:spPr/>
        <p:txBody>
          <a:bodyPr/>
          <a:lstStyle/>
          <a:p>
            <a:pPr marL="457189" marR="0" lvl="0" indent="-228594" algn="r" defTabSz="914400" fontAlgn="auto">
              <a:lnSpc>
                <a:spcPct val="100000"/>
              </a:lnSpc>
              <a:spcBef>
                <a:spcPts val="640"/>
              </a:spcBef>
              <a:spcAft>
                <a:spcPct val="0"/>
              </a:spcAft>
              <a:buSzPts val="3200"/>
              <a:buNone/>
              <a:defRPr kumimoji="0" sz="32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Kanban Principles</a:t>
            </a:r>
            <a:endParaRPr lang="en-US"/>
          </a:p>
        </p:txBody>
      </p:sp>
      <p:sp>
        <p:nvSpPr>
          <p:cNvPr id="9" name="Text Placeholder 8"/>
          <p:cNvSpPr>
            <a:spLocks noGrp="1"/>
          </p:cNvSpPr>
          <p:nvPr>
            <p:ph type="body" idx="3"/>
          </p:nvPr>
        </p:nvSpPr>
        <p:spPr/>
        <p:txBody>
          <a:bodyPr/>
          <a:lstStyle/>
          <a:p>
            <a:pPr marL="457189" marR="0" lvl="0" indent="-228594" algn="r" defTabSz="914400" fontAlgn="auto">
              <a:lnSpc>
                <a:spcPct val="100000"/>
              </a:lnSpc>
              <a:spcBef>
                <a:spcPct val="0"/>
              </a:spcBef>
              <a:spcAft>
                <a:spcPct val="0"/>
              </a:spcAft>
              <a:buSzPts val="2200"/>
              <a:buNone/>
              <a:defRPr kumimoji="0" sz="2200" b="1" i="0" u="none" strike="noStrike" kern="1200" cap="none" spc="0" normalizeH="0" baseline="0" noProof="0">
                <a:ln w="9525" cap="flat" cmpd="sng" algn="ctr">
                  <a:noFill/>
                  <a:prstDash val="solid"/>
                  <a:round/>
                  <a:headEnd type="none" w="med" len="med"/>
                  <a:tailEnd type="none" w="med" len="med"/>
                </a:ln>
                <a:solidFill>
                  <a:srgbClr val="7F7F7F"/>
                </a:solidFill>
                <a:uLnTx/>
                <a:uFillTx/>
                <a:latin typeface="Arial" pitchFamily="34" charset="0"/>
                <a:ea typeface="Arial" pitchFamily="34" charset="0"/>
                <a:cs typeface="Arial" pitchFamily="34" charset="0"/>
                <a:sym typeface="Arial" pitchFamily="34" charset="0"/>
              </a:defRPr>
            </a:pPr>
            <a:r>
              <a:rPr kumimoji="0" lang="en-US" sz="2200" b="1" i="0" u="none" strike="noStrike" kern="1200" cap="none" spc="0" normalizeH="0" baseline="0" noProof="0">
                <a:ln w="9525" cap="flat" cmpd="sng" algn="ctr">
                  <a:noFill/>
                  <a:prstDash val="solid"/>
                  <a:round/>
                  <a:headEnd type="none" w="med" len="med"/>
                  <a:tailEnd type="none" w="med" len="med"/>
                </a:ln>
                <a:solidFill>
                  <a:srgbClr val="7F7F7F"/>
                </a:solidFill>
                <a:uLnTx/>
                <a:uFillTx/>
                <a:latin typeface="Arial" pitchFamily="34" charset="0"/>
                <a:ea typeface="Arial" pitchFamily="34" charset="0"/>
                <a:cs typeface="Arial" pitchFamily="34" charset="0"/>
                <a:sym typeface="Arial" pitchFamily="34" charset="0"/>
              </a:rPr>
              <a:t>B.TECH CSE with Specialization in DevOps</a:t>
            </a:r>
            <a:endParaRPr lang="en-US"/>
          </a:p>
        </p:txBody>
      </p:sp>
    </p:spTree>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9"/>
        <p:cNvGrpSpPr/>
        <p:nvPr/>
      </p:nvGrpSpPr>
      <p:grpSpPr>
        <a:xfrm>
          <a:off x="0" y="0"/>
          <a:ext cx="0" cy="0"/>
        </a:xfrm>
      </p:grpSpPr>
      <p:sp>
        <p:nvSpPr>
          <p:cNvPr id="60" name="Google Shape;60;p14"/>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Module Objectives</a:t>
            </a:r>
          </a:p>
        </p:txBody>
      </p:sp>
      <p:sp>
        <p:nvSpPr>
          <p:cNvPr id="61" name="Google Shape;61;p14"/>
          <p:cNvSpPr txBox="1">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At the end of this module, you will be able to:</a:t>
            </a:r>
          </a:p>
          <a:p>
            <a:pPr marL="285750" marR="0" lvl="1" indent="-285750" algn="l" defTabSz="914400" fontAlgn="auto">
              <a:lnSpc>
                <a:spcPct val="100000"/>
              </a:lnSpc>
              <a:spcBef>
                <a:spcPct val="0"/>
              </a:spcBef>
              <a:spcAft>
                <a:spcPts val="838"/>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Define Kanban principle</a:t>
            </a:r>
          </a:p>
          <a:p>
            <a:pPr marL="285750" marR="0" lvl="1" indent="-285750" algn="l" defTabSz="914400" fontAlgn="auto">
              <a:lnSpc>
                <a:spcPct val="100000"/>
              </a:lnSpc>
              <a:spcBef>
                <a:spcPct val="0"/>
              </a:spcBef>
              <a:spcAft>
                <a:spcPts val="838"/>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Explain Kanban board</a:t>
            </a:r>
          </a:p>
          <a:p>
            <a:pPr marL="285750" marR="0" lvl="1" indent="-285750" algn="l" defTabSz="914400" fontAlgn="auto">
              <a:lnSpc>
                <a:spcPct val="100000"/>
              </a:lnSpc>
              <a:spcBef>
                <a:spcPct val="0"/>
              </a:spcBef>
              <a:spcAft>
                <a:spcPts val="838"/>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Discuss Kanban core practices</a:t>
            </a:r>
          </a:p>
        </p:txBody>
      </p:sp>
    </p:spTree>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65"/>
        <p:cNvGrpSpPr/>
        <p:nvPr/>
      </p:nvGrpSpPr>
      <p:grpSpPr>
        <a:xfrm>
          <a:off x="0" y="0"/>
          <a:ext cx="0" cy="0"/>
        </a:xfrm>
      </p:grpSpPr>
      <p:sp>
        <p:nvSpPr>
          <p:cNvPr id="66" name="Google Shape;66;p15"/>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Module Topics</a:t>
            </a:r>
          </a:p>
        </p:txBody>
      </p:sp>
      <p:sp>
        <p:nvSpPr>
          <p:cNvPr id="67" name="Google Shape;67;p15"/>
          <p:cNvSpPr txBox="1">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Let us take a quick look at the topics that we will cover in this module:</a:t>
            </a:r>
          </a:p>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Testing and Debugging </a:t>
            </a:r>
          </a:p>
          <a:p>
            <a:pPr marL="285750" marR="0" lvl="1" indent="-285750" algn="l" defTabSz="914400" fontAlgn="auto">
              <a:lnSpc>
                <a:spcPct val="100000"/>
              </a:lnSpc>
              <a:spcBef>
                <a:spcPct val="0"/>
              </a:spcBef>
              <a:spcAft>
                <a:spcPts val="838"/>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Kanban Principle</a:t>
            </a:r>
          </a:p>
          <a:p>
            <a:pPr marL="285750" marR="0" lvl="1" indent="-285750" algn="l" defTabSz="914400" fontAlgn="auto">
              <a:lnSpc>
                <a:spcPct val="100000"/>
              </a:lnSpc>
              <a:spcBef>
                <a:spcPct val="0"/>
              </a:spcBef>
              <a:spcAft>
                <a:spcPts val="838"/>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Kanban Board</a:t>
            </a:r>
          </a:p>
          <a:p>
            <a:pPr marL="285750" marR="0" lvl="1" indent="-285750" algn="l" defTabSz="914400" fontAlgn="auto">
              <a:lnSpc>
                <a:spcPct val="100000"/>
              </a:lnSpc>
              <a:spcBef>
                <a:spcPct val="0"/>
              </a:spcBef>
              <a:spcAft>
                <a:spcPts val="838"/>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Kanban Core Practices</a:t>
            </a:r>
          </a:p>
          <a:p>
            <a:pPr marL="617538" marR="0" lvl="2" indent="-341313" algn="l" defTabSz="914400" fontAlgn="auto">
              <a:lnSpc>
                <a:spcPct val="100000"/>
              </a:lnSpc>
              <a:spcBef>
                <a:spcPct val="0"/>
              </a:spcBef>
              <a:spcAft>
                <a:spcPts val="838"/>
              </a:spcAft>
              <a:buSzTx/>
              <a:buChar char="9"/>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Make work visible</a:t>
            </a:r>
          </a:p>
          <a:p>
            <a:pPr marL="617538" marR="0" lvl="2" indent="-341313" algn="l" defTabSz="914400" fontAlgn="auto">
              <a:lnSpc>
                <a:spcPct val="100000"/>
              </a:lnSpc>
              <a:spcBef>
                <a:spcPct val="0"/>
              </a:spcBef>
              <a:spcAft>
                <a:spcPts val="838"/>
              </a:spcAft>
              <a:buSzTx/>
              <a:buChar char="9"/>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Limit work in progress (WiP)</a:t>
            </a:r>
          </a:p>
          <a:p>
            <a:pPr marL="617538" marR="0" lvl="2" indent="-341313" algn="l" defTabSz="914400" fontAlgn="auto">
              <a:lnSpc>
                <a:spcPct val="100000"/>
              </a:lnSpc>
              <a:spcBef>
                <a:spcPct val="0"/>
              </a:spcBef>
              <a:spcAft>
                <a:spcPts val="838"/>
              </a:spcAft>
              <a:buSzTx/>
              <a:buChar char="9"/>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Manage flow</a:t>
            </a:r>
          </a:p>
          <a:p>
            <a:pPr marL="617538" marR="0" lvl="2" indent="-341313" algn="l" defTabSz="914400" fontAlgn="auto">
              <a:lnSpc>
                <a:spcPct val="100000"/>
              </a:lnSpc>
              <a:spcBef>
                <a:spcPct val="0"/>
              </a:spcBef>
              <a:spcAft>
                <a:spcPts val="838"/>
              </a:spcAft>
              <a:buSzTx/>
              <a:buChar char="9"/>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Make progress policies explicit</a:t>
            </a:r>
          </a:p>
          <a:p>
            <a:pPr marL="617538" marR="0" lvl="2" indent="-341313" algn="l" defTabSz="914400" fontAlgn="auto">
              <a:lnSpc>
                <a:spcPct val="100000"/>
              </a:lnSpc>
              <a:spcBef>
                <a:spcPct val="0"/>
              </a:spcBef>
              <a:spcAft>
                <a:spcPts val="838"/>
              </a:spcAft>
              <a:buSzTx/>
              <a:buChar char="9"/>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Implement feedback mechanisms</a:t>
            </a:r>
          </a:p>
          <a:p>
            <a:pPr marL="617538" marR="0" lvl="2" indent="-341313" algn="l" defTabSz="914400" fontAlgn="auto">
              <a:lnSpc>
                <a:spcPct val="100000"/>
              </a:lnSpc>
              <a:spcBef>
                <a:spcPct val="0"/>
              </a:spcBef>
              <a:spcAft>
                <a:spcPts val="838"/>
              </a:spcAft>
              <a:buSzTx/>
              <a:buChar char="9"/>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Improve collaboratively (using methods and models).</a:t>
            </a:r>
          </a:p>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lang="en-US"/>
          </a:p>
        </p:txBody>
      </p:sp>
    </p:spTree>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71"/>
        <p:cNvGrpSpPr/>
        <p:nvPr/>
      </p:nvGrpSpPr>
      <p:grpSpPr>
        <a:xfrm>
          <a:off x="0" y="0"/>
          <a:ext cx="0" cy="0"/>
        </a:xfrm>
      </p:grpSpPr>
      <p:sp>
        <p:nvSpPr>
          <p:cNvPr id="72" name="Google Shape;72;p16"/>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2.1 What is Kanban?</a:t>
            </a:r>
          </a:p>
        </p:txBody>
      </p:sp>
      <p:sp>
        <p:nvSpPr>
          <p:cNvPr id="73" name="Google Shape;73;p16"/>
          <p:cNvSpPr txBox="1">
            <a:spLocks noGrp="1"/>
          </p:cNvSpPr>
          <p:nvPr>
            <p:ph type="body" sz="quarter" idx="24"/>
          </p:nvPr>
        </p:nvSpPr>
        <p:spPr>
          <a:xfrm>
            <a:off x="514349" y="1304995"/>
            <a:ext cx="11313473" cy="4840828"/>
          </a:xfrm>
        </p:spPr>
        <p:txBody>
          <a:bodyPr/>
          <a:lstStyle/>
          <a:p>
            <a:pPr marL="285750" marR="0" lvl="1" indent="-285750" algn="l" defTabSz="914400" fontAlgn="auto">
              <a:lnSpc>
                <a:spcPct val="100000"/>
              </a:lnSpc>
              <a:spcBef>
                <a:spcPct val="0"/>
              </a:spcBef>
              <a:spcAft>
                <a:spcPts val="838"/>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Kanban means signal card in Japanese.</a:t>
            </a:r>
          </a:p>
          <a:p>
            <a:pPr marL="617538" marR="0" lvl="2" indent="-341313" algn="l" defTabSz="914400" fontAlgn="auto">
              <a:lnSpc>
                <a:spcPct val="100000"/>
              </a:lnSpc>
              <a:spcBef>
                <a:spcPct val="0"/>
              </a:spcBef>
              <a:spcAft>
                <a:spcPts val="838"/>
              </a:spcAft>
              <a:buSzTx/>
              <a:buChar char="9"/>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600" b="0" i="0" u="none" strike="noStrike" kern="1200" cap="none" spc="0" normalizeH="0" baseline="0" noProof="0" err="1">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Kan - Signal</a:t>
            </a:r>
          </a:p>
          <a:p>
            <a:pPr marL="617538" marR="0" lvl="2" indent="-341313" algn="l" defTabSz="914400" fontAlgn="auto">
              <a:lnSpc>
                <a:spcPct val="100000"/>
              </a:lnSpc>
              <a:spcBef>
                <a:spcPct val="0"/>
              </a:spcBef>
              <a:spcAft>
                <a:spcPts val="838"/>
              </a:spcAft>
              <a:buSzTx/>
              <a:buChar char="9"/>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Ban - card</a:t>
            </a:r>
          </a:p>
          <a:p>
            <a:pPr marL="285750" marR="0" lvl="1" indent="-285750" algn="l" defTabSz="914400" fontAlgn="auto">
              <a:lnSpc>
                <a:spcPct val="100000"/>
              </a:lnSpc>
              <a:spcBef>
                <a:spcPct val="0"/>
              </a:spcBef>
              <a:spcAft>
                <a:spcPts val="838"/>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Kanban System means a system that manages work using (real or virtual) Kanbans to control the flow.</a:t>
            </a:r>
          </a:p>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lang="en-US"/>
          </a:p>
        </p:txBody>
      </p:sp>
      <p:grpSp>
        <p:nvGrpSpPr>
          <p:cNvPr id="48" name="Group 47"/>
          <p:cNvGrpSpPr/>
          <p:nvPr/>
        </p:nvGrpSpPr>
        <p:grpSpPr>
          <a:xfrm>
            <a:off x="2517569" y="2840701"/>
            <a:ext cx="7517080" cy="3393848"/>
            <a:chOff x="2838203" y="2840701"/>
            <a:chExt cx="7517080" cy="3393848"/>
          </a:xfrm>
        </p:grpSpPr>
        <p:sp>
          <p:nvSpPr>
            <p:cNvPr id="47" name="Rectangle 46"/>
            <p:cNvSpPr/>
            <p:nvPr/>
          </p:nvSpPr>
          <p:spPr>
            <a:xfrm>
              <a:off x="2838203" y="2840701"/>
              <a:ext cx="7517080" cy="3393848"/>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5" name="Right Arrow 14"/>
            <p:cNvSpPr/>
            <p:nvPr/>
          </p:nvSpPr>
          <p:spPr>
            <a:xfrm>
              <a:off x="3431969" y="2983201"/>
              <a:ext cx="2327563" cy="1695677"/>
            </a:xfrm>
            <a:prstGeom prst="rightArrow">
              <a:avLst>
                <a:gd name="adj1" fmla="val 50000"/>
                <a:gd name="adj2" fmla="val 22687"/>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6" name="Isosceles Triangle 15"/>
            <p:cNvSpPr/>
            <p:nvPr/>
          </p:nvSpPr>
          <p:spPr>
            <a:xfrm rot="10800000">
              <a:off x="6206708" y="3372591"/>
              <a:ext cx="3269799" cy="2187575"/>
            </a:xfrm>
            <a:prstGeom prst="triangle">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7" name="Cube 16"/>
            <p:cNvSpPr/>
            <p:nvPr/>
          </p:nvSpPr>
          <p:spPr>
            <a:xfrm>
              <a:off x="9476507" y="4678878"/>
              <a:ext cx="581893" cy="475013"/>
            </a:xfrm>
            <a:prstGeom prst="cube">
              <a:avLst/>
            </a:prstGeom>
            <a:solidFill>
              <a:srgbClr val="4454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nvGrpSpPr>
            <p:cNvPr id="19" name="Group 18"/>
            <p:cNvGrpSpPr/>
            <p:nvPr/>
          </p:nvGrpSpPr>
          <p:grpSpPr>
            <a:xfrm>
              <a:off x="7550661" y="3725409"/>
              <a:ext cx="527922" cy="430955"/>
              <a:chOff x="10727375" y="4678878"/>
              <a:chExt cx="581893" cy="475013"/>
            </a:xfrm>
          </p:grpSpPr>
          <p:sp>
            <p:nvSpPr>
              <p:cNvPr id="22" name="Cube 21"/>
              <p:cNvSpPr/>
              <p:nvPr/>
            </p:nvSpPr>
            <p:spPr>
              <a:xfrm>
                <a:off x="10727375" y="4678878"/>
                <a:ext cx="581893" cy="475013"/>
              </a:xfrm>
              <a:prstGeom prst="cube">
                <a:avLst/>
              </a:prstGeom>
              <a:solidFill>
                <a:srgbClr val="44546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8" name="Rectangle 17"/>
              <p:cNvSpPr/>
              <p:nvPr/>
            </p:nvSpPr>
            <p:spPr>
              <a:xfrm>
                <a:off x="10849958" y="4897257"/>
                <a:ext cx="206101" cy="170332"/>
              </a:xfrm>
              <a:prstGeom prst="rect">
                <a:avLst/>
              </a:prstGeom>
              <a:solidFill>
                <a:srgbClr val="0EC07D"/>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grpSp>
          <p:nvGrpSpPr>
            <p:cNvPr id="25" name="Group 24"/>
            <p:cNvGrpSpPr/>
            <p:nvPr/>
          </p:nvGrpSpPr>
          <p:grpSpPr>
            <a:xfrm>
              <a:off x="6897518" y="3725409"/>
              <a:ext cx="527922" cy="430955"/>
              <a:chOff x="10727375" y="4678878"/>
              <a:chExt cx="581893" cy="475013"/>
            </a:xfrm>
          </p:grpSpPr>
          <p:sp>
            <p:nvSpPr>
              <p:cNvPr id="26" name="Cube 25"/>
              <p:cNvSpPr/>
              <p:nvPr/>
            </p:nvSpPr>
            <p:spPr>
              <a:xfrm>
                <a:off x="10727375" y="4678878"/>
                <a:ext cx="581893" cy="475013"/>
              </a:xfrm>
              <a:prstGeom prst="cube">
                <a:avLst/>
              </a:prstGeom>
              <a:solidFill>
                <a:srgbClr val="44546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7" name="Rectangle 26"/>
              <p:cNvSpPr/>
              <p:nvPr/>
            </p:nvSpPr>
            <p:spPr>
              <a:xfrm>
                <a:off x="10849958" y="4897257"/>
                <a:ext cx="206101" cy="170332"/>
              </a:xfrm>
              <a:prstGeom prst="rect">
                <a:avLst/>
              </a:prstGeom>
              <a:solidFill>
                <a:srgbClr val="0EC07D"/>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sp>
          <p:nvSpPr>
            <p:cNvPr id="28" name="Cube 27"/>
            <p:cNvSpPr/>
            <p:nvPr/>
          </p:nvSpPr>
          <p:spPr>
            <a:xfrm>
              <a:off x="3948932" y="3791079"/>
              <a:ext cx="437185" cy="324441"/>
            </a:xfrm>
            <a:prstGeom prst="cube">
              <a:avLst/>
            </a:prstGeom>
            <a:solidFill>
              <a:srgbClr val="44546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nvGrpSpPr>
            <p:cNvPr id="21" name="Group 20"/>
            <p:cNvGrpSpPr/>
            <p:nvPr/>
          </p:nvGrpSpPr>
          <p:grpSpPr>
            <a:xfrm>
              <a:off x="4017590" y="4459772"/>
              <a:ext cx="451164" cy="1064770"/>
              <a:chOff x="254421" y="4292456"/>
              <a:chExt cx="436063" cy="881748"/>
            </a:xfrm>
          </p:grpSpPr>
          <p:sp>
            <p:nvSpPr>
              <p:cNvPr id="30" name="Rectangle 29"/>
              <p:cNvSpPr/>
              <p:nvPr/>
            </p:nvSpPr>
            <p:spPr>
              <a:xfrm>
                <a:off x="254421" y="4292456"/>
                <a:ext cx="436063" cy="113554"/>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1" name="Rectangle 30"/>
              <p:cNvSpPr/>
              <p:nvPr/>
            </p:nvSpPr>
            <p:spPr>
              <a:xfrm>
                <a:off x="254421" y="4402198"/>
                <a:ext cx="436063" cy="113554"/>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2" name="Rectangle 31"/>
              <p:cNvSpPr/>
              <p:nvPr/>
            </p:nvSpPr>
            <p:spPr>
              <a:xfrm>
                <a:off x="254421" y="4511940"/>
                <a:ext cx="436063" cy="113554"/>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3" name="Rectangle 32"/>
              <p:cNvSpPr/>
              <p:nvPr/>
            </p:nvSpPr>
            <p:spPr>
              <a:xfrm>
                <a:off x="254421" y="4621682"/>
                <a:ext cx="436063" cy="113554"/>
              </a:xfrm>
              <a:prstGeom prst="rect">
                <a:avLst/>
              </a:prstGeom>
              <a:solidFill>
                <a:schemeClr val="bg1"/>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4" name="Rectangle 33"/>
              <p:cNvSpPr/>
              <p:nvPr/>
            </p:nvSpPr>
            <p:spPr>
              <a:xfrm>
                <a:off x="254421" y="4731424"/>
                <a:ext cx="436063" cy="113554"/>
              </a:xfrm>
              <a:prstGeom prst="rect">
                <a:avLst/>
              </a:prstGeom>
              <a:solidFill>
                <a:schemeClr val="bg1"/>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5" name="Rectangle 34"/>
              <p:cNvSpPr/>
              <p:nvPr/>
            </p:nvSpPr>
            <p:spPr>
              <a:xfrm>
                <a:off x="254421" y="4841166"/>
                <a:ext cx="436063" cy="113554"/>
              </a:xfrm>
              <a:prstGeom prst="rect">
                <a:avLst/>
              </a:prstGeom>
              <a:solidFill>
                <a:schemeClr val="bg1"/>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6" name="Rectangle 35"/>
              <p:cNvSpPr/>
              <p:nvPr/>
            </p:nvSpPr>
            <p:spPr>
              <a:xfrm>
                <a:off x="254421" y="4950908"/>
                <a:ext cx="436063" cy="113554"/>
              </a:xfrm>
              <a:prstGeom prst="rect">
                <a:avLst/>
              </a:prstGeom>
              <a:solidFill>
                <a:schemeClr val="bg1"/>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7" name="Rectangle 36"/>
              <p:cNvSpPr/>
              <p:nvPr/>
            </p:nvSpPr>
            <p:spPr>
              <a:xfrm>
                <a:off x="254421" y="5060650"/>
                <a:ext cx="436063" cy="113554"/>
              </a:xfrm>
              <a:prstGeom prst="rect">
                <a:avLst/>
              </a:prstGeom>
              <a:solidFill>
                <a:schemeClr val="bg1"/>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sp>
          <p:nvSpPr>
            <p:cNvPr id="24" name="Freeform 23"/>
            <p:cNvSpPr/>
            <p:nvPr/>
          </p:nvSpPr>
          <p:spPr>
            <a:xfrm>
              <a:off x="4587707" y="4203865"/>
              <a:ext cx="3855649" cy="760021"/>
            </a:xfrm>
            <a:custGeom>
              <a:gdLst>
                <a:gd name="connsiteX0" fmla="*/ 3752603 w 3752603"/>
                <a:gd name="connsiteY0" fmla="*/ 0 h 760021"/>
                <a:gd name="connsiteX1" fmla="*/ 3752603 w 3752603"/>
                <a:gd name="connsiteY1" fmla="*/ 760021 h 760021"/>
                <a:gd name="connsiteX2" fmla="*/ 0 w 3752603"/>
                <a:gd name="connsiteY2" fmla="*/ 760021 h 760021"/>
              </a:gdLst>
              <a:cxnLst>
                <a:cxn ang="0">
                  <a:pos x="connsiteX0" y="connsiteY0"/>
                </a:cxn>
                <a:cxn ang="0">
                  <a:pos x="connsiteX1" y="connsiteY1"/>
                </a:cxn>
                <a:cxn ang="0">
                  <a:pos x="connsiteX2" y="connsiteY2"/>
                </a:cxn>
              </a:cxnLst>
              <a:rect l="l" t="t" r="r" b="b"/>
              <a:pathLst>
                <a:path w="3752603" h="760021">
                  <a:moveTo>
                    <a:pt x="3752603" y="0"/>
                  </a:moveTo>
                  <a:lnTo>
                    <a:pt x="3752603" y="760021"/>
                  </a:lnTo>
                  <a:lnTo>
                    <a:pt x="0" y="760021"/>
                  </a:ln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cxnSp>
          <p:nvCxnSpPr>
            <p:cNvPr id="41" name="Straight Connector 40"/>
            <p:cNvCxnSpPr/>
            <p:nvPr/>
          </p:nvCxnSpPr>
          <p:spPr>
            <a:xfrm>
              <a:off x="3726157" y="4857335"/>
              <a:ext cx="10477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Freeform 41"/>
            <p:cNvSpPr/>
            <p:nvPr/>
          </p:nvSpPr>
          <p:spPr>
            <a:xfrm>
              <a:off x="8573984" y="4191990"/>
              <a:ext cx="752102" cy="771896"/>
            </a:xfrm>
            <a:custGeom>
              <a:gdLst>
                <a:gd name="connsiteX0" fmla="*/ 0 w 546265"/>
                <a:gd name="connsiteY0" fmla="*/ 0 h 771896"/>
                <a:gd name="connsiteX1" fmla="*/ 0 w 546265"/>
                <a:gd name="connsiteY1" fmla="*/ 771896 h 771896"/>
                <a:gd name="connsiteX2" fmla="*/ 546265 w 546265"/>
                <a:gd name="connsiteY2" fmla="*/ 771896 h 771896"/>
              </a:gdLst>
              <a:cxnLst>
                <a:cxn ang="0">
                  <a:pos x="connsiteX0" y="connsiteY0"/>
                </a:cxn>
                <a:cxn ang="0">
                  <a:pos x="connsiteX1" y="connsiteY1"/>
                </a:cxn>
                <a:cxn ang="0">
                  <a:pos x="connsiteX2" y="connsiteY2"/>
                </a:cxn>
              </a:cxnLst>
              <a:rect l="l" t="t" r="r" b="b"/>
              <a:pathLst>
                <a:path w="546265" h="771896">
                  <a:moveTo>
                    <a:pt x="0" y="0"/>
                  </a:moveTo>
                  <a:lnTo>
                    <a:pt x="0" y="771896"/>
                  </a:lnTo>
                  <a:lnTo>
                    <a:pt x="546265" y="771896"/>
                  </a:lnTo>
                </a:path>
              </a:pathLst>
            </a:custGeom>
            <a:noFill/>
            <a:ln w="762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3" name="Rectangle 42"/>
            <p:cNvSpPr/>
            <p:nvPr/>
          </p:nvSpPr>
          <p:spPr>
            <a:xfrm>
              <a:off x="5885258" y="4889057"/>
              <a:ext cx="285827" cy="147617"/>
            </a:xfrm>
            <a:prstGeom prst="rect">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4" name="Rectangle 43"/>
            <p:cNvSpPr/>
            <p:nvPr/>
          </p:nvSpPr>
          <p:spPr>
            <a:xfrm>
              <a:off x="3443858" y="3380237"/>
              <a:ext cx="1902816" cy="369332"/>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Manufacturing</a:t>
              </a:r>
            </a:p>
          </p:txBody>
        </p:sp>
        <p:sp>
          <p:nvSpPr>
            <p:cNvPr id="49" name="Rectangle 48"/>
            <p:cNvSpPr/>
            <p:nvPr/>
          </p:nvSpPr>
          <p:spPr>
            <a:xfrm>
              <a:off x="3422504" y="5527963"/>
              <a:ext cx="4239370" cy="646331"/>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if red zone reached, then production (e.g. reconstitution of the consumption)</a:t>
              </a:r>
            </a:p>
          </p:txBody>
        </p:sp>
        <p:sp>
          <p:nvSpPr>
            <p:cNvPr id="50" name="Rectangle 49"/>
            <p:cNvSpPr/>
            <p:nvPr/>
          </p:nvSpPr>
          <p:spPr>
            <a:xfrm>
              <a:off x="6671168" y="3331958"/>
              <a:ext cx="1902816" cy="379656"/>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Distribution</a:t>
              </a:r>
            </a:p>
          </p:txBody>
        </p:sp>
        <p:sp>
          <p:nvSpPr>
            <p:cNvPr id="51" name="Rectangle 50"/>
            <p:cNvSpPr/>
            <p:nvPr/>
          </p:nvSpPr>
          <p:spPr>
            <a:xfrm>
              <a:off x="8184670" y="3800459"/>
              <a:ext cx="1729833" cy="379656"/>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consumption</a:t>
              </a:r>
            </a:p>
          </p:txBody>
        </p:sp>
        <p:sp>
          <p:nvSpPr>
            <p:cNvPr id="52" name="Rectangle 51"/>
            <p:cNvSpPr/>
            <p:nvPr/>
          </p:nvSpPr>
          <p:spPr>
            <a:xfrm>
              <a:off x="3245198" y="4667758"/>
              <a:ext cx="728263" cy="666977"/>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red zone</a:t>
              </a:r>
            </a:p>
          </p:txBody>
        </p:sp>
        <p:sp>
          <p:nvSpPr>
            <p:cNvPr id="45" name="Rectangle 44"/>
            <p:cNvSpPr/>
            <p:nvPr/>
          </p:nvSpPr>
          <p:spPr>
            <a:xfrm>
              <a:off x="4525165" y="4513555"/>
              <a:ext cx="3890679" cy="379656"/>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cap="none" normalizeH="0" noProof="0" err="1">
                  <a:solidFill>
                    <a:srgbClr val="000000"/>
                  </a:solidFill>
                  <a:uLnTx/>
                  <a:uFillTx/>
                  <a:latin typeface="Arial" pitchFamily="34" charset="0"/>
                  <a:ea typeface="Arial" pitchFamily="34" charset="0"/>
                  <a:cs typeface="Arial" pitchFamily="34" charset="0"/>
                  <a:sym typeface="Arial" pitchFamily="34" charset="0"/>
                </a:rPr>
                <a:t>kanban card (or lable) returns to table</a:t>
              </a:r>
            </a:p>
          </p:txBody>
        </p:sp>
        <p:sp>
          <p:nvSpPr>
            <p:cNvPr id="54" name="Rectangle 53"/>
            <p:cNvSpPr/>
            <p:nvPr/>
          </p:nvSpPr>
          <p:spPr>
            <a:xfrm>
              <a:off x="4534125" y="5069563"/>
              <a:ext cx="1553630" cy="379656"/>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cap="none" normalizeH="0" noProof="0" err="1">
                  <a:solidFill>
                    <a:srgbClr val="000000"/>
                  </a:solidFill>
                  <a:uLnTx/>
                  <a:uFillTx/>
                  <a:latin typeface="Arial" pitchFamily="34" charset="0"/>
                  <a:ea typeface="Arial" pitchFamily="34" charset="0"/>
                  <a:cs typeface="Arial" pitchFamily="34" charset="0"/>
                  <a:sym typeface="Arial" pitchFamily="34" charset="0"/>
                </a:rPr>
                <a:t>kanban table</a:t>
              </a:r>
            </a:p>
          </p:txBody>
        </p:sp>
      </p:grpSp>
    </p:spTree>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5"/>
            <a:ext cx="5542023"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4271516" cy="322724"/>
          </a:xfrm>
          <a:prstGeom prst="rect">
            <a:avLst/>
          </a:prstGeom>
        </p:spPr>
        <p:txBody>
          <a:bodyPr vert="horz" wrap="square" lIns="0" tIns="8930" rIns="0" bIns="0" rtlCol="0">
            <a:spAutoFit/>
          </a:bodyPr>
          <a:lstStyle/>
          <a:p>
            <a:pPr marL="8930">
              <a:lnSpc>
                <a:spcPct val="100000"/>
              </a:lnSpc>
              <a:spcBef>
                <a:spcPts val="70"/>
              </a:spcBef>
            </a:pPr>
            <a:r>
              <a:rPr sz="2953" b="1" spc="-158">
                <a:latin typeface="Trebuchet MS"/>
                <a:cs typeface="Trebuchet MS"/>
              </a:rPr>
              <a:t>5. </a:t>
            </a:r>
            <a:r>
              <a:rPr sz="2953" b="1" spc="53">
                <a:latin typeface="Trebuchet MS"/>
                <a:cs typeface="Trebuchet MS"/>
              </a:rPr>
              <a:t>Environement </a:t>
            </a:r>
            <a:r>
              <a:rPr sz="2953" b="1" spc="-165">
                <a:latin typeface="Trebuchet MS"/>
                <a:cs typeface="Trebuchet MS"/>
              </a:rPr>
              <a:t>&amp;</a:t>
            </a:r>
            <a:r>
              <a:rPr sz="2953" b="1" spc="-260">
                <a:latin typeface="Trebuchet MS"/>
                <a:cs typeface="Trebuchet MS"/>
              </a:rPr>
              <a:t> </a:t>
            </a:r>
            <a:r>
              <a:rPr sz="2953" b="1" spc="11">
                <a:latin typeface="Trebuchet MS"/>
                <a:cs typeface="Trebuchet MS"/>
              </a:rPr>
              <a:t>trust</a:t>
            </a:r>
            <a:endParaRPr sz="2953">
              <a:latin typeface="Trebuchet MS"/>
              <a:cs typeface="Trebuchet MS"/>
            </a:endParaRPr>
          </a:p>
        </p:txBody>
      </p:sp>
      <p:sp>
        <p:nvSpPr>
          <p:cNvPr id="5" name="object 5"/>
          <p:cNvSpPr txBox="1"/>
          <p:nvPr/>
        </p:nvSpPr>
        <p:spPr>
          <a:xfrm>
            <a:off x="1538362" y="3710285"/>
            <a:ext cx="7469684" cy="2444056"/>
          </a:xfrm>
          <a:prstGeom prst="rect">
            <a:avLst/>
          </a:prstGeom>
        </p:spPr>
        <p:txBody>
          <a:bodyPr vert="horz" wrap="square" lIns="0" tIns="91082" rIns="0" bIns="0" rtlCol="0">
            <a:spAutoFit/>
          </a:bodyPr>
          <a:lstStyle>
            <a:defPPr>
              <a:defRPr lang="en-US"/>
            </a:defPPr>
          </a:lstStyle>
          <a:p>
            <a:pPr marL="3908524" marR="2263229" algn="ctr">
              <a:lnSpc>
                <a:spcPct val="78700"/>
              </a:lnSpc>
              <a:spcBef>
                <a:spcPts val="716"/>
              </a:spcBef>
            </a:pPr>
            <a:r>
              <a:rPr sz="2531" b="1" spc="-116">
                <a:solidFill>
                  <a:srgbClr val="FFFFFF"/>
                </a:solidFill>
                <a:latin typeface="Lucida Sans"/>
                <a:cs typeface="Lucida Sans"/>
              </a:rPr>
              <a:t>Build  </a:t>
            </a:r>
            <a:r>
              <a:rPr sz="2531" b="1" spc="-28">
                <a:solidFill>
                  <a:srgbClr val="FFFFFF"/>
                </a:solidFill>
                <a:latin typeface="Lucida Sans"/>
                <a:cs typeface="Lucida Sans"/>
              </a:rPr>
              <a:t>p</a:t>
            </a:r>
            <a:r>
              <a:rPr sz="2531" b="1" spc="-84">
                <a:solidFill>
                  <a:srgbClr val="FFFFFF"/>
                </a:solidFill>
                <a:latin typeface="Lucida Sans"/>
                <a:cs typeface="Lucida Sans"/>
              </a:rPr>
              <a:t>r</a:t>
            </a:r>
            <a:r>
              <a:rPr sz="2531" b="1" spc="-49">
                <a:solidFill>
                  <a:srgbClr val="FFFFFF"/>
                </a:solidFill>
                <a:latin typeface="Lucida Sans"/>
                <a:cs typeface="Lucida Sans"/>
              </a:rPr>
              <a:t>ojects</a:t>
            </a:r>
            <a:endParaRPr sz="2531">
              <a:latin typeface="Lucida Sans"/>
              <a:cs typeface="Lucida Sans"/>
            </a:endParaRPr>
          </a:p>
          <a:p>
            <a:pPr marL="2486472" marR="841177" algn="ctr">
              <a:lnSpc>
                <a:spcPct val="78700"/>
              </a:lnSpc>
            </a:pPr>
            <a:r>
              <a:rPr sz="2531" b="1" spc="-77">
                <a:solidFill>
                  <a:srgbClr val="FFFFFF"/>
                </a:solidFill>
                <a:latin typeface="Lucida Sans"/>
                <a:cs typeface="Lucida Sans"/>
              </a:rPr>
              <a:t>around </a:t>
            </a:r>
            <a:r>
              <a:rPr sz="2531" b="1" spc="-39">
                <a:solidFill>
                  <a:srgbClr val="FFFFFF"/>
                </a:solidFill>
                <a:latin typeface="Lucida Sans"/>
                <a:cs typeface="Lucida Sans"/>
              </a:rPr>
              <a:t>motivated  </a:t>
            </a:r>
            <a:r>
              <a:rPr sz="2531" b="1" spc="-80">
                <a:solidFill>
                  <a:srgbClr val="FFFFFF"/>
                </a:solidFill>
                <a:latin typeface="Lucida Sans"/>
                <a:cs typeface="Lucida Sans"/>
              </a:rPr>
              <a:t>individuals. </a:t>
            </a:r>
            <a:r>
              <a:rPr sz="2531" b="1">
                <a:solidFill>
                  <a:srgbClr val="FFFFFF"/>
                </a:solidFill>
                <a:latin typeface="Lucida Sans"/>
                <a:cs typeface="Lucida Sans"/>
              </a:rPr>
              <a:t>Give </a:t>
            </a:r>
            <a:r>
              <a:rPr sz="2531" b="1" spc="-42">
                <a:solidFill>
                  <a:srgbClr val="FFFFFF"/>
                </a:solidFill>
                <a:latin typeface="Lucida Sans"/>
                <a:cs typeface="Lucida Sans"/>
              </a:rPr>
              <a:t>them</a:t>
            </a:r>
            <a:r>
              <a:rPr sz="2531" b="1" spc="-102">
                <a:solidFill>
                  <a:srgbClr val="FFFFFF"/>
                </a:solidFill>
                <a:latin typeface="Lucida Sans"/>
                <a:cs typeface="Lucida Sans"/>
              </a:rPr>
              <a:t> </a:t>
            </a:r>
            <a:r>
              <a:rPr sz="2531" b="1" spc="-42">
                <a:solidFill>
                  <a:srgbClr val="FFFFFF"/>
                </a:solidFill>
                <a:latin typeface="Lucida Sans"/>
                <a:cs typeface="Lucida Sans"/>
              </a:rPr>
              <a:t>the</a:t>
            </a:r>
            <a:endParaRPr sz="2531">
              <a:latin typeface="Lucida Sans"/>
              <a:cs typeface="Lucida Sans"/>
            </a:endParaRPr>
          </a:p>
          <a:p>
            <a:pPr marL="8930">
              <a:lnSpc>
                <a:spcPts val="4697"/>
              </a:lnSpc>
            </a:pPr>
            <a:r>
              <a:rPr sz="4922" spc="102">
                <a:solidFill>
                  <a:srgbClr val="FFFFFF"/>
                </a:solidFill>
                <a:latin typeface="Georgia"/>
                <a:cs typeface="Georgia"/>
              </a:rPr>
              <a:t>environment </a:t>
            </a:r>
            <a:r>
              <a:rPr sz="4922" spc="70">
                <a:solidFill>
                  <a:srgbClr val="FFFFFF"/>
                </a:solidFill>
                <a:latin typeface="Georgia"/>
                <a:cs typeface="Georgia"/>
              </a:rPr>
              <a:t>and</a:t>
            </a:r>
            <a:r>
              <a:rPr sz="4922" spc="-165">
                <a:solidFill>
                  <a:srgbClr val="FFFFFF"/>
                </a:solidFill>
                <a:latin typeface="Georgia"/>
                <a:cs typeface="Georgia"/>
              </a:rPr>
              <a:t> </a:t>
            </a:r>
            <a:r>
              <a:rPr sz="4922" spc="116">
                <a:solidFill>
                  <a:srgbClr val="FFFFFF"/>
                </a:solidFill>
                <a:latin typeface="Georgia"/>
                <a:cs typeface="Georgia"/>
              </a:rPr>
              <a:t>support</a:t>
            </a:r>
            <a:endParaRPr sz="4922">
              <a:latin typeface="Georgia"/>
              <a:cs typeface="Georgia"/>
            </a:endParaRPr>
          </a:p>
          <a:p>
            <a:pPr marL="115639">
              <a:lnSpc>
                <a:spcPct val="100000"/>
              </a:lnSpc>
              <a:spcBef>
                <a:spcPts val="1160"/>
              </a:spcBef>
            </a:pPr>
            <a:r>
              <a:rPr sz="2531" b="1" spc="-11">
                <a:solidFill>
                  <a:srgbClr val="FFFFFF"/>
                </a:solidFill>
                <a:latin typeface="Lucida Sans"/>
                <a:cs typeface="Lucida Sans"/>
              </a:rPr>
              <a:t>they need, </a:t>
            </a:r>
            <a:r>
              <a:rPr sz="2531" b="1" spc="-42">
                <a:solidFill>
                  <a:srgbClr val="FFFFFF"/>
                </a:solidFill>
                <a:latin typeface="Lucida Sans"/>
                <a:cs typeface="Lucida Sans"/>
              </a:rPr>
              <a:t>and </a:t>
            </a:r>
            <a:r>
              <a:rPr sz="2531" b="1" spc="-102">
                <a:solidFill>
                  <a:srgbClr val="FFFFFF"/>
                </a:solidFill>
                <a:latin typeface="Lucida Sans"/>
                <a:cs typeface="Lucida Sans"/>
              </a:rPr>
              <a:t>trust </a:t>
            </a:r>
            <a:r>
              <a:rPr sz="2531" b="1" spc="-42">
                <a:solidFill>
                  <a:srgbClr val="FFFFFF"/>
                </a:solidFill>
                <a:latin typeface="Lucida Sans"/>
                <a:cs typeface="Lucida Sans"/>
              </a:rPr>
              <a:t>them </a:t>
            </a:r>
            <a:r>
              <a:rPr sz="2531" b="1" spc="-46">
                <a:solidFill>
                  <a:srgbClr val="FFFFFF"/>
                </a:solidFill>
                <a:latin typeface="Lucida Sans"/>
                <a:cs typeface="Lucida Sans"/>
              </a:rPr>
              <a:t>to </a:t>
            </a:r>
            <a:r>
              <a:rPr sz="2531" b="1" spc="-21">
                <a:solidFill>
                  <a:srgbClr val="FFFFFF"/>
                </a:solidFill>
                <a:latin typeface="Lucida Sans"/>
                <a:cs typeface="Lucida Sans"/>
              </a:rPr>
              <a:t>get </a:t>
            </a:r>
            <a:r>
              <a:rPr sz="2531" b="1" spc="-42">
                <a:solidFill>
                  <a:srgbClr val="FFFFFF"/>
                </a:solidFill>
                <a:latin typeface="Lucida Sans"/>
                <a:cs typeface="Lucida Sans"/>
              </a:rPr>
              <a:t>the </a:t>
            </a:r>
            <a:r>
              <a:rPr sz="2531" b="1" spc="-88">
                <a:solidFill>
                  <a:srgbClr val="FFFFFF"/>
                </a:solidFill>
                <a:latin typeface="Lucida Sans"/>
                <a:cs typeface="Lucida Sans"/>
              </a:rPr>
              <a:t>job</a:t>
            </a:r>
            <a:r>
              <a:rPr sz="2531" b="1" spc="-123">
                <a:solidFill>
                  <a:srgbClr val="FFFFFF"/>
                </a:solidFill>
                <a:latin typeface="Lucida Sans"/>
                <a:cs typeface="Lucida Sans"/>
              </a:rPr>
              <a:t> </a:t>
            </a:r>
            <a:r>
              <a:rPr sz="2531" b="1" spc="-35">
                <a:solidFill>
                  <a:srgbClr val="FFFFFF"/>
                </a:solidFill>
                <a:latin typeface="Lucida Sans"/>
                <a:cs typeface="Lucida Sans"/>
              </a:rPr>
              <a:t>done.</a:t>
            </a:r>
            <a:endParaRPr sz="2531">
              <a:latin typeface="Lucida Sans"/>
              <a:cs typeface="Lucida Sans"/>
            </a:endParaRPr>
          </a:p>
        </p:txBody>
      </p:sp>
    </p:spTree>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79"/>
        <p:cNvGrpSpPr/>
        <p:nvPr/>
      </p:nvGrpSpPr>
      <p:grpSpPr>
        <a:xfrm>
          <a:off x="0" y="0"/>
          <a:ext cx="0" cy="0"/>
        </a:xfrm>
      </p:grpSpPr>
      <p:sp>
        <p:nvSpPr>
          <p:cNvPr id="80" name="Google Shape;80;p17"/>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2.1.1 Kanban Cards</a:t>
            </a:r>
          </a:p>
        </p:txBody>
      </p:sp>
      <p:sp>
        <p:nvSpPr>
          <p:cNvPr id="81" name="Google Shape;81;p17"/>
          <p:cNvSpPr txBox="1">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lang="en-US"/>
          </a:p>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lang="en-US"/>
          </a:p>
        </p:txBody>
      </p:sp>
      <p:sp>
        <p:nvSpPr>
          <p:cNvPr id="84" name="Google Shape;84;p17"/>
          <p:cNvSpPr txBox="1"/>
          <p:nvPr/>
        </p:nvSpPr>
        <p:spPr>
          <a:xfrm>
            <a:off x="8727660" y="464625"/>
            <a:ext cx="2223442" cy="109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EXAMPLE OF </a:t>
            </a:r>
            <a:br>
              <a:rPr kumimoji="0" lang="hi-IN"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b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KANBAN CARD</a:t>
            </a:r>
          </a:p>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lang="en-US" sz="1800" b="1"/>
          </a:p>
        </p:txBody>
      </p:sp>
      <p:grpSp>
        <p:nvGrpSpPr>
          <p:cNvPr id="9" name="Group 8"/>
          <p:cNvGrpSpPr/>
          <p:nvPr/>
        </p:nvGrpSpPr>
        <p:grpSpPr>
          <a:xfrm>
            <a:off x="440727" y="1409701"/>
            <a:ext cx="7500636" cy="4495800"/>
            <a:chOff x="440727" y="1409701"/>
            <a:chExt cx="7500636" cy="4495800"/>
          </a:xfrm>
        </p:grpSpPr>
        <p:sp>
          <p:nvSpPr>
            <p:cNvPr id="4" name="Rectangle 3"/>
            <p:cNvSpPr/>
            <p:nvPr/>
          </p:nvSpPr>
          <p:spPr>
            <a:xfrm>
              <a:off x="514350" y="1561825"/>
              <a:ext cx="7319159" cy="1046440"/>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tabLst>
                  <a:tab pos="511175" algn="ctr"/>
                  <a:tab pos="2232025" algn="ctr"/>
                  <a:tab pos="4121150" algn="ctr"/>
                  <a:tab pos="5545138" algn="ctr"/>
                  <a:tab pos="668655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6	3	5	4	5 </a:t>
              </a:r>
            </a:p>
            <a:p>
              <a:pPr marR="0" lvl="0" algn="l">
                <a:lnSpc>
                  <a:spcPct val="100000"/>
                </a:lnSpc>
                <a:spcBef>
                  <a:spcPct val="0"/>
                </a:spcBef>
                <a:spcAft>
                  <a:spcPts val="1200"/>
                </a:spcAft>
                <a:buNone/>
                <a:tabLst>
                  <a:tab pos="511175" algn="ctr"/>
                  <a:tab pos="2232025" algn="ctr"/>
                  <a:tab pos="4121150" algn="ctr"/>
                  <a:tab pos="5545138" algn="ctr"/>
                  <a:tab pos="668655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Pending	Analysis	Development	Test	Deploy</a:t>
              </a:r>
            </a:p>
            <a:p>
              <a:pPr marR="0" lvl="0" algn="l">
                <a:lnSpc>
                  <a:spcPct val="100000"/>
                </a:lnSpc>
                <a:spcBef>
                  <a:spcPct val="0"/>
                </a:spcBef>
                <a:spcAft>
                  <a:spcPct val="0"/>
                </a:spcAft>
                <a:buNone/>
                <a:tabLst>
                  <a:tab pos="2232025" algn="ctr"/>
                  <a:tab pos="4121150" algn="ctr"/>
                  <a:tab pos="5545138" algn="ctr"/>
                  <a:tab pos="668655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Doing         Done	Doing         Done</a:t>
              </a:r>
            </a:p>
          </p:txBody>
        </p:sp>
        <p:sp>
          <p:nvSpPr>
            <p:cNvPr id="6" name="Freeform 5"/>
            <p:cNvSpPr/>
            <p:nvPr/>
          </p:nvSpPr>
          <p:spPr>
            <a:xfrm>
              <a:off x="629393" y="2244435"/>
              <a:ext cx="7125195" cy="0"/>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4" name="Freeform 13"/>
            <p:cNvSpPr/>
            <p:nvPr/>
          </p:nvSpPr>
          <p:spPr>
            <a:xfrm rot="5400000" flipV="1">
              <a:off x="-99398" y="3620650"/>
              <a:ext cx="4019580" cy="115682"/>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5" name="Freeform 14"/>
            <p:cNvSpPr/>
            <p:nvPr/>
          </p:nvSpPr>
          <p:spPr>
            <a:xfrm rot="5400000">
              <a:off x="1748602" y="3650734"/>
              <a:ext cx="4019579" cy="5551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6" name="Freeform 15"/>
            <p:cNvSpPr/>
            <p:nvPr/>
          </p:nvSpPr>
          <p:spPr>
            <a:xfrm rot="5400000">
              <a:off x="3676849" y="3612752"/>
              <a:ext cx="4019578" cy="131479"/>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7" name="Freeform 16"/>
            <p:cNvSpPr/>
            <p:nvPr/>
          </p:nvSpPr>
          <p:spPr>
            <a:xfrm rot="5400000">
              <a:off x="4664295" y="3579203"/>
              <a:ext cx="4019577" cy="198580"/>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 name="Folded Corner 6"/>
            <p:cNvSpPr/>
            <p:nvPr/>
          </p:nvSpPr>
          <p:spPr>
            <a:xfrm>
              <a:off x="858644" y="2781261"/>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9" name="Folded Corner 18"/>
            <p:cNvSpPr/>
            <p:nvPr/>
          </p:nvSpPr>
          <p:spPr>
            <a:xfrm>
              <a:off x="858644" y="3292814"/>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0" name="Folded Corner 19"/>
            <p:cNvSpPr/>
            <p:nvPr/>
          </p:nvSpPr>
          <p:spPr>
            <a:xfrm>
              <a:off x="1085435" y="3810200"/>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1" name="Folded Corner 20"/>
            <p:cNvSpPr/>
            <p:nvPr/>
          </p:nvSpPr>
          <p:spPr>
            <a:xfrm>
              <a:off x="664834" y="4278626"/>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2" name="Folded Corner 21"/>
            <p:cNvSpPr/>
            <p:nvPr/>
          </p:nvSpPr>
          <p:spPr>
            <a:xfrm>
              <a:off x="1085435" y="4755332"/>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3" name="Folded Corner 22"/>
            <p:cNvSpPr/>
            <p:nvPr/>
          </p:nvSpPr>
          <p:spPr>
            <a:xfrm>
              <a:off x="654956" y="5027309"/>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4" name="Freeform 23"/>
            <p:cNvSpPr/>
            <p:nvPr/>
          </p:nvSpPr>
          <p:spPr>
            <a:xfrm rot="5400000" flipV="1">
              <a:off x="1148097" y="3906249"/>
              <a:ext cx="3456395" cy="107674"/>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5" name="Freeform 24"/>
            <p:cNvSpPr/>
            <p:nvPr/>
          </p:nvSpPr>
          <p:spPr>
            <a:xfrm rot="5400000" flipV="1">
              <a:off x="3041067" y="3929075"/>
              <a:ext cx="3456394" cy="62021"/>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6" name="Folded Corner 25"/>
            <p:cNvSpPr/>
            <p:nvPr/>
          </p:nvSpPr>
          <p:spPr>
            <a:xfrm>
              <a:off x="2960576" y="2781261"/>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7" name="Folded Corner 26"/>
            <p:cNvSpPr/>
            <p:nvPr/>
          </p:nvSpPr>
          <p:spPr>
            <a:xfrm>
              <a:off x="3077385" y="3364842"/>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8" name="Folded Corner 27"/>
            <p:cNvSpPr/>
            <p:nvPr/>
          </p:nvSpPr>
          <p:spPr>
            <a:xfrm>
              <a:off x="2960576" y="3977755"/>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9" name="Folded Corner 28"/>
            <p:cNvSpPr/>
            <p:nvPr/>
          </p:nvSpPr>
          <p:spPr>
            <a:xfrm>
              <a:off x="4908129" y="2781261"/>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0" name="Folded Corner 29"/>
            <p:cNvSpPr/>
            <p:nvPr/>
          </p:nvSpPr>
          <p:spPr>
            <a:xfrm>
              <a:off x="4833187" y="3292814"/>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1" name="Folded Corner 30"/>
            <p:cNvSpPr/>
            <p:nvPr/>
          </p:nvSpPr>
          <p:spPr>
            <a:xfrm>
              <a:off x="4991254" y="3810200"/>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2" name="Folded Corner 31"/>
            <p:cNvSpPr/>
            <p:nvPr/>
          </p:nvSpPr>
          <p:spPr>
            <a:xfrm>
              <a:off x="5965033" y="2923765"/>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3" name="Folded Corner 32"/>
            <p:cNvSpPr/>
            <p:nvPr/>
          </p:nvSpPr>
          <p:spPr>
            <a:xfrm>
              <a:off x="6076276" y="3612494"/>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4" name="Folded Corner 33"/>
            <p:cNvSpPr/>
            <p:nvPr/>
          </p:nvSpPr>
          <p:spPr>
            <a:xfrm>
              <a:off x="5917357" y="4379985"/>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5" name="Folded Corner 34"/>
            <p:cNvSpPr/>
            <p:nvPr/>
          </p:nvSpPr>
          <p:spPr>
            <a:xfrm>
              <a:off x="4896634" y="4430099"/>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6" name="Folded Corner 35"/>
            <p:cNvSpPr/>
            <p:nvPr/>
          </p:nvSpPr>
          <p:spPr>
            <a:xfrm>
              <a:off x="4888971" y="5008537"/>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8" name="Rectangle 7"/>
            <p:cNvSpPr/>
            <p:nvPr/>
          </p:nvSpPr>
          <p:spPr>
            <a:xfrm>
              <a:off x="440727" y="1409701"/>
              <a:ext cx="7500636" cy="4495800"/>
            </a:xfrm>
            <a:prstGeom prst="rect">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pic>
        <p:nvPicPr>
          <p:cNvPr id="48" name="Picture 47"/>
          <p:cNvPicPr>
            <a:picLocks noChangeAspect="1"/>
          </p:cNvPicPr>
          <p:nvPr/>
        </p:nvPicPr>
        <p:blipFill>
          <a:blip r:embed="rId3"/>
          <a:stretch>
            <a:fillRect/>
          </a:stretch>
        </p:blipFill>
        <p:spPr>
          <a:xfrm>
            <a:off x="8634010" y="1304996"/>
            <a:ext cx="2412342" cy="4600506"/>
          </a:xfrm>
          <a:prstGeom prst="rect">
            <a:avLst/>
          </a:prstGeom>
        </p:spPr>
      </p:pic>
    </p:spTree>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89"/>
        <p:cNvGrpSpPr/>
        <p:nvPr/>
      </p:nvGrpSpPr>
      <p:grpSpPr>
        <a:xfrm>
          <a:off x="0" y="0"/>
          <a:ext cx="0" cy="0"/>
        </a:xfrm>
      </p:grpSpPr>
      <p:sp>
        <p:nvSpPr>
          <p:cNvPr id="90" name="Google Shape;90;p18"/>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2.2 Kanban Principle</a:t>
            </a:r>
            <a:endParaRPr/>
          </a:p>
        </p:txBody>
      </p:sp>
      <p:sp>
        <p:nvSpPr>
          <p:cNvPr id="91" name="Google Shape;91;p18"/>
          <p:cNvSpPr txBox="1">
            <a:spLocks noGrp="1"/>
          </p:cNvSpPr>
          <p:nvPr>
            <p:ph type="body" sz="quarter" idx="24"/>
          </p:nvPr>
        </p:nvSpPr>
        <p:spPr>
          <a:prstGeom prst="rect">
            <a:avLst/>
          </a:prstGeom>
          <a:noFill/>
          <a:ln>
            <a:noFill/>
          </a:ln>
        </p:spPr>
        <p:txBody>
          <a:bodyPr spcFirstLastPara="1" wrap="square" lIns="121900" tIns="121900" rIns="121900" bIns="121900" anchor="t" anchorCtr="0">
            <a:noAutofit/>
          </a:bodyPr>
          <a:lstStyle/>
          <a:p>
            <a:pPr marL="0" marR="0" lvl="0" indent="0" algn="l" defTabSz="914400" fontAlgn="auto">
              <a:lnSpc>
                <a:spcPct val="100000"/>
              </a:lnSpc>
              <a:spcBef>
                <a:spcPts val="2133"/>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a:p>
          <a:p>
            <a:pPr marL="0" marR="0" lvl="0" indent="0" algn="l" defTabSz="914400" fontAlgn="auto">
              <a:lnSpc>
                <a:spcPct val="100000"/>
              </a:lnSpc>
              <a:spcBef>
                <a:spcPts val="2133"/>
              </a:spcBef>
              <a:spcAft>
                <a:spcPts val="2133"/>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a:p>
        </p:txBody>
      </p:sp>
      <p:pic>
        <p:nvPicPr>
          <p:cNvPr id="39" name="Picture 38"/>
          <p:cNvPicPr>
            <a:picLocks noChangeAspect="1"/>
          </p:cNvPicPr>
          <p:nvPr/>
        </p:nvPicPr>
        <p:blipFill>
          <a:blip r:embed="rId3"/>
          <a:stretch>
            <a:fillRect/>
          </a:stretch>
        </p:blipFill>
        <p:spPr>
          <a:xfrm>
            <a:off x="1450033" y="1469786"/>
            <a:ext cx="8870449" cy="4676037"/>
          </a:xfrm>
          <a:prstGeom prst="rect">
            <a:avLst/>
          </a:prstGeom>
        </p:spPr>
      </p:pic>
    </p:spTree>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96"/>
        <p:cNvGrpSpPr/>
        <p:nvPr/>
      </p:nvGrpSpPr>
      <p:grpSpPr>
        <a:xfrm>
          <a:off x="0" y="0"/>
          <a:ext cx="0" cy="0"/>
        </a:xfrm>
      </p:grpSpPr>
      <p:sp>
        <p:nvSpPr>
          <p:cNvPr id="97" name="Google Shape;97;p19"/>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2.3 KANBAN Core Practices</a:t>
            </a:r>
          </a:p>
        </p:txBody>
      </p:sp>
      <p:sp>
        <p:nvSpPr>
          <p:cNvPr id="98" name="Google Shape;98;p19"/>
          <p:cNvSpPr txBox="1">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hi-IN"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endParaRPr lang="en-US"/>
          </a:p>
        </p:txBody>
      </p:sp>
      <p:grpSp>
        <p:nvGrpSpPr>
          <p:cNvPr id="20" name="Group 19"/>
          <p:cNvGrpSpPr/>
          <p:nvPr/>
        </p:nvGrpSpPr>
        <p:grpSpPr>
          <a:xfrm>
            <a:off x="674255" y="1418481"/>
            <a:ext cx="7389091" cy="4470364"/>
            <a:chOff x="674255" y="1418481"/>
            <a:chExt cx="7389091" cy="4470364"/>
          </a:xfrm>
        </p:grpSpPr>
        <p:sp>
          <p:nvSpPr>
            <p:cNvPr id="6" name="Freeform 5"/>
            <p:cNvSpPr/>
            <p:nvPr/>
          </p:nvSpPr>
          <p:spPr>
            <a:xfrm>
              <a:off x="674255" y="1418481"/>
              <a:ext cx="7389091" cy="588205"/>
            </a:xfrm>
            <a:custGeom>
              <a:gdLst>
                <a:gd name="connsiteX0" fmla="*/ 0 w 7389091"/>
                <a:gd name="connsiteY0" fmla="*/ 58821 h 588205"/>
                <a:gd name="connsiteX1" fmla="*/ 58821 w 7389091"/>
                <a:gd name="connsiteY1" fmla="*/ 0 h 588205"/>
                <a:gd name="connsiteX2" fmla="*/ 7330271 w 7389091"/>
                <a:gd name="connsiteY2" fmla="*/ 0 h 588205"/>
                <a:gd name="connsiteX3" fmla="*/ 7389092 w 7389091"/>
                <a:gd name="connsiteY3" fmla="*/ 58821 h 588205"/>
                <a:gd name="connsiteX4" fmla="*/ 7389091 w 7389091"/>
                <a:gd name="connsiteY4" fmla="*/ 529385 h 588205"/>
                <a:gd name="connsiteX5" fmla="*/ 7330270 w 7389091"/>
                <a:gd name="connsiteY5" fmla="*/ 588206 h 588205"/>
                <a:gd name="connsiteX6" fmla="*/ 58821 w 7389091"/>
                <a:gd name="connsiteY6" fmla="*/ 588205 h 588205"/>
                <a:gd name="connsiteX7" fmla="*/ 0 w 7389091"/>
                <a:gd name="connsiteY7" fmla="*/ 529384 h 588205"/>
                <a:gd name="connsiteX8" fmla="*/ 0 w 7389091"/>
                <a:gd name="connsiteY8" fmla="*/ 58821 h 58820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9091" h="588205">
                  <a:moveTo>
                    <a:pt x="0" y="58821"/>
                  </a:moveTo>
                  <a:cubicBezTo>
                    <a:pt x="0" y="26335"/>
                    <a:pt x="26335" y="0"/>
                    <a:pt x="58821" y="0"/>
                  </a:cubicBezTo>
                  <a:lnTo>
                    <a:pt x="7330271" y="0"/>
                  </a:lnTo>
                  <a:cubicBezTo>
                    <a:pt x="7362757" y="0"/>
                    <a:pt x="7389092" y="26335"/>
                    <a:pt x="7389092" y="58821"/>
                  </a:cubicBezTo>
                  <a:cubicBezTo>
                    <a:pt x="7389092" y="215676"/>
                    <a:pt x="7389091" y="372530"/>
                    <a:pt x="7389091" y="529385"/>
                  </a:cubicBezTo>
                  <a:cubicBezTo>
                    <a:pt x="7389091" y="561871"/>
                    <a:pt x="7362756" y="588206"/>
                    <a:pt x="7330270" y="588206"/>
                  </a:cubicBezTo>
                  <a:lnTo>
                    <a:pt x="58821" y="588205"/>
                  </a:lnTo>
                  <a:cubicBezTo>
                    <a:pt x="26335" y="588205"/>
                    <a:pt x="0" y="561870"/>
                    <a:pt x="0" y="529384"/>
                  </a:cubicBezTo>
                  <a:lnTo>
                    <a:pt x="0" y="58821"/>
                  </a:lnTo>
                  <a:close/>
                </a:path>
              </a:pathLst>
            </a:custGeom>
            <a:solidFill>
              <a:srgbClr val="0CA46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80010" rIns="80011" bIns="8001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l" defTabSz="9334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1" i="0" u="none" strike="noStrike" kern="1200" cap="none" spc="0" normalizeH="0" baseline="0" noProof="0">
                  <a:solidFill>
                    <a:schemeClr val="bg1"/>
                  </a:solidFill>
                  <a:uLnTx/>
                  <a:uFillTx/>
                  <a:latin typeface="Arial" pitchFamily="34" charset="0"/>
                  <a:cs typeface="Arial" pitchFamily="34" charset="0"/>
                </a:rPr>
                <a:t>Following are the Kanban core practices </a:t>
              </a:r>
            </a:p>
          </p:txBody>
        </p:sp>
        <p:sp>
          <p:nvSpPr>
            <p:cNvPr id="8" name="Freeform 7"/>
            <p:cNvSpPr/>
            <p:nvPr/>
          </p:nvSpPr>
          <p:spPr>
            <a:xfrm>
              <a:off x="674255" y="2065507"/>
              <a:ext cx="7389091" cy="588205"/>
            </a:xfrm>
            <a:custGeom>
              <a:gdLst>
                <a:gd name="connsiteX0" fmla="*/ 0 w 7389091"/>
                <a:gd name="connsiteY0" fmla="*/ 58821 h 588205"/>
                <a:gd name="connsiteX1" fmla="*/ 58821 w 7389091"/>
                <a:gd name="connsiteY1" fmla="*/ 0 h 588205"/>
                <a:gd name="connsiteX2" fmla="*/ 7330271 w 7389091"/>
                <a:gd name="connsiteY2" fmla="*/ 0 h 588205"/>
                <a:gd name="connsiteX3" fmla="*/ 7389092 w 7389091"/>
                <a:gd name="connsiteY3" fmla="*/ 58821 h 588205"/>
                <a:gd name="connsiteX4" fmla="*/ 7389091 w 7389091"/>
                <a:gd name="connsiteY4" fmla="*/ 529385 h 588205"/>
                <a:gd name="connsiteX5" fmla="*/ 7330270 w 7389091"/>
                <a:gd name="connsiteY5" fmla="*/ 588206 h 588205"/>
                <a:gd name="connsiteX6" fmla="*/ 58821 w 7389091"/>
                <a:gd name="connsiteY6" fmla="*/ 588205 h 588205"/>
                <a:gd name="connsiteX7" fmla="*/ 0 w 7389091"/>
                <a:gd name="connsiteY7" fmla="*/ 529384 h 588205"/>
                <a:gd name="connsiteX8" fmla="*/ 0 w 7389091"/>
                <a:gd name="connsiteY8" fmla="*/ 58821 h 58820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9091" h="588205">
                  <a:moveTo>
                    <a:pt x="0" y="58821"/>
                  </a:moveTo>
                  <a:cubicBezTo>
                    <a:pt x="0" y="26335"/>
                    <a:pt x="26335" y="0"/>
                    <a:pt x="58821" y="0"/>
                  </a:cubicBezTo>
                  <a:lnTo>
                    <a:pt x="7330271" y="0"/>
                  </a:lnTo>
                  <a:cubicBezTo>
                    <a:pt x="7362757" y="0"/>
                    <a:pt x="7389092" y="26335"/>
                    <a:pt x="7389092" y="58821"/>
                  </a:cubicBezTo>
                  <a:cubicBezTo>
                    <a:pt x="7389092" y="215676"/>
                    <a:pt x="7389091" y="372530"/>
                    <a:pt x="7389091" y="529385"/>
                  </a:cubicBezTo>
                  <a:cubicBezTo>
                    <a:pt x="7389091" y="561871"/>
                    <a:pt x="7362756" y="588206"/>
                    <a:pt x="7330270" y="588206"/>
                  </a:cubicBezTo>
                  <a:lnTo>
                    <a:pt x="58821" y="588205"/>
                  </a:lnTo>
                  <a:cubicBezTo>
                    <a:pt x="26335" y="588205"/>
                    <a:pt x="0" y="561870"/>
                    <a:pt x="0" y="529384"/>
                  </a:cubicBezTo>
                  <a:lnTo>
                    <a:pt x="0" y="58821"/>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520" tIns="80010" rIns="80011" bIns="8001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l" defTabSz="9334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Make work visible</a:t>
              </a:r>
            </a:p>
          </p:txBody>
        </p:sp>
        <p:sp>
          <p:nvSpPr>
            <p:cNvPr id="9" name="Rounded Rectangle 8"/>
            <p:cNvSpPr/>
            <p:nvPr/>
          </p:nvSpPr>
          <p:spPr>
            <a:xfrm>
              <a:off x="733075" y="2124328"/>
              <a:ext cx="473425" cy="470564"/>
            </a:xfrm>
            <a:prstGeom prst="roundRect">
              <a:avLst>
                <a:gd name="adj" fmla="val 10000"/>
              </a:avLst>
            </a:prstGeom>
            <a:solidFill>
              <a:srgbClr val="0CA46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1</a:t>
              </a:r>
            </a:p>
          </p:txBody>
        </p:sp>
        <p:sp>
          <p:nvSpPr>
            <p:cNvPr id="10" name="Freeform 9"/>
            <p:cNvSpPr/>
            <p:nvPr/>
          </p:nvSpPr>
          <p:spPr>
            <a:xfrm>
              <a:off x="674255" y="2712534"/>
              <a:ext cx="7389091" cy="588205"/>
            </a:xfrm>
            <a:custGeom>
              <a:gdLst>
                <a:gd name="connsiteX0" fmla="*/ 0 w 7389091"/>
                <a:gd name="connsiteY0" fmla="*/ 58821 h 588205"/>
                <a:gd name="connsiteX1" fmla="*/ 58821 w 7389091"/>
                <a:gd name="connsiteY1" fmla="*/ 0 h 588205"/>
                <a:gd name="connsiteX2" fmla="*/ 7330271 w 7389091"/>
                <a:gd name="connsiteY2" fmla="*/ 0 h 588205"/>
                <a:gd name="connsiteX3" fmla="*/ 7389092 w 7389091"/>
                <a:gd name="connsiteY3" fmla="*/ 58821 h 588205"/>
                <a:gd name="connsiteX4" fmla="*/ 7389091 w 7389091"/>
                <a:gd name="connsiteY4" fmla="*/ 529385 h 588205"/>
                <a:gd name="connsiteX5" fmla="*/ 7330270 w 7389091"/>
                <a:gd name="connsiteY5" fmla="*/ 588206 h 588205"/>
                <a:gd name="connsiteX6" fmla="*/ 58821 w 7389091"/>
                <a:gd name="connsiteY6" fmla="*/ 588205 h 588205"/>
                <a:gd name="connsiteX7" fmla="*/ 0 w 7389091"/>
                <a:gd name="connsiteY7" fmla="*/ 529384 h 588205"/>
                <a:gd name="connsiteX8" fmla="*/ 0 w 7389091"/>
                <a:gd name="connsiteY8" fmla="*/ 58821 h 58820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9091" h="588205">
                  <a:moveTo>
                    <a:pt x="0" y="58821"/>
                  </a:moveTo>
                  <a:cubicBezTo>
                    <a:pt x="0" y="26335"/>
                    <a:pt x="26335" y="0"/>
                    <a:pt x="58821" y="0"/>
                  </a:cubicBezTo>
                  <a:lnTo>
                    <a:pt x="7330271" y="0"/>
                  </a:lnTo>
                  <a:cubicBezTo>
                    <a:pt x="7362757" y="0"/>
                    <a:pt x="7389092" y="26335"/>
                    <a:pt x="7389092" y="58821"/>
                  </a:cubicBezTo>
                  <a:cubicBezTo>
                    <a:pt x="7389092" y="215676"/>
                    <a:pt x="7389091" y="372530"/>
                    <a:pt x="7389091" y="529385"/>
                  </a:cubicBezTo>
                  <a:cubicBezTo>
                    <a:pt x="7389091" y="561871"/>
                    <a:pt x="7362756" y="588206"/>
                    <a:pt x="7330270" y="588206"/>
                  </a:cubicBezTo>
                  <a:lnTo>
                    <a:pt x="58821" y="588205"/>
                  </a:lnTo>
                  <a:cubicBezTo>
                    <a:pt x="26335" y="588205"/>
                    <a:pt x="0" y="561870"/>
                    <a:pt x="0" y="529384"/>
                  </a:cubicBezTo>
                  <a:lnTo>
                    <a:pt x="0" y="58821"/>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520" tIns="80010" rIns="80011" bIns="8001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l" defTabSz="9334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Limit work in progress (WiP)</a:t>
              </a:r>
              <a:endParaRPr lang="en-US" sz="1800" kern="1200">
                <a:solidFill>
                  <a:schemeClr val="tx1"/>
                </a:solidFill>
                <a:latin typeface="Arial" pitchFamily="34" charset="0"/>
                <a:cs typeface="Arial" pitchFamily="34" charset="0"/>
              </a:endParaRPr>
            </a:p>
          </p:txBody>
        </p:sp>
        <p:sp>
          <p:nvSpPr>
            <p:cNvPr id="11" name="Rounded Rectangle 10"/>
            <p:cNvSpPr/>
            <p:nvPr/>
          </p:nvSpPr>
          <p:spPr>
            <a:xfrm>
              <a:off x="733075" y="2771354"/>
              <a:ext cx="473425" cy="470564"/>
            </a:xfrm>
            <a:prstGeom prst="roundRect">
              <a:avLst>
                <a:gd name="adj" fmla="val 10000"/>
              </a:avLst>
            </a:prstGeom>
            <a:solidFill>
              <a:srgbClr val="0CA46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2</a:t>
              </a:r>
            </a:p>
          </p:txBody>
        </p:sp>
        <p:sp>
          <p:nvSpPr>
            <p:cNvPr id="12" name="Freeform 11"/>
            <p:cNvSpPr/>
            <p:nvPr/>
          </p:nvSpPr>
          <p:spPr>
            <a:xfrm>
              <a:off x="674255" y="3359560"/>
              <a:ext cx="7389091" cy="588205"/>
            </a:xfrm>
            <a:custGeom>
              <a:gdLst>
                <a:gd name="connsiteX0" fmla="*/ 0 w 7389091"/>
                <a:gd name="connsiteY0" fmla="*/ 58821 h 588205"/>
                <a:gd name="connsiteX1" fmla="*/ 58821 w 7389091"/>
                <a:gd name="connsiteY1" fmla="*/ 0 h 588205"/>
                <a:gd name="connsiteX2" fmla="*/ 7330271 w 7389091"/>
                <a:gd name="connsiteY2" fmla="*/ 0 h 588205"/>
                <a:gd name="connsiteX3" fmla="*/ 7389092 w 7389091"/>
                <a:gd name="connsiteY3" fmla="*/ 58821 h 588205"/>
                <a:gd name="connsiteX4" fmla="*/ 7389091 w 7389091"/>
                <a:gd name="connsiteY4" fmla="*/ 529385 h 588205"/>
                <a:gd name="connsiteX5" fmla="*/ 7330270 w 7389091"/>
                <a:gd name="connsiteY5" fmla="*/ 588206 h 588205"/>
                <a:gd name="connsiteX6" fmla="*/ 58821 w 7389091"/>
                <a:gd name="connsiteY6" fmla="*/ 588205 h 588205"/>
                <a:gd name="connsiteX7" fmla="*/ 0 w 7389091"/>
                <a:gd name="connsiteY7" fmla="*/ 529384 h 588205"/>
                <a:gd name="connsiteX8" fmla="*/ 0 w 7389091"/>
                <a:gd name="connsiteY8" fmla="*/ 58821 h 58820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9091" h="588205">
                  <a:moveTo>
                    <a:pt x="0" y="58821"/>
                  </a:moveTo>
                  <a:cubicBezTo>
                    <a:pt x="0" y="26335"/>
                    <a:pt x="26335" y="0"/>
                    <a:pt x="58821" y="0"/>
                  </a:cubicBezTo>
                  <a:lnTo>
                    <a:pt x="7330271" y="0"/>
                  </a:lnTo>
                  <a:cubicBezTo>
                    <a:pt x="7362757" y="0"/>
                    <a:pt x="7389092" y="26335"/>
                    <a:pt x="7389092" y="58821"/>
                  </a:cubicBezTo>
                  <a:cubicBezTo>
                    <a:pt x="7389092" y="215676"/>
                    <a:pt x="7389091" y="372530"/>
                    <a:pt x="7389091" y="529385"/>
                  </a:cubicBezTo>
                  <a:cubicBezTo>
                    <a:pt x="7389091" y="561871"/>
                    <a:pt x="7362756" y="588206"/>
                    <a:pt x="7330270" y="588206"/>
                  </a:cubicBezTo>
                  <a:lnTo>
                    <a:pt x="58821" y="588205"/>
                  </a:lnTo>
                  <a:cubicBezTo>
                    <a:pt x="26335" y="588205"/>
                    <a:pt x="0" y="561870"/>
                    <a:pt x="0" y="529384"/>
                  </a:cubicBezTo>
                  <a:lnTo>
                    <a:pt x="0" y="58821"/>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520" tIns="80010" rIns="80011" bIns="8001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l" defTabSz="9334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Manage flow</a:t>
              </a:r>
              <a:endParaRPr lang="en-US" sz="1800" kern="1200">
                <a:solidFill>
                  <a:schemeClr val="tx1"/>
                </a:solidFill>
                <a:latin typeface="Arial" pitchFamily="34" charset="0"/>
                <a:cs typeface="Arial" pitchFamily="34" charset="0"/>
              </a:endParaRPr>
            </a:p>
          </p:txBody>
        </p:sp>
        <p:sp>
          <p:nvSpPr>
            <p:cNvPr id="13" name="Rounded Rectangle 12"/>
            <p:cNvSpPr/>
            <p:nvPr/>
          </p:nvSpPr>
          <p:spPr>
            <a:xfrm>
              <a:off x="733075" y="3418381"/>
              <a:ext cx="473425" cy="470564"/>
            </a:xfrm>
            <a:prstGeom prst="roundRect">
              <a:avLst>
                <a:gd name="adj" fmla="val 10000"/>
              </a:avLst>
            </a:prstGeom>
            <a:solidFill>
              <a:srgbClr val="0CA46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3</a:t>
              </a:r>
            </a:p>
          </p:txBody>
        </p:sp>
        <p:sp>
          <p:nvSpPr>
            <p:cNvPr id="14" name="Freeform 13"/>
            <p:cNvSpPr/>
            <p:nvPr/>
          </p:nvSpPr>
          <p:spPr>
            <a:xfrm>
              <a:off x="674255" y="4006587"/>
              <a:ext cx="7389091" cy="588205"/>
            </a:xfrm>
            <a:custGeom>
              <a:gdLst>
                <a:gd name="connsiteX0" fmla="*/ 0 w 7389091"/>
                <a:gd name="connsiteY0" fmla="*/ 58821 h 588205"/>
                <a:gd name="connsiteX1" fmla="*/ 58821 w 7389091"/>
                <a:gd name="connsiteY1" fmla="*/ 0 h 588205"/>
                <a:gd name="connsiteX2" fmla="*/ 7330271 w 7389091"/>
                <a:gd name="connsiteY2" fmla="*/ 0 h 588205"/>
                <a:gd name="connsiteX3" fmla="*/ 7389092 w 7389091"/>
                <a:gd name="connsiteY3" fmla="*/ 58821 h 588205"/>
                <a:gd name="connsiteX4" fmla="*/ 7389091 w 7389091"/>
                <a:gd name="connsiteY4" fmla="*/ 529385 h 588205"/>
                <a:gd name="connsiteX5" fmla="*/ 7330270 w 7389091"/>
                <a:gd name="connsiteY5" fmla="*/ 588206 h 588205"/>
                <a:gd name="connsiteX6" fmla="*/ 58821 w 7389091"/>
                <a:gd name="connsiteY6" fmla="*/ 588205 h 588205"/>
                <a:gd name="connsiteX7" fmla="*/ 0 w 7389091"/>
                <a:gd name="connsiteY7" fmla="*/ 529384 h 588205"/>
                <a:gd name="connsiteX8" fmla="*/ 0 w 7389091"/>
                <a:gd name="connsiteY8" fmla="*/ 58821 h 58820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9091" h="588205">
                  <a:moveTo>
                    <a:pt x="0" y="58821"/>
                  </a:moveTo>
                  <a:cubicBezTo>
                    <a:pt x="0" y="26335"/>
                    <a:pt x="26335" y="0"/>
                    <a:pt x="58821" y="0"/>
                  </a:cubicBezTo>
                  <a:lnTo>
                    <a:pt x="7330271" y="0"/>
                  </a:lnTo>
                  <a:cubicBezTo>
                    <a:pt x="7362757" y="0"/>
                    <a:pt x="7389092" y="26335"/>
                    <a:pt x="7389092" y="58821"/>
                  </a:cubicBezTo>
                  <a:cubicBezTo>
                    <a:pt x="7389092" y="215676"/>
                    <a:pt x="7389091" y="372530"/>
                    <a:pt x="7389091" y="529385"/>
                  </a:cubicBezTo>
                  <a:cubicBezTo>
                    <a:pt x="7389091" y="561871"/>
                    <a:pt x="7362756" y="588206"/>
                    <a:pt x="7330270" y="588206"/>
                  </a:cubicBezTo>
                  <a:lnTo>
                    <a:pt x="58821" y="588205"/>
                  </a:lnTo>
                  <a:cubicBezTo>
                    <a:pt x="26335" y="588205"/>
                    <a:pt x="0" y="561870"/>
                    <a:pt x="0" y="529384"/>
                  </a:cubicBezTo>
                  <a:lnTo>
                    <a:pt x="0" y="58821"/>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520" tIns="80010" rIns="80011" bIns="8001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l" defTabSz="9334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Make progress policies explicit</a:t>
              </a:r>
              <a:endParaRPr lang="en-US" sz="1800" kern="1200">
                <a:solidFill>
                  <a:schemeClr val="tx1"/>
                </a:solidFill>
                <a:latin typeface="Arial" pitchFamily="34" charset="0"/>
                <a:cs typeface="Arial" pitchFamily="34" charset="0"/>
              </a:endParaRPr>
            </a:p>
          </p:txBody>
        </p:sp>
        <p:sp>
          <p:nvSpPr>
            <p:cNvPr id="15" name="Rounded Rectangle 14"/>
            <p:cNvSpPr/>
            <p:nvPr/>
          </p:nvSpPr>
          <p:spPr>
            <a:xfrm>
              <a:off x="733075" y="4065407"/>
              <a:ext cx="473425" cy="470564"/>
            </a:xfrm>
            <a:prstGeom prst="roundRect">
              <a:avLst>
                <a:gd name="adj" fmla="val 10000"/>
              </a:avLst>
            </a:prstGeom>
            <a:solidFill>
              <a:srgbClr val="0CA46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4</a:t>
              </a:r>
            </a:p>
          </p:txBody>
        </p:sp>
        <p:sp>
          <p:nvSpPr>
            <p:cNvPr id="16" name="Freeform 15"/>
            <p:cNvSpPr/>
            <p:nvPr/>
          </p:nvSpPr>
          <p:spPr>
            <a:xfrm>
              <a:off x="674255" y="4653613"/>
              <a:ext cx="7389091" cy="588205"/>
            </a:xfrm>
            <a:custGeom>
              <a:gdLst>
                <a:gd name="connsiteX0" fmla="*/ 0 w 7389091"/>
                <a:gd name="connsiteY0" fmla="*/ 58821 h 588205"/>
                <a:gd name="connsiteX1" fmla="*/ 58821 w 7389091"/>
                <a:gd name="connsiteY1" fmla="*/ 0 h 588205"/>
                <a:gd name="connsiteX2" fmla="*/ 7330271 w 7389091"/>
                <a:gd name="connsiteY2" fmla="*/ 0 h 588205"/>
                <a:gd name="connsiteX3" fmla="*/ 7389092 w 7389091"/>
                <a:gd name="connsiteY3" fmla="*/ 58821 h 588205"/>
                <a:gd name="connsiteX4" fmla="*/ 7389091 w 7389091"/>
                <a:gd name="connsiteY4" fmla="*/ 529385 h 588205"/>
                <a:gd name="connsiteX5" fmla="*/ 7330270 w 7389091"/>
                <a:gd name="connsiteY5" fmla="*/ 588206 h 588205"/>
                <a:gd name="connsiteX6" fmla="*/ 58821 w 7389091"/>
                <a:gd name="connsiteY6" fmla="*/ 588205 h 588205"/>
                <a:gd name="connsiteX7" fmla="*/ 0 w 7389091"/>
                <a:gd name="connsiteY7" fmla="*/ 529384 h 588205"/>
                <a:gd name="connsiteX8" fmla="*/ 0 w 7389091"/>
                <a:gd name="connsiteY8" fmla="*/ 58821 h 58820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9091" h="588205">
                  <a:moveTo>
                    <a:pt x="0" y="58821"/>
                  </a:moveTo>
                  <a:cubicBezTo>
                    <a:pt x="0" y="26335"/>
                    <a:pt x="26335" y="0"/>
                    <a:pt x="58821" y="0"/>
                  </a:cubicBezTo>
                  <a:lnTo>
                    <a:pt x="7330271" y="0"/>
                  </a:lnTo>
                  <a:cubicBezTo>
                    <a:pt x="7362757" y="0"/>
                    <a:pt x="7389092" y="26335"/>
                    <a:pt x="7389092" y="58821"/>
                  </a:cubicBezTo>
                  <a:cubicBezTo>
                    <a:pt x="7389092" y="215676"/>
                    <a:pt x="7389091" y="372530"/>
                    <a:pt x="7389091" y="529385"/>
                  </a:cubicBezTo>
                  <a:cubicBezTo>
                    <a:pt x="7389091" y="561871"/>
                    <a:pt x="7362756" y="588206"/>
                    <a:pt x="7330270" y="588206"/>
                  </a:cubicBezTo>
                  <a:lnTo>
                    <a:pt x="58821" y="588205"/>
                  </a:lnTo>
                  <a:cubicBezTo>
                    <a:pt x="26335" y="588205"/>
                    <a:pt x="0" y="561870"/>
                    <a:pt x="0" y="529384"/>
                  </a:cubicBezTo>
                  <a:lnTo>
                    <a:pt x="0" y="58821"/>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520" tIns="80010" rIns="80011" bIns="8001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l" defTabSz="9334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Implement feedback mechanisms</a:t>
              </a:r>
              <a:endParaRPr lang="en-US" sz="1800" kern="1200">
                <a:solidFill>
                  <a:schemeClr val="tx1"/>
                </a:solidFill>
                <a:latin typeface="Arial" pitchFamily="34" charset="0"/>
                <a:cs typeface="Arial" pitchFamily="34" charset="0"/>
              </a:endParaRPr>
            </a:p>
          </p:txBody>
        </p:sp>
        <p:sp>
          <p:nvSpPr>
            <p:cNvPr id="17" name="Rounded Rectangle 16"/>
            <p:cNvSpPr/>
            <p:nvPr/>
          </p:nvSpPr>
          <p:spPr>
            <a:xfrm>
              <a:off x="733075" y="4712434"/>
              <a:ext cx="473425" cy="470564"/>
            </a:xfrm>
            <a:prstGeom prst="roundRect">
              <a:avLst>
                <a:gd name="adj" fmla="val 10000"/>
              </a:avLst>
            </a:prstGeom>
            <a:solidFill>
              <a:srgbClr val="0CA46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5</a:t>
              </a:r>
            </a:p>
          </p:txBody>
        </p:sp>
        <p:sp>
          <p:nvSpPr>
            <p:cNvPr id="18" name="Freeform 17"/>
            <p:cNvSpPr/>
            <p:nvPr/>
          </p:nvSpPr>
          <p:spPr>
            <a:xfrm>
              <a:off x="674255" y="5300640"/>
              <a:ext cx="7389091" cy="588205"/>
            </a:xfrm>
            <a:custGeom>
              <a:gdLst>
                <a:gd name="connsiteX0" fmla="*/ 0 w 7389091"/>
                <a:gd name="connsiteY0" fmla="*/ 58821 h 588205"/>
                <a:gd name="connsiteX1" fmla="*/ 58821 w 7389091"/>
                <a:gd name="connsiteY1" fmla="*/ 0 h 588205"/>
                <a:gd name="connsiteX2" fmla="*/ 7330271 w 7389091"/>
                <a:gd name="connsiteY2" fmla="*/ 0 h 588205"/>
                <a:gd name="connsiteX3" fmla="*/ 7389092 w 7389091"/>
                <a:gd name="connsiteY3" fmla="*/ 58821 h 588205"/>
                <a:gd name="connsiteX4" fmla="*/ 7389091 w 7389091"/>
                <a:gd name="connsiteY4" fmla="*/ 529385 h 588205"/>
                <a:gd name="connsiteX5" fmla="*/ 7330270 w 7389091"/>
                <a:gd name="connsiteY5" fmla="*/ 588206 h 588205"/>
                <a:gd name="connsiteX6" fmla="*/ 58821 w 7389091"/>
                <a:gd name="connsiteY6" fmla="*/ 588205 h 588205"/>
                <a:gd name="connsiteX7" fmla="*/ 0 w 7389091"/>
                <a:gd name="connsiteY7" fmla="*/ 529384 h 588205"/>
                <a:gd name="connsiteX8" fmla="*/ 0 w 7389091"/>
                <a:gd name="connsiteY8" fmla="*/ 58821 h 58820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9091" h="588205">
                  <a:moveTo>
                    <a:pt x="0" y="58821"/>
                  </a:moveTo>
                  <a:cubicBezTo>
                    <a:pt x="0" y="26335"/>
                    <a:pt x="26335" y="0"/>
                    <a:pt x="58821" y="0"/>
                  </a:cubicBezTo>
                  <a:lnTo>
                    <a:pt x="7330271" y="0"/>
                  </a:lnTo>
                  <a:cubicBezTo>
                    <a:pt x="7362757" y="0"/>
                    <a:pt x="7389092" y="26335"/>
                    <a:pt x="7389092" y="58821"/>
                  </a:cubicBezTo>
                  <a:cubicBezTo>
                    <a:pt x="7389092" y="215676"/>
                    <a:pt x="7389091" y="372530"/>
                    <a:pt x="7389091" y="529385"/>
                  </a:cubicBezTo>
                  <a:cubicBezTo>
                    <a:pt x="7389091" y="561871"/>
                    <a:pt x="7362756" y="588206"/>
                    <a:pt x="7330270" y="588206"/>
                  </a:cubicBezTo>
                  <a:lnTo>
                    <a:pt x="58821" y="588205"/>
                  </a:lnTo>
                  <a:cubicBezTo>
                    <a:pt x="26335" y="588205"/>
                    <a:pt x="0" y="561870"/>
                    <a:pt x="0" y="529384"/>
                  </a:cubicBezTo>
                  <a:lnTo>
                    <a:pt x="0" y="58821"/>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520" tIns="80010" rIns="80011" bIns="8001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l" defTabSz="9334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Improve collaboratively (using methods and models)</a:t>
              </a:r>
            </a:p>
          </p:txBody>
        </p:sp>
        <p:sp>
          <p:nvSpPr>
            <p:cNvPr id="19" name="Rounded Rectangle 18"/>
            <p:cNvSpPr/>
            <p:nvPr/>
          </p:nvSpPr>
          <p:spPr>
            <a:xfrm>
              <a:off x="733075" y="5359460"/>
              <a:ext cx="473425" cy="470564"/>
            </a:xfrm>
            <a:prstGeom prst="roundRect">
              <a:avLst>
                <a:gd name="adj" fmla="val 10000"/>
              </a:avLst>
            </a:prstGeom>
            <a:solidFill>
              <a:srgbClr val="0CA46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6</a:t>
              </a:r>
            </a:p>
          </p:txBody>
        </p:sp>
      </p:grpSp>
    </p:spTree>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02"/>
        <p:cNvGrpSpPr/>
        <p:nvPr/>
      </p:nvGrpSpPr>
      <p:grpSpPr>
        <a:xfrm>
          <a:off x="0" y="0"/>
          <a:ext cx="0" cy="0"/>
        </a:xfrm>
      </p:grpSpPr>
      <p:sp>
        <p:nvSpPr>
          <p:cNvPr id="103" name="Google Shape;103;p20"/>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2.3.1 KANBAN Implementation Model</a:t>
            </a:r>
          </a:p>
        </p:txBody>
      </p:sp>
      <p:sp>
        <p:nvSpPr>
          <p:cNvPr id="104" name="Google Shape;104;p20"/>
          <p:cNvSpPr txBox="1">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lang="en-US"/>
          </a:p>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lang="en-US"/>
          </a:p>
        </p:txBody>
      </p:sp>
      <p:pic>
        <p:nvPicPr>
          <p:cNvPr id="12" name="Picture 11"/>
          <p:cNvPicPr>
            <a:picLocks noChangeAspect="1"/>
          </p:cNvPicPr>
          <p:nvPr/>
        </p:nvPicPr>
        <p:blipFill>
          <a:blip r:embed="rId3"/>
          <a:stretch>
            <a:fillRect/>
          </a:stretch>
        </p:blipFill>
        <p:spPr>
          <a:xfrm>
            <a:off x="2661113" y="1134384"/>
            <a:ext cx="6895174" cy="5182049"/>
          </a:xfrm>
          <a:prstGeom prst="rect">
            <a:avLst/>
          </a:prstGeom>
        </p:spPr>
      </p:pic>
    </p:spTree>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10"/>
        <p:cNvGrpSpPr/>
        <p:nvPr/>
      </p:nvGrpSpPr>
      <p:grpSpPr>
        <a:xfrm>
          <a:off x="0" y="0"/>
          <a:ext cx="0" cy="0"/>
        </a:xfrm>
      </p:grpSpPr>
      <p:sp>
        <p:nvSpPr>
          <p:cNvPr id="111" name="Google Shape;111;p21"/>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2.3.2 Make Work Visible</a:t>
            </a:r>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endParaRPr lang="en-US"/>
          </a:p>
        </p:txBody>
      </p:sp>
      <p:grpSp>
        <p:nvGrpSpPr>
          <p:cNvPr id="13" name="Group 12"/>
          <p:cNvGrpSpPr/>
          <p:nvPr/>
        </p:nvGrpSpPr>
        <p:grpSpPr>
          <a:xfrm>
            <a:off x="1320800" y="1625600"/>
            <a:ext cx="9893300" cy="4267200"/>
            <a:chOff x="1320800" y="1625600"/>
            <a:chExt cx="9893300" cy="4267200"/>
          </a:xfrm>
        </p:grpSpPr>
        <p:sp>
          <p:nvSpPr>
            <p:cNvPr id="11" name="Rectangle 10"/>
            <p:cNvSpPr/>
            <p:nvPr/>
          </p:nvSpPr>
          <p:spPr>
            <a:xfrm>
              <a:off x="1320800" y="1625600"/>
              <a:ext cx="9893300" cy="4267200"/>
            </a:xfrm>
            <a:prstGeom prst="rect">
              <a:avLst/>
            </a:prstGeom>
            <a:solidFill>
              <a:schemeClr val="bg1"/>
            </a:solidFill>
            <a:ln w="762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nvGrpSpPr>
            <p:cNvPr id="12" name="Group 11"/>
            <p:cNvGrpSpPr/>
            <p:nvPr/>
          </p:nvGrpSpPr>
          <p:grpSpPr>
            <a:xfrm>
              <a:off x="1536700" y="1828800"/>
              <a:ext cx="9423400" cy="3924300"/>
              <a:chOff x="1536700" y="1828800"/>
              <a:chExt cx="9423400" cy="3924300"/>
            </a:xfrm>
          </p:grpSpPr>
          <p:sp>
            <p:nvSpPr>
              <p:cNvPr id="3" name="TextBox 2"/>
              <p:cNvSpPr txBox="1"/>
              <p:nvPr/>
            </p:nvSpPr>
            <p:spPr>
              <a:xfrm>
                <a:off x="2666140" y="1828800"/>
                <a:ext cx="1055097" cy="461665"/>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2400" b="1"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To Do</a:t>
                </a:r>
                <a:endParaRPr lang="en-US" sz="2400" b="1"/>
              </a:p>
            </p:txBody>
          </p:sp>
          <p:sp>
            <p:nvSpPr>
              <p:cNvPr id="6" name="TextBox 5"/>
              <p:cNvSpPr txBox="1"/>
              <p:nvPr/>
            </p:nvSpPr>
            <p:spPr>
              <a:xfrm>
                <a:off x="5885258" y="1828800"/>
                <a:ext cx="1055097" cy="461665"/>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2400" b="1"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Doing</a:t>
                </a:r>
                <a:endParaRPr lang="en-US" sz="2400" b="1"/>
              </a:p>
            </p:txBody>
          </p:sp>
          <p:sp>
            <p:nvSpPr>
              <p:cNvPr id="7" name="TextBox 6"/>
              <p:cNvSpPr txBox="1"/>
              <p:nvPr/>
            </p:nvSpPr>
            <p:spPr>
              <a:xfrm>
                <a:off x="8700259" y="1828800"/>
                <a:ext cx="954107" cy="461665"/>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2400" b="1"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Done</a:t>
                </a:r>
                <a:endParaRPr lang="en-US" sz="2400" b="1"/>
              </a:p>
            </p:txBody>
          </p:sp>
          <p:cxnSp>
            <p:nvCxnSpPr>
              <p:cNvPr id="5" name="Straight Connector 4"/>
              <p:cNvCxnSpPr/>
              <p:nvPr/>
            </p:nvCxnSpPr>
            <p:spPr>
              <a:xfrm flipH="1">
                <a:off x="4826000" y="1943100"/>
                <a:ext cx="0" cy="3810000"/>
              </a:xfrm>
              <a:prstGeom prst="line">
                <a:avLst/>
              </a:prstGeom>
              <a:ln w="57150">
                <a:solidFill>
                  <a:srgbClr val="0CA46A"/>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632700" y="1943100"/>
                <a:ext cx="0" cy="3810000"/>
              </a:xfrm>
              <a:prstGeom prst="line">
                <a:avLst/>
              </a:prstGeom>
              <a:ln w="57150">
                <a:solidFill>
                  <a:srgbClr val="0CA46A"/>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36700" y="2451100"/>
                <a:ext cx="9423400" cy="0"/>
              </a:xfrm>
              <a:prstGeom prst="line">
                <a:avLst/>
              </a:prstGeom>
              <a:ln w="57150">
                <a:solidFill>
                  <a:srgbClr val="0CA46A"/>
                </a:solidFill>
              </a:ln>
            </p:spPr>
            <p:style>
              <a:lnRef idx="1">
                <a:schemeClr val="accent1"/>
              </a:lnRef>
              <a:fillRef idx="0">
                <a:schemeClr val="accent1"/>
              </a:fillRef>
              <a:effectRef idx="0">
                <a:schemeClr val="accent1"/>
              </a:effectRef>
              <a:fontRef idx="minor">
                <a:schemeClr val="tx1"/>
              </a:fontRef>
            </p:style>
          </p:cxnSp>
          <p:sp>
            <p:nvSpPr>
              <p:cNvPr id="14" name="Folded Corner 13"/>
              <p:cNvSpPr/>
              <p:nvPr/>
            </p:nvSpPr>
            <p:spPr>
              <a:xfrm>
                <a:off x="1861944" y="2866016"/>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5" name="Folded Corner 14"/>
              <p:cNvSpPr/>
              <p:nvPr/>
            </p:nvSpPr>
            <p:spPr>
              <a:xfrm>
                <a:off x="3038182" y="2866016"/>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6" name="Folded Corner 15"/>
              <p:cNvSpPr/>
              <p:nvPr/>
            </p:nvSpPr>
            <p:spPr>
              <a:xfrm>
                <a:off x="2058432" y="3691516"/>
                <a:ext cx="611580" cy="410585"/>
              </a:xfrm>
              <a:prstGeom prst="foldedCorner">
                <a:avLst>
                  <a:gd name="adj" fmla="val 50000"/>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7" name="Folded Corner 16"/>
              <p:cNvSpPr/>
              <p:nvPr/>
            </p:nvSpPr>
            <p:spPr>
              <a:xfrm>
                <a:off x="3146862" y="3725409"/>
                <a:ext cx="611580" cy="410585"/>
              </a:xfrm>
              <a:prstGeom prst="foldedCorner">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8" name="Folded Corner 17"/>
              <p:cNvSpPr/>
              <p:nvPr/>
            </p:nvSpPr>
            <p:spPr>
              <a:xfrm>
                <a:off x="2156030" y="4586865"/>
                <a:ext cx="611580" cy="410585"/>
              </a:xfrm>
              <a:prstGeom prst="foldedCorner">
                <a:avLst>
                  <a:gd name="adj" fmla="val 50000"/>
                </a:avLst>
              </a:prstGeom>
              <a:solidFill>
                <a:srgbClr val="00206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9" name="Folded Corner 18"/>
              <p:cNvSpPr/>
              <p:nvPr/>
            </p:nvSpPr>
            <p:spPr>
              <a:xfrm>
                <a:off x="5273678" y="2771706"/>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0" name="Folded Corner 19"/>
              <p:cNvSpPr/>
              <p:nvPr/>
            </p:nvSpPr>
            <p:spPr>
              <a:xfrm>
                <a:off x="6543138" y="2790648"/>
                <a:ext cx="611580" cy="410585"/>
              </a:xfrm>
              <a:prstGeom prst="foldedCorner">
                <a:avLst>
                  <a:gd name="adj" fmla="val 50000"/>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1" name="Folded Corner 20"/>
              <p:cNvSpPr/>
              <p:nvPr/>
            </p:nvSpPr>
            <p:spPr>
              <a:xfrm>
                <a:off x="5653522" y="3725408"/>
                <a:ext cx="611580" cy="410585"/>
              </a:xfrm>
              <a:prstGeom prst="foldedCorner">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2" name="Folded Corner 21"/>
              <p:cNvSpPr/>
              <p:nvPr/>
            </p:nvSpPr>
            <p:spPr>
              <a:xfrm>
                <a:off x="8059145" y="2995940"/>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3" name="Folded Corner 22"/>
              <p:cNvSpPr/>
              <p:nvPr/>
            </p:nvSpPr>
            <p:spPr>
              <a:xfrm>
                <a:off x="9480804" y="3008641"/>
                <a:ext cx="611580" cy="410585"/>
              </a:xfrm>
              <a:prstGeom prst="foldedCorner">
                <a:avLst>
                  <a:gd name="adj" fmla="val 50000"/>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4" name="Folded Corner 23"/>
              <p:cNvSpPr/>
              <p:nvPr/>
            </p:nvSpPr>
            <p:spPr>
              <a:xfrm>
                <a:off x="6801300" y="3947608"/>
                <a:ext cx="611580" cy="410585"/>
              </a:xfrm>
              <a:prstGeom prst="foldedCorner">
                <a:avLst>
                  <a:gd name="adj" fmla="val 50000"/>
                </a:avLst>
              </a:prstGeom>
              <a:solidFill>
                <a:srgbClr val="00206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grpSp>
    </p:spTree>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16"/>
        <p:cNvGrpSpPr/>
        <p:nvPr/>
      </p:nvGrpSpPr>
      <p:grpSpPr>
        <a:xfrm>
          <a:off x="0" y="0"/>
          <a:ext cx="0" cy="0"/>
        </a:xfrm>
      </p:grpSpPr>
      <p:sp>
        <p:nvSpPr>
          <p:cNvPr id="117" name="Google Shape;117;p22"/>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2.3.3 Limit Work in Progress</a:t>
            </a:r>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endParaRPr lang="en-US"/>
          </a:p>
        </p:txBody>
      </p:sp>
      <p:grpSp>
        <p:nvGrpSpPr>
          <p:cNvPr id="37" name="Group 36"/>
          <p:cNvGrpSpPr/>
          <p:nvPr/>
        </p:nvGrpSpPr>
        <p:grpSpPr>
          <a:xfrm>
            <a:off x="575440" y="1484681"/>
            <a:ext cx="11235812" cy="4589624"/>
            <a:chOff x="575440" y="1484681"/>
            <a:chExt cx="11235812" cy="4589624"/>
          </a:xfrm>
        </p:grpSpPr>
        <p:pic>
          <p:nvPicPr>
            <p:cNvPr id="7" name="Google Shape;118;p22"/>
            <p:cNvPicPr preferRelativeResize="0"/>
            <p:nvPr/>
          </p:nvPicPr>
          <p:blipFill>
            <a:blip r:embed="rId3">
              <a:alphaModFix/>
            </a:blip>
            <a:srcRect l="5481" t="19364" r="74351" b="56604"/>
            <a:stretch>
              <a:fillRect/>
            </a:stretch>
          </p:blipFill>
          <p:spPr>
            <a:xfrm>
              <a:off x="1035990" y="2312878"/>
              <a:ext cx="1755140" cy="1104901"/>
            </a:xfrm>
            <a:prstGeom prst="rect">
              <a:avLst/>
            </a:prstGeom>
            <a:noFill/>
            <a:ln>
              <a:noFill/>
            </a:ln>
          </p:spPr>
        </p:pic>
        <p:pic>
          <p:nvPicPr>
            <p:cNvPr id="8" name="Google Shape;118;p22"/>
            <p:cNvPicPr preferRelativeResize="0"/>
            <p:nvPr/>
          </p:nvPicPr>
          <p:blipFill>
            <a:blip r:embed="rId3">
              <a:alphaModFix/>
            </a:blip>
            <a:srcRect l="28542" t="19364" r="51290" b="56604"/>
            <a:stretch>
              <a:fillRect/>
            </a:stretch>
          </p:blipFill>
          <p:spPr>
            <a:xfrm>
              <a:off x="3777044" y="2312878"/>
              <a:ext cx="1755140" cy="1104901"/>
            </a:xfrm>
            <a:prstGeom prst="rect">
              <a:avLst/>
            </a:prstGeom>
            <a:noFill/>
            <a:ln>
              <a:noFill/>
            </a:ln>
          </p:spPr>
        </p:pic>
        <p:pic>
          <p:nvPicPr>
            <p:cNvPr id="9" name="Google Shape;118;p22"/>
            <p:cNvPicPr preferRelativeResize="0"/>
            <p:nvPr/>
          </p:nvPicPr>
          <p:blipFill>
            <a:blip r:embed="rId3">
              <a:alphaModFix/>
            </a:blip>
            <a:srcRect l="51604" t="19364" r="28228" b="56604"/>
            <a:stretch>
              <a:fillRect/>
            </a:stretch>
          </p:blipFill>
          <p:spPr>
            <a:xfrm>
              <a:off x="6518098" y="2312878"/>
              <a:ext cx="1755140" cy="1104901"/>
            </a:xfrm>
            <a:prstGeom prst="rect">
              <a:avLst/>
            </a:prstGeom>
            <a:noFill/>
            <a:ln>
              <a:noFill/>
            </a:ln>
          </p:spPr>
        </p:pic>
        <p:pic>
          <p:nvPicPr>
            <p:cNvPr id="10" name="Google Shape;118;p22"/>
            <p:cNvPicPr preferRelativeResize="0"/>
            <p:nvPr/>
          </p:nvPicPr>
          <p:blipFill>
            <a:blip r:embed="rId3">
              <a:alphaModFix/>
            </a:blip>
            <a:srcRect l="5481" t="52426" r="74351" b="23542"/>
            <a:stretch>
              <a:fillRect/>
            </a:stretch>
          </p:blipFill>
          <p:spPr>
            <a:xfrm>
              <a:off x="1035990" y="4033156"/>
              <a:ext cx="1755140" cy="1104901"/>
            </a:xfrm>
            <a:prstGeom prst="rect">
              <a:avLst/>
            </a:prstGeom>
            <a:noFill/>
            <a:ln>
              <a:noFill/>
            </a:ln>
          </p:spPr>
        </p:pic>
        <p:pic>
          <p:nvPicPr>
            <p:cNvPr id="11" name="Google Shape;118;p22"/>
            <p:cNvPicPr preferRelativeResize="0"/>
            <p:nvPr/>
          </p:nvPicPr>
          <p:blipFill>
            <a:blip r:embed="rId3">
              <a:alphaModFix/>
            </a:blip>
            <a:srcRect l="28542" t="52942" r="51290" b="23026"/>
            <a:stretch>
              <a:fillRect/>
            </a:stretch>
          </p:blipFill>
          <p:spPr>
            <a:xfrm>
              <a:off x="3777044" y="4033156"/>
              <a:ext cx="1755140" cy="1104901"/>
            </a:xfrm>
            <a:prstGeom prst="rect">
              <a:avLst/>
            </a:prstGeom>
            <a:noFill/>
            <a:ln>
              <a:noFill/>
            </a:ln>
          </p:spPr>
        </p:pic>
        <p:pic>
          <p:nvPicPr>
            <p:cNvPr id="12" name="Google Shape;118;p22"/>
            <p:cNvPicPr preferRelativeResize="0"/>
            <p:nvPr/>
          </p:nvPicPr>
          <p:blipFill>
            <a:blip r:embed="rId3">
              <a:alphaModFix/>
            </a:blip>
            <a:srcRect l="51467" t="52942" r="28365" b="23026"/>
            <a:stretch>
              <a:fillRect/>
            </a:stretch>
          </p:blipFill>
          <p:spPr>
            <a:xfrm>
              <a:off x="6518098" y="4033156"/>
              <a:ext cx="1755140" cy="1104901"/>
            </a:xfrm>
            <a:prstGeom prst="rect">
              <a:avLst/>
            </a:prstGeom>
            <a:noFill/>
            <a:ln>
              <a:noFill/>
            </a:ln>
          </p:spPr>
        </p:pic>
        <p:pic>
          <p:nvPicPr>
            <p:cNvPr id="13" name="Google Shape;118;p22"/>
            <p:cNvPicPr preferRelativeResize="0"/>
            <p:nvPr/>
          </p:nvPicPr>
          <p:blipFill>
            <a:blip r:embed="rId3">
              <a:alphaModFix/>
            </a:blip>
            <a:srcRect l="74528" t="52426" r="12621" b="23542"/>
            <a:stretch>
              <a:fillRect/>
            </a:stretch>
          </p:blipFill>
          <p:spPr>
            <a:xfrm>
              <a:off x="9194019" y="4033156"/>
              <a:ext cx="1118426" cy="1104901"/>
            </a:xfrm>
            <a:prstGeom prst="rect">
              <a:avLst/>
            </a:prstGeom>
            <a:noFill/>
            <a:ln>
              <a:noFill/>
            </a:ln>
          </p:spPr>
        </p:pic>
        <p:sp>
          <p:nvSpPr>
            <p:cNvPr id="5" name="Rectangle 4"/>
            <p:cNvSpPr/>
            <p:nvPr/>
          </p:nvSpPr>
          <p:spPr>
            <a:xfrm>
              <a:off x="2569033" y="1620380"/>
              <a:ext cx="1501358" cy="646331"/>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Completed Work</a:t>
              </a:r>
            </a:p>
          </p:txBody>
        </p:sp>
        <p:sp>
          <p:nvSpPr>
            <p:cNvPr id="15" name="Rectangle 14"/>
            <p:cNvSpPr/>
            <p:nvPr/>
          </p:nvSpPr>
          <p:spPr>
            <a:xfrm>
              <a:off x="5293861" y="1572223"/>
              <a:ext cx="1501358" cy="646331"/>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Completed Work</a:t>
              </a:r>
            </a:p>
          </p:txBody>
        </p:sp>
        <p:sp>
          <p:nvSpPr>
            <p:cNvPr id="16" name="Rectangle 15"/>
            <p:cNvSpPr/>
            <p:nvPr/>
          </p:nvSpPr>
          <p:spPr>
            <a:xfrm>
              <a:off x="9853215" y="5263903"/>
              <a:ext cx="1501358" cy="646331"/>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Completed Work</a:t>
              </a:r>
            </a:p>
          </p:txBody>
        </p:sp>
        <p:sp>
          <p:nvSpPr>
            <p:cNvPr id="18" name="Rectangle 17"/>
            <p:cNvSpPr/>
            <p:nvPr/>
          </p:nvSpPr>
          <p:spPr>
            <a:xfrm>
              <a:off x="7940448" y="5259866"/>
              <a:ext cx="1651494" cy="646331"/>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Uncompleted Work</a:t>
              </a:r>
            </a:p>
          </p:txBody>
        </p:sp>
        <p:sp>
          <p:nvSpPr>
            <p:cNvPr id="19" name="Rectangle 18"/>
            <p:cNvSpPr/>
            <p:nvPr/>
          </p:nvSpPr>
          <p:spPr>
            <a:xfrm>
              <a:off x="5199394" y="5260913"/>
              <a:ext cx="1651494" cy="646331"/>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Uncompleted Work</a:t>
              </a:r>
            </a:p>
          </p:txBody>
        </p:sp>
        <p:sp>
          <p:nvSpPr>
            <p:cNvPr id="20" name="Rectangle 19"/>
            <p:cNvSpPr/>
            <p:nvPr/>
          </p:nvSpPr>
          <p:spPr>
            <a:xfrm>
              <a:off x="2493965" y="5222719"/>
              <a:ext cx="1651494" cy="646331"/>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Uncompleted Work</a:t>
              </a:r>
            </a:p>
          </p:txBody>
        </p:sp>
        <p:sp>
          <p:nvSpPr>
            <p:cNvPr id="21" name="Rectangle 20"/>
            <p:cNvSpPr/>
            <p:nvPr/>
          </p:nvSpPr>
          <p:spPr>
            <a:xfrm>
              <a:off x="10309894" y="3725409"/>
              <a:ext cx="1501358" cy="369332"/>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Time</a:t>
              </a:r>
            </a:p>
          </p:txBody>
        </p:sp>
        <p:sp>
          <p:nvSpPr>
            <p:cNvPr id="22" name="Rectangle 21"/>
            <p:cNvSpPr/>
            <p:nvPr/>
          </p:nvSpPr>
          <p:spPr>
            <a:xfrm>
              <a:off x="8015516" y="3758701"/>
              <a:ext cx="1501358" cy="369332"/>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15</a:t>
              </a:r>
            </a:p>
          </p:txBody>
        </p:sp>
        <p:sp>
          <p:nvSpPr>
            <p:cNvPr id="23" name="Rectangle 22"/>
            <p:cNvSpPr/>
            <p:nvPr/>
          </p:nvSpPr>
          <p:spPr>
            <a:xfrm>
              <a:off x="5274462" y="3758701"/>
              <a:ext cx="1501358" cy="369332"/>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10</a:t>
              </a:r>
            </a:p>
          </p:txBody>
        </p:sp>
        <p:sp>
          <p:nvSpPr>
            <p:cNvPr id="24" name="Rectangle 23"/>
            <p:cNvSpPr/>
            <p:nvPr/>
          </p:nvSpPr>
          <p:spPr>
            <a:xfrm>
              <a:off x="2569033" y="3758701"/>
              <a:ext cx="1501358" cy="369332"/>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5</a:t>
              </a:r>
            </a:p>
          </p:txBody>
        </p:sp>
        <p:cxnSp>
          <p:nvCxnSpPr>
            <p:cNvPr id="14" name="Straight Connector 13"/>
            <p:cNvCxnSpPr/>
            <p:nvPr/>
          </p:nvCxnSpPr>
          <p:spPr>
            <a:xfrm>
              <a:off x="712519" y="3610099"/>
              <a:ext cx="10319658" cy="0"/>
            </a:xfrm>
            <a:prstGeom prst="line">
              <a:avLst/>
            </a:prstGeom>
            <a:ln w="38100">
              <a:solidFill>
                <a:srgbClr val="0CA46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313216" y="3477652"/>
              <a:ext cx="0" cy="281049"/>
            </a:xfrm>
            <a:prstGeom prst="line">
              <a:avLst/>
            </a:prstGeom>
            <a:ln w="57150">
              <a:solidFill>
                <a:srgbClr val="0CA46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044541" y="3477652"/>
              <a:ext cx="0" cy="281049"/>
            </a:xfrm>
            <a:prstGeom prst="line">
              <a:avLst/>
            </a:prstGeom>
            <a:ln w="57150">
              <a:solidFill>
                <a:srgbClr val="0CA46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8775866" y="3477652"/>
              <a:ext cx="0" cy="281049"/>
            </a:xfrm>
            <a:prstGeom prst="line">
              <a:avLst/>
            </a:prstGeom>
            <a:ln w="57150">
              <a:solidFill>
                <a:srgbClr val="0CA46A"/>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flipH="1" flipV="1">
              <a:off x="8776312" y="4212695"/>
              <a:ext cx="0" cy="868639"/>
            </a:xfrm>
            <a:prstGeom prst="straightConnector1">
              <a:avLst/>
            </a:prstGeom>
            <a:ln w="57150">
              <a:solidFill>
                <a:srgbClr val="0CA46A"/>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flipH="1" flipV="1">
              <a:off x="6044541" y="4212695"/>
              <a:ext cx="0" cy="868639"/>
            </a:xfrm>
            <a:prstGeom prst="straightConnector1">
              <a:avLst/>
            </a:prstGeom>
            <a:ln w="57150">
              <a:solidFill>
                <a:srgbClr val="0CA46A"/>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0800000" flipH="1" flipV="1">
              <a:off x="3312770" y="4212695"/>
              <a:ext cx="0" cy="868639"/>
            </a:xfrm>
            <a:prstGeom prst="straightConnector1">
              <a:avLst/>
            </a:prstGeom>
            <a:ln w="57150">
              <a:solidFill>
                <a:srgbClr val="0CA46A"/>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3312770" y="2373621"/>
              <a:ext cx="0" cy="789672"/>
            </a:xfrm>
            <a:prstGeom prst="straightConnector1">
              <a:avLst/>
            </a:prstGeom>
            <a:ln w="57150">
              <a:solidFill>
                <a:srgbClr val="0CA46A"/>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6044541" y="2373621"/>
              <a:ext cx="0" cy="789672"/>
            </a:xfrm>
            <a:prstGeom prst="straightConnector1">
              <a:avLst/>
            </a:prstGeom>
            <a:ln w="57150">
              <a:solidFill>
                <a:srgbClr val="0CA46A"/>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8776312" y="2373621"/>
              <a:ext cx="0" cy="789672"/>
            </a:xfrm>
            <a:prstGeom prst="straightConnector1">
              <a:avLst/>
            </a:prstGeom>
            <a:ln w="57150">
              <a:solidFill>
                <a:srgbClr val="0CA46A"/>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0800000" flipH="1" flipV="1">
              <a:off x="10594626" y="4212695"/>
              <a:ext cx="0" cy="868639"/>
            </a:xfrm>
            <a:prstGeom prst="straightConnector1">
              <a:avLst/>
            </a:prstGeom>
            <a:ln w="57150">
              <a:solidFill>
                <a:srgbClr val="0CA46A"/>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75440" y="1484681"/>
              <a:ext cx="10921631" cy="4589624"/>
            </a:xfrm>
            <a:prstGeom prst="rect">
              <a:avLst/>
            </a:prstGeom>
            <a:noFill/>
            <a:ln w="762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spTree>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22"/>
        <p:cNvGrpSpPr/>
        <p:nvPr/>
      </p:nvGrpSpPr>
      <p:grpSpPr>
        <a:xfrm>
          <a:off x="0" y="0"/>
          <a:ext cx="0" cy="0"/>
        </a:xfrm>
      </p:grpSpPr>
      <p:sp>
        <p:nvSpPr>
          <p:cNvPr id="123" name="Google Shape;123;p23"/>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2.3.4 WIP Limits</a:t>
            </a:r>
          </a:p>
        </p:txBody>
      </p:sp>
      <p:sp>
        <p:nvSpPr>
          <p:cNvPr id="124" name="Google Shape;124;p23"/>
          <p:cNvSpPr txBox="1">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WiP limits make the bottleneck in the stage “test” visible</a:t>
            </a:r>
          </a:p>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lang="en-US"/>
          </a:p>
        </p:txBody>
      </p:sp>
      <p:grpSp>
        <p:nvGrpSpPr>
          <p:cNvPr id="5" name="Group 4"/>
          <p:cNvGrpSpPr/>
          <p:nvPr/>
        </p:nvGrpSpPr>
        <p:grpSpPr>
          <a:xfrm>
            <a:off x="2134940" y="1829601"/>
            <a:ext cx="7500636" cy="4495800"/>
            <a:chOff x="658441" y="1750506"/>
            <a:chExt cx="7500636" cy="4495800"/>
          </a:xfrm>
        </p:grpSpPr>
        <p:grpSp>
          <p:nvGrpSpPr>
            <p:cNvPr id="7" name="Group 6"/>
            <p:cNvGrpSpPr/>
            <p:nvPr/>
          </p:nvGrpSpPr>
          <p:grpSpPr>
            <a:xfrm>
              <a:off x="658441" y="1750506"/>
              <a:ext cx="7500636" cy="4495800"/>
              <a:chOff x="440727" y="1409701"/>
              <a:chExt cx="7500636" cy="4495800"/>
            </a:xfrm>
          </p:grpSpPr>
          <p:sp>
            <p:nvSpPr>
              <p:cNvPr id="8" name="Rectangle 7"/>
              <p:cNvSpPr/>
              <p:nvPr/>
            </p:nvSpPr>
            <p:spPr>
              <a:xfrm>
                <a:off x="514350" y="1561825"/>
                <a:ext cx="7319159" cy="1046440"/>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tabLst>
                    <a:tab pos="511175" algn="ctr"/>
                    <a:tab pos="2232025" algn="ctr"/>
                    <a:tab pos="4121150" algn="ctr"/>
                    <a:tab pos="5545138" algn="ctr"/>
                    <a:tab pos="668655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4	2	2	2	  </a:t>
                </a:r>
              </a:p>
              <a:p>
                <a:pPr marR="0" lvl="0" algn="l">
                  <a:lnSpc>
                    <a:spcPct val="100000"/>
                  </a:lnSpc>
                  <a:spcBef>
                    <a:spcPct val="0"/>
                  </a:spcBef>
                  <a:spcAft>
                    <a:spcPts val="1200"/>
                  </a:spcAft>
                  <a:buNone/>
                  <a:tabLst>
                    <a:tab pos="511175" algn="ctr"/>
                    <a:tab pos="2232025" algn="ctr"/>
                    <a:tab pos="4121150" algn="ctr"/>
                    <a:tab pos="5545138" algn="ctr"/>
                    <a:tab pos="668655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To Do	Analysis	Development	Test	Done</a:t>
                </a:r>
              </a:p>
              <a:p>
                <a:pPr marR="0" lvl="0" algn="l">
                  <a:lnSpc>
                    <a:spcPct val="100000"/>
                  </a:lnSpc>
                  <a:spcBef>
                    <a:spcPct val="0"/>
                  </a:spcBef>
                  <a:spcAft>
                    <a:spcPct val="0"/>
                  </a:spcAft>
                  <a:buNone/>
                  <a:tabLst>
                    <a:tab pos="2232025" algn="ctr"/>
                    <a:tab pos="4121150" algn="ctr"/>
                    <a:tab pos="5545138" algn="ctr"/>
                    <a:tab pos="668655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Doing         Done	Doing         Done</a:t>
                </a:r>
              </a:p>
            </p:txBody>
          </p:sp>
          <p:sp>
            <p:nvSpPr>
              <p:cNvPr id="9" name="Freeform 8"/>
              <p:cNvSpPr/>
              <p:nvPr/>
            </p:nvSpPr>
            <p:spPr>
              <a:xfrm>
                <a:off x="629393" y="2244435"/>
                <a:ext cx="7125195" cy="0"/>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0" name="Freeform 9"/>
              <p:cNvSpPr/>
              <p:nvPr/>
            </p:nvSpPr>
            <p:spPr>
              <a:xfrm rot="5400000" flipV="1">
                <a:off x="-99398" y="3620650"/>
                <a:ext cx="4019580" cy="115682"/>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1" name="Freeform 10"/>
              <p:cNvSpPr/>
              <p:nvPr/>
            </p:nvSpPr>
            <p:spPr>
              <a:xfrm rot="5400000">
                <a:off x="1748602" y="3650734"/>
                <a:ext cx="4019579" cy="5551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2" name="Freeform 11"/>
              <p:cNvSpPr/>
              <p:nvPr/>
            </p:nvSpPr>
            <p:spPr>
              <a:xfrm rot="5400000">
                <a:off x="3676849" y="3612752"/>
                <a:ext cx="4019578" cy="131479"/>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3" name="Freeform 12"/>
              <p:cNvSpPr/>
              <p:nvPr/>
            </p:nvSpPr>
            <p:spPr>
              <a:xfrm rot="5400000">
                <a:off x="4664295" y="3579203"/>
                <a:ext cx="4019577" cy="198580"/>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4" name="Folded Corner 13"/>
              <p:cNvSpPr/>
              <p:nvPr/>
            </p:nvSpPr>
            <p:spPr>
              <a:xfrm>
                <a:off x="858644" y="2781261"/>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5" name="Folded Corner 14"/>
              <p:cNvSpPr/>
              <p:nvPr/>
            </p:nvSpPr>
            <p:spPr>
              <a:xfrm>
                <a:off x="858644" y="3539552"/>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7" name="Folded Corner 16"/>
              <p:cNvSpPr/>
              <p:nvPr/>
            </p:nvSpPr>
            <p:spPr>
              <a:xfrm>
                <a:off x="664834" y="4278626"/>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9" name="Folded Corner 18"/>
              <p:cNvSpPr/>
              <p:nvPr/>
            </p:nvSpPr>
            <p:spPr>
              <a:xfrm>
                <a:off x="654956" y="5027309"/>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0" name="Freeform 19"/>
              <p:cNvSpPr/>
              <p:nvPr/>
            </p:nvSpPr>
            <p:spPr>
              <a:xfrm rot="5400000" flipV="1">
                <a:off x="1148097" y="3906249"/>
                <a:ext cx="3456395" cy="107674"/>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1" name="Freeform 20"/>
              <p:cNvSpPr/>
              <p:nvPr/>
            </p:nvSpPr>
            <p:spPr>
              <a:xfrm rot="5400000" flipV="1">
                <a:off x="3041067" y="3929075"/>
                <a:ext cx="3456394" cy="62021"/>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3" name="Folded Corner 22"/>
              <p:cNvSpPr/>
              <p:nvPr/>
            </p:nvSpPr>
            <p:spPr>
              <a:xfrm>
                <a:off x="3077385" y="3053776"/>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4" name="Folded Corner 23"/>
              <p:cNvSpPr/>
              <p:nvPr/>
            </p:nvSpPr>
            <p:spPr>
              <a:xfrm>
                <a:off x="2000949" y="2986553"/>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5" name="Folded Corner 24"/>
              <p:cNvSpPr/>
              <p:nvPr/>
            </p:nvSpPr>
            <p:spPr>
              <a:xfrm>
                <a:off x="4908129" y="2781261"/>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6" name="Folded Corner 25"/>
              <p:cNvSpPr/>
              <p:nvPr/>
            </p:nvSpPr>
            <p:spPr>
              <a:xfrm>
                <a:off x="4908129" y="3539552"/>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8" name="Folded Corner 27"/>
              <p:cNvSpPr/>
              <p:nvPr/>
            </p:nvSpPr>
            <p:spPr>
              <a:xfrm>
                <a:off x="5965033" y="2923765"/>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9" name="Folded Corner 28"/>
              <p:cNvSpPr/>
              <p:nvPr/>
            </p:nvSpPr>
            <p:spPr>
              <a:xfrm>
                <a:off x="5983082" y="3942980"/>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3" name="Rectangle 32"/>
              <p:cNvSpPr/>
              <p:nvPr/>
            </p:nvSpPr>
            <p:spPr>
              <a:xfrm>
                <a:off x="440727" y="1409701"/>
                <a:ext cx="7500636" cy="4495800"/>
              </a:xfrm>
              <a:prstGeom prst="rect">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4" name="Folded Corner 33"/>
              <p:cNvSpPr/>
              <p:nvPr/>
            </p:nvSpPr>
            <p:spPr>
              <a:xfrm>
                <a:off x="7017133" y="2663323"/>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5" name="Folded Corner 34"/>
              <p:cNvSpPr/>
              <p:nvPr/>
            </p:nvSpPr>
            <p:spPr>
              <a:xfrm>
                <a:off x="7119483" y="3311580"/>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6" name="Folded Corner 35"/>
              <p:cNvSpPr/>
              <p:nvPr/>
            </p:nvSpPr>
            <p:spPr>
              <a:xfrm>
                <a:off x="6899693" y="4080473"/>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7" name="Folded Corner 36"/>
              <p:cNvSpPr/>
              <p:nvPr/>
            </p:nvSpPr>
            <p:spPr>
              <a:xfrm>
                <a:off x="7160235" y="4707613"/>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sp>
          <p:nvSpPr>
            <p:cNvPr id="4" name="Rectangle 3"/>
            <p:cNvSpPr/>
            <p:nvPr/>
          </p:nvSpPr>
          <p:spPr>
            <a:xfrm>
              <a:off x="4173624" y="3414713"/>
              <a:ext cx="529312" cy="769441"/>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4400" b="1" i="0" u="none" strike="noStrike" cap="none" normalizeH="0" noProof="0">
                  <a:solidFill>
                    <a:srgbClr val="FF0000"/>
                  </a:solidFill>
                  <a:uLnTx/>
                  <a:uFillTx/>
                  <a:latin typeface="Arial" pitchFamily="34" charset="0"/>
                  <a:ea typeface="Arial" pitchFamily="34" charset="0"/>
                  <a:cs typeface="Arial" pitchFamily="34" charset="0"/>
                  <a:sym typeface="Arial" pitchFamily="34" charset="0"/>
                </a:rPr>
                <a:t>?</a:t>
              </a:r>
              <a:endParaRPr lang="en-US" sz="4000">
                <a:solidFill>
                  <a:srgbClr val="FF0000"/>
                </a:solidFill>
              </a:endParaRPr>
            </a:p>
          </p:txBody>
        </p:sp>
      </p:grpSp>
    </p:spTree>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29"/>
        <p:cNvGrpSpPr/>
        <p:nvPr/>
      </p:nvGrpSpPr>
      <p:grpSpPr>
        <a:xfrm>
          <a:off x="0" y="0"/>
          <a:ext cx="0" cy="0"/>
        </a:xfrm>
      </p:grpSpPr>
      <p:sp>
        <p:nvSpPr>
          <p:cNvPr id="130" name="Google Shape;130;p24"/>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2.3.5 Manage Flow</a:t>
            </a:r>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p>
        </p:txBody>
      </p:sp>
      <p:grpSp>
        <p:nvGrpSpPr>
          <p:cNvPr id="4" name="Group 3"/>
          <p:cNvGrpSpPr/>
          <p:nvPr/>
        </p:nvGrpSpPr>
        <p:grpSpPr>
          <a:xfrm>
            <a:off x="1353131" y="1477509"/>
            <a:ext cx="9064254" cy="4495800"/>
            <a:chOff x="463468" y="1477509"/>
            <a:chExt cx="9064254" cy="4495800"/>
          </a:xfrm>
        </p:grpSpPr>
        <p:sp>
          <p:nvSpPr>
            <p:cNvPr id="8" name="Rectangle 7"/>
            <p:cNvSpPr/>
            <p:nvPr/>
          </p:nvSpPr>
          <p:spPr>
            <a:xfrm>
              <a:off x="2208563" y="1629633"/>
              <a:ext cx="7319159" cy="400110"/>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tabLst>
                  <a:tab pos="511175" algn="ctr"/>
                  <a:tab pos="2005013" algn="ctr"/>
                  <a:tab pos="3425825" algn="ctr"/>
                  <a:tab pos="4857750" algn="ctr"/>
                  <a:tab pos="668655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a:t>
              </a:r>
              <a:r>
                <a:rPr kumimoji="0" lang="en-US" sz="16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Analysis	Development	Test	UAT</a:t>
              </a:r>
            </a:p>
          </p:txBody>
        </p:sp>
        <p:sp>
          <p:nvSpPr>
            <p:cNvPr id="9" name="Freeform 8"/>
            <p:cNvSpPr/>
            <p:nvPr/>
          </p:nvSpPr>
          <p:spPr>
            <a:xfrm>
              <a:off x="2323606" y="2312243"/>
              <a:ext cx="5398473" cy="75778"/>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0" name="Freeform 9"/>
            <p:cNvSpPr/>
            <p:nvPr/>
          </p:nvSpPr>
          <p:spPr>
            <a:xfrm rot="5400000" flipV="1">
              <a:off x="1627866" y="3688459"/>
              <a:ext cx="4019580" cy="115682"/>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1" name="Freeform 10"/>
            <p:cNvSpPr/>
            <p:nvPr/>
          </p:nvSpPr>
          <p:spPr>
            <a:xfrm rot="5400000">
              <a:off x="2950873" y="3718542"/>
              <a:ext cx="4019579" cy="5551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2" name="Freeform 11"/>
            <p:cNvSpPr/>
            <p:nvPr/>
          </p:nvSpPr>
          <p:spPr>
            <a:xfrm rot="5400000">
              <a:off x="4314831" y="3680561"/>
              <a:ext cx="4019578" cy="131479"/>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4" name="Folded Corner 13"/>
            <p:cNvSpPr/>
            <p:nvPr/>
          </p:nvSpPr>
          <p:spPr>
            <a:xfrm>
              <a:off x="2229272" y="2463680"/>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5" name="Folded Corner 14"/>
            <p:cNvSpPr/>
            <p:nvPr/>
          </p:nvSpPr>
          <p:spPr>
            <a:xfrm>
              <a:off x="2785666" y="2560535"/>
              <a:ext cx="611580" cy="410585"/>
            </a:xfrm>
            <a:prstGeom prst="foldedCorner">
              <a:avLst>
                <a:gd name="adj" fmla="val 50000"/>
              </a:avLst>
            </a:prstGeom>
            <a:solidFill>
              <a:srgbClr val="0CA46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6" name="Folded Corner 15"/>
            <p:cNvSpPr/>
            <p:nvPr/>
          </p:nvSpPr>
          <p:spPr>
            <a:xfrm>
              <a:off x="2523403" y="2657390"/>
              <a:ext cx="611580" cy="410585"/>
            </a:xfrm>
            <a:prstGeom prst="foldedCorner">
              <a:avLst>
                <a:gd name="adj" fmla="val 5000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7" name="Folded Corner 16"/>
            <p:cNvSpPr/>
            <p:nvPr/>
          </p:nvSpPr>
          <p:spPr>
            <a:xfrm>
              <a:off x="2250432" y="2848550"/>
              <a:ext cx="611580" cy="410585"/>
            </a:xfrm>
            <a:prstGeom prst="foldedCorner">
              <a:avLst>
                <a:gd name="adj" fmla="val 50000"/>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6" name="Rectangle 25"/>
            <p:cNvSpPr/>
            <p:nvPr/>
          </p:nvSpPr>
          <p:spPr>
            <a:xfrm>
              <a:off x="2134940" y="1477509"/>
              <a:ext cx="5724458" cy="4495800"/>
            </a:xfrm>
            <a:prstGeom prst="rect">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3" name="Folded Corner 32"/>
            <p:cNvSpPr/>
            <p:nvPr/>
          </p:nvSpPr>
          <p:spPr>
            <a:xfrm>
              <a:off x="2229272" y="3247491"/>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4" name="Folded Corner 33"/>
            <p:cNvSpPr/>
            <p:nvPr/>
          </p:nvSpPr>
          <p:spPr>
            <a:xfrm>
              <a:off x="2785666" y="3344346"/>
              <a:ext cx="611580" cy="410585"/>
            </a:xfrm>
            <a:prstGeom prst="foldedCorner">
              <a:avLst>
                <a:gd name="adj" fmla="val 50000"/>
              </a:avLst>
            </a:prstGeom>
            <a:solidFill>
              <a:srgbClr val="0CA46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5" name="Folded Corner 34"/>
            <p:cNvSpPr/>
            <p:nvPr/>
          </p:nvSpPr>
          <p:spPr>
            <a:xfrm>
              <a:off x="2556222" y="3309770"/>
              <a:ext cx="611580" cy="410585"/>
            </a:xfrm>
            <a:prstGeom prst="foldedCorner">
              <a:avLst>
                <a:gd name="adj" fmla="val 5000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6" name="Folded Corner 35"/>
            <p:cNvSpPr/>
            <p:nvPr/>
          </p:nvSpPr>
          <p:spPr>
            <a:xfrm>
              <a:off x="2229272" y="3740737"/>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7" name="Folded Corner 36"/>
            <p:cNvSpPr/>
            <p:nvPr/>
          </p:nvSpPr>
          <p:spPr>
            <a:xfrm>
              <a:off x="2785666" y="3837592"/>
              <a:ext cx="611580" cy="410585"/>
            </a:xfrm>
            <a:prstGeom prst="foldedCorner">
              <a:avLst>
                <a:gd name="adj" fmla="val 50000"/>
              </a:avLst>
            </a:prstGeom>
            <a:solidFill>
              <a:srgbClr val="0CA46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8" name="Folded Corner 37"/>
            <p:cNvSpPr/>
            <p:nvPr/>
          </p:nvSpPr>
          <p:spPr>
            <a:xfrm>
              <a:off x="2299955" y="3866036"/>
              <a:ext cx="611580" cy="410585"/>
            </a:xfrm>
            <a:prstGeom prst="foldedCorner">
              <a:avLst>
                <a:gd name="adj" fmla="val 5000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9" name="Folded Corner 38"/>
            <p:cNvSpPr/>
            <p:nvPr/>
          </p:nvSpPr>
          <p:spPr>
            <a:xfrm>
              <a:off x="2834082" y="3036196"/>
              <a:ext cx="611580" cy="410585"/>
            </a:xfrm>
            <a:prstGeom prst="foldedCorner">
              <a:avLst>
                <a:gd name="adj" fmla="val 50000"/>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0" name="Folded Corner 39"/>
            <p:cNvSpPr/>
            <p:nvPr/>
          </p:nvSpPr>
          <p:spPr>
            <a:xfrm>
              <a:off x="2229272" y="4243843"/>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1" name="Folded Corner 40"/>
            <p:cNvSpPr/>
            <p:nvPr/>
          </p:nvSpPr>
          <p:spPr>
            <a:xfrm>
              <a:off x="2785666" y="4340698"/>
              <a:ext cx="611580" cy="410585"/>
            </a:xfrm>
            <a:prstGeom prst="foldedCorner">
              <a:avLst>
                <a:gd name="adj" fmla="val 50000"/>
              </a:avLst>
            </a:prstGeom>
            <a:solidFill>
              <a:srgbClr val="0CA46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2" name="Folded Corner 41"/>
            <p:cNvSpPr/>
            <p:nvPr/>
          </p:nvSpPr>
          <p:spPr>
            <a:xfrm>
              <a:off x="2946843" y="4355054"/>
              <a:ext cx="611580" cy="410585"/>
            </a:xfrm>
            <a:prstGeom prst="foldedCorner">
              <a:avLst>
                <a:gd name="adj" fmla="val 5000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3" name="Folded Corner 42"/>
            <p:cNvSpPr/>
            <p:nvPr/>
          </p:nvSpPr>
          <p:spPr>
            <a:xfrm>
              <a:off x="2229272" y="4737089"/>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4" name="Folded Corner 43"/>
            <p:cNvSpPr/>
            <p:nvPr/>
          </p:nvSpPr>
          <p:spPr>
            <a:xfrm>
              <a:off x="2785666" y="4833944"/>
              <a:ext cx="611580" cy="410585"/>
            </a:xfrm>
            <a:prstGeom prst="foldedCorner">
              <a:avLst>
                <a:gd name="adj" fmla="val 50000"/>
              </a:avLst>
            </a:prstGeom>
            <a:solidFill>
              <a:srgbClr val="0CA46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5" name="Folded Corner 44"/>
            <p:cNvSpPr/>
            <p:nvPr/>
          </p:nvSpPr>
          <p:spPr>
            <a:xfrm>
              <a:off x="2266084" y="5028639"/>
              <a:ext cx="611580" cy="410585"/>
            </a:xfrm>
            <a:prstGeom prst="foldedCorner">
              <a:avLst>
                <a:gd name="adj" fmla="val 5000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6" name="Folded Corner 45"/>
            <p:cNvSpPr/>
            <p:nvPr/>
          </p:nvSpPr>
          <p:spPr>
            <a:xfrm>
              <a:off x="2680233" y="5424606"/>
              <a:ext cx="611580" cy="410585"/>
            </a:xfrm>
            <a:prstGeom prst="foldedCorner">
              <a:avLst>
                <a:gd name="adj" fmla="val 50000"/>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7" name="Folded Corner 46"/>
            <p:cNvSpPr/>
            <p:nvPr/>
          </p:nvSpPr>
          <p:spPr>
            <a:xfrm>
              <a:off x="4261919" y="2560535"/>
              <a:ext cx="611580" cy="410585"/>
            </a:xfrm>
            <a:prstGeom prst="foldedCorner">
              <a:avLst>
                <a:gd name="adj" fmla="val 50000"/>
              </a:avLst>
            </a:prstGeom>
            <a:solidFill>
              <a:srgbClr val="0CA46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0" name="Folded Corner 49"/>
            <p:cNvSpPr/>
            <p:nvPr/>
          </p:nvSpPr>
          <p:spPr>
            <a:xfrm>
              <a:off x="3705525" y="3247491"/>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2" name="Folded Corner 51"/>
            <p:cNvSpPr/>
            <p:nvPr/>
          </p:nvSpPr>
          <p:spPr>
            <a:xfrm>
              <a:off x="3647850" y="3955547"/>
              <a:ext cx="611580" cy="410585"/>
            </a:xfrm>
            <a:prstGeom prst="foldedCorner">
              <a:avLst>
                <a:gd name="adj" fmla="val 5000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3" name="Folded Corner 52"/>
            <p:cNvSpPr/>
            <p:nvPr/>
          </p:nvSpPr>
          <p:spPr>
            <a:xfrm>
              <a:off x="4310335" y="3036196"/>
              <a:ext cx="611580" cy="410585"/>
            </a:xfrm>
            <a:prstGeom prst="foldedCorner">
              <a:avLst>
                <a:gd name="adj" fmla="val 50000"/>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4" name="Folded Corner 53"/>
            <p:cNvSpPr/>
            <p:nvPr/>
          </p:nvSpPr>
          <p:spPr>
            <a:xfrm>
              <a:off x="7110499" y="2676316"/>
              <a:ext cx="611580" cy="410585"/>
            </a:xfrm>
            <a:prstGeom prst="foldedCorner">
              <a:avLst>
                <a:gd name="adj" fmla="val 50000"/>
              </a:avLst>
            </a:prstGeom>
            <a:solidFill>
              <a:srgbClr val="0CA46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5" name="Folded Corner 54"/>
            <p:cNvSpPr/>
            <p:nvPr/>
          </p:nvSpPr>
          <p:spPr>
            <a:xfrm>
              <a:off x="6554105" y="3363272"/>
              <a:ext cx="611580" cy="410585"/>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6" name="Folded Corner 55"/>
            <p:cNvSpPr/>
            <p:nvPr/>
          </p:nvSpPr>
          <p:spPr>
            <a:xfrm>
              <a:off x="6496430" y="4071328"/>
              <a:ext cx="611580" cy="410585"/>
            </a:xfrm>
            <a:prstGeom prst="foldedCorner">
              <a:avLst>
                <a:gd name="adj" fmla="val 5000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1" name="Rounded Rectangular Callout 30"/>
            <p:cNvSpPr/>
            <p:nvPr/>
          </p:nvSpPr>
          <p:spPr>
            <a:xfrm>
              <a:off x="463468" y="3078757"/>
              <a:ext cx="1147101" cy="657350"/>
            </a:xfrm>
            <a:prstGeom prst="wedgeRoundRectCallout">
              <a:avLst>
                <a:gd name="adj1" fmla="val 103431"/>
                <a:gd name="adj2" fmla="val 124173"/>
                <a:gd name="adj3" fmla="val 16667"/>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I’m Stuck</a:t>
              </a:r>
            </a:p>
          </p:txBody>
        </p:sp>
        <p:sp>
          <p:nvSpPr>
            <p:cNvPr id="59" name="Rounded Rectangular Callout 58"/>
            <p:cNvSpPr/>
            <p:nvPr/>
          </p:nvSpPr>
          <p:spPr>
            <a:xfrm>
              <a:off x="3550747" y="3039815"/>
              <a:ext cx="1362568" cy="855197"/>
            </a:xfrm>
            <a:prstGeom prst="wedgeRoundRectCallout">
              <a:avLst>
                <a:gd name="adj1" fmla="val 2932"/>
                <a:gd name="adj2" fmla="val 83601"/>
                <a:gd name="adj3" fmla="val 16667"/>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I’m too busy</a:t>
              </a:r>
            </a:p>
          </p:txBody>
        </p:sp>
        <p:sp>
          <p:nvSpPr>
            <p:cNvPr id="60" name="Rounded Rectangular Callout 59"/>
            <p:cNvSpPr/>
            <p:nvPr/>
          </p:nvSpPr>
          <p:spPr>
            <a:xfrm>
              <a:off x="5108190" y="3247492"/>
              <a:ext cx="1133283" cy="794296"/>
            </a:xfrm>
            <a:prstGeom prst="wedgeRoundRectCallout">
              <a:avLst>
                <a:gd name="adj1" fmla="val 21464"/>
                <a:gd name="adj2" fmla="val 90305"/>
                <a:gd name="adj3" fmla="val 16667"/>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I’m </a:t>
              </a:r>
              <a:br>
                <a:rPr kumimoji="0" lang="en-US" sz="1400" b="1" i="0" u="none" strike="noStrike" kern="1200" cap="none" spc="0" normalizeH="0" baseline="0" noProof="0">
                  <a:solidFill>
                    <a:schemeClr val="tx1"/>
                  </a:solidFill>
                  <a:uLnTx/>
                  <a:uFillTx/>
                  <a:latin typeface="Arial" pitchFamily="34" charset="0"/>
                  <a:cs typeface="Arial" pitchFamily="34" charset="0"/>
                </a:rPr>
              </a:br>
              <a:r>
                <a:rPr kumimoji="0" lang="en-US" sz="1400" b="1" i="0" u="none" strike="noStrike" kern="1200" cap="none" spc="0" normalizeH="0" baseline="0" noProof="0">
                  <a:solidFill>
                    <a:schemeClr val="tx1"/>
                  </a:solidFill>
                  <a:uLnTx/>
                  <a:uFillTx/>
                  <a:latin typeface="Arial" pitchFamily="34" charset="0"/>
                  <a:cs typeface="Arial" pitchFamily="34" charset="0"/>
                </a:rPr>
                <a:t>Idle</a:t>
              </a:r>
            </a:p>
          </p:txBody>
        </p:sp>
        <p:sp>
          <p:nvSpPr>
            <p:cNvPr id="61" name="Rounded Rectangular Callout 60"/>
            <p:cNvSpPr/>
            <p:nvPr/>
          </p:nvSpPr>
          <p:spPr>
            <a:xfrm>
              <a:off x="7742893" y="2783143"/>
              <a:ext cx="1203135" cy="874933"/>
            </a:xfrm>
            <a:prstGeom prst="wedgeRoundRectCallout">
              <a:avLst>
                <a:gd name="adj1" fmla="val 3257"/>
                <a:gd name="adj2" fmla="val 111605"/>
                <a:gd name="adj3" fmla="val 16667"/>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Let’s do something about it!</a:t>
              </a:r>
            </a:p>
          </p:txBody>
        </p:sp>
        <p:pic>
          <p:nvPicPr>
            <p:cNvPr id="83" name="Picture 82"/>
            <p:cNvPicPr>
              <a:picLocks noChangeAspect="1"/>
            </p:cNvPicPr>
            <p:nvPr/>
          </p:nvPicPr>
          <p:blipFill>
            <a:blip r:embed="rId3"/>
            <a:srcRect l="48196" t="-1" b="68679"/>
            <a:stretch>
              <a:fillRect/>
            </a:stretch>
          </p:blipFill>
          <p:spPr>
            <a:xfrm>
              <a:off x="5111564" y="4340698"/>
              <a:ext cx="1253841" cy="1594742"/>
            </a:xfrm>
            <a:prstGeom prst="rect">
              <a:avLst/>
            </a:prstGeom>
          </p:spPr>
        </p:pic>
        <p:pic>
          <p:nvPicPr>
            <p:cNvPr id="3" name="Picture 2"/>
            <p:cNvPicPr>
              <a:picLocks noChangeAspect="1"/>
            </p:cNvPicPr>
            <p:nvPr/>
          </p:nvPicPr>
          <p:blipFill>
            <a:blip r:embed="rId4"/>
            <a:srcRect r="68196" b="66103"/>
            <a:stretch>
              <a:fillRect/>
            </a:stretch>
          </p:blipFill>
          <p:spPr>
            <a:xfrm flipH="1">
              <a:off x="7360484" y="4288609"/>
              <a:ext cx="1287448" cy="1684236"/>
            </a:xfrm>
            <a:prstGeom prst="rect">
              <a:avLst/>
            </a:prstGeom>
          </p:spPr>
        </p:pic>
        <p:pic>
          <p:nvPicPr>
            <p:cNvPr id="84" name="Picture 83"/>
            <p:cNvPicPr>
              <a:picLocks noChangeAspect="1"/>
            </p:cNvPicPr>
            <p:nvPr/>
          </p:nvPicPr>
          <p:blipFill>
            <a:blip r:embed="rId5"/>
            <a:stretch>
              <a:fillRect/>
            </a:stretch>
          </p:blipFill>
          <p:spPr>
            <a:xfrm>
              <a:off x="1456365" y="3814137"/>
              <a:ext cx="2031235" cy="2146210"/>
            </a:xfrm>
            <a:prstGeom prst="rect">
              <a:avLst/>
            </a:prstGeom>
          </p:spPr>
        </p:pic>
        <p:pic>
          <p:nvPicPr>
            <p:cNvPr id="85" name="Picture 84"/>
            <p:cNvPicPr>
              <a:picLocks noChangeAspect="1"/>
            </p:cNvPicPr>
            <p:nvPr/>
          </p:nvPicPr>
          <p:blipFill>
            <a:blip r:embed="rId6"/>
            <a:stretch>
              <a:fillRect/>
            </a:stretch>
          </p:blipFill>
          <p:spPr>
            <a:xfrm>
              <a:off x="3130062" y="3754931"/>
              <a:ext cx="2082462" cy="2200337"/>
            </a:xfrm>
            <a:prstGeom prst="rect">
              <a:avLst/>
            </a:prstGeom>
          </p:spPr>
        </p:pic>
      </p:grpSp>
    </p:spTree>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35"/>
        <p:cNvGrpSpPr/>
        <p:nvPr/>
      </p:nvGrpSpPr>
      <p:grpSpPr>
        <a:xfrm>
          <a:off x="0" y="0"/>
          <a:ext cx="0" cy="0"/>
        </a:xfrm>
      </p:grpSpPr>
      <p:sp>
        <p:nvSpPr>
          <p:cNvPr id="136" name="Google Shape;136;p25"/>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2.3.6 Make Progress Policies Explicit</a:t>
            </a:r>
            <a:endParaRPr/>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p>
        </p:txBody>
      </p:sp>
      <p:grpSp>
        <p:nvGrpSpPr>
          <p:cNvPr id="76" name="Group 75"/>
          <p:cNvGrpSpPr/>
          <p:nvPr/>
        </p:nvGrpSpPr>
        <p:grpSpPr>
          <a:xfrm>
            <a:off x="717550" y="1384509"/>
            <a:ext cx="10737850" cy="4848382"/>
            <a:chOff x="717550" y="1549609"/>
            <a:chExt cx="10737850" cy="4848382"/>
          </a:xfrm>
        </p:grpSpPr>
        <p:grpSp>
          <p:nvGrpSpPr>
            <p:cNvPr id="75" name="Group 74"/>
            <p:cNvGrpSpPr/>
            <p:nvPr/>
          </p:nvGrpSpPr>
          <p:grpSpPr>
            <a:xfrm>
              <a:off x="717550" y="1549609"/>
              <a:ext cx="10737850" cy="4503724"/>
              <a:chOff x="514350" y="1457119"/>
              <a:chExt cx="10737850" cy="4503724"/>
            </a:xfrm>
          </p:grpSpPr>
          <p:sp>
            <p:nvSpPr>
              <p:cNvPr id="8" name="Rectangle 7"/>
              <p:cNvSpPr/>
              <p:nvPr/>
            </p:nvSpPr>
            <p:spPr>
              <a:xfrm>
                <a:off x="587973" y="1457119"/>
                <a:ext cx="10486427" cy="1292662"/>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tabLst>
                    <a:tab pos="511175" algn="ctr"/>
                    <a:tab pos="2286000" algn="ctr"/>
                    <a:tab pos="4800600" algn="ctr"/>
                    <a:tab pos="7772400" algn="ctr"/>
                    <a:tab pos="966470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2	3	3	2	  </a:t>
                </a:r>
              </a:p>
              <a:p>
                <a:pPr marR="0" lvl="0" algn="l">
                  <a:lnSpc>
                    <a:spcPct val="100000"/>
                  </a:lnSpc>
                  <a:spcBef>
                    <a:spcPct val="0"/>
                  </a:spcBef>
                  <a:spcAft>
                    <a:spcPts val="1200"/>
                  </a:spcAft>
                  <a:buNone/>
                  <a:tabLst>
                    <a:tab pos="511175" algn="ctr"/>
                    <a:tab pos="2286000" algn="ctr"/>
                    <a:tab pos="4800600" algn="ctr"/>
                    <a:tab pos="7772400" algn="ctr"/>
                    <a:tab pos="966470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Next	Analysis	Development	Acceptance	Prod</a:t>
                </a:r>
              </a:p>
              <a:p>
                <a:pPr marR="0" lvl="0" algn="l">
                  <a:lnSpc>
                    <a:spcPct val="100000"/>
                  </a:lnSpc>
                  <a:spcBef>
                    <a:spcPct val="0"/>
                  </a:spcBef>
                  <a:spcAft>
                    <a:spcPct val="0"/>
                  </a:spcAft>
                  <a:buNone/>
                  <a:tabLst>
                    <a:tab pos="2232025" algn="ctr"/>
                    <a:tab pos="4914900" algn="ctr"/>
                    <a:tab pos="5545138" algn="ctr"/>
                    <a:tab pos="7035800"/>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Doing         Done	Doing                   Done	Doing         Done</a:t>
                </a:r>
              </a:p>
              <a:p>
                <a:pPr marR="0" lvl="0" algn="l">
                  <a:lnSpc>
                    <a:spcPct val="100000"/>
                  </a:lnSpc>
                  <a:spcBef>
                    <a:spcPct val="0"/>
                  </a:spcBef>
                  <a:spcAft>
                    <a:spcPct val="0"/>
                  </a:spcAft>
                  <a:buNone/>
                  <a:tabLst>
                    <a:tab pos="2232025" algn="ctr"/>
                    <a:tab pos="4914900" algn="ctr"/>
                    <a:tab pos="5545138" algn="ctr"/>
                    <a:tab pos="668655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lang="en-US" sz="1600" b="1">
                  <a:solidFill>
                    <a:srgbClr val="0CA46A"/>
                  </a:solidFill>
                </a:endParaRPr>
              </a:p>
            </p:txBody>
          </p:sp>
          <p:sp>
            <p:nvSpPr>
              <p:cNvPr id="9" name="Freeform 8"/>
              <p:cNvSpPr/>
              <p:nvPr/>
            </p:nvSpPr>
            <p:spPr>
              <a:xfrm>
                <a:off x="703016" y="2139729"/>
                <a:ext cx="10445007" cy="189120"/>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0" name="Freeform 9"/>
              <p:cNvSpPr/>
              <p:nvPr/>
            </p:nvSpPr>
            <p:spPr>
              <a:xfrm rot="5400000" flipV="1">
                <a:off x="-25775" y="3515944"/>
                <a:ext cx="4019580" cy="115682"/>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1" name="Freeform 10"/>
              <p:cNvSpPr/>
              <p:nvPr/>
            </p:nvSpPr>
            <p:spPr>
              <a:xfrm rot="5400000">
                <a:off x="1822225" y="3546028"/>
                <a:ext cx="4019579" cy="5551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2" name="Freeform 11"/>
              <p:cNvSpPr/>
              <p:nvPr/>
            </p:nvSpPr>
            <p:spPr>
              <a:xfrm rot="5400000">
                <a:off x="5276823" y="3508047"/>
                <a:ext cx="4019578" cy="131479"/>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3" name="Freeform 12"/>
              <p:cNvSpPr/>
              <p:nvPr/>
            </p:nvSpPr>
            <p:spPr>
              <a:xfrm rot="5400000">
                <a:off x="7620818" y="3474497"/>
                <a:ext cx="4019577" cy="198580"/>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4" name="Folded Corner 13"/>
              <p:cNvSpPr/>
              <p:nvPr/>
            </p:nvSpPr>
            <p:spPr>
              <a:xfrm>
                <a:off x="788913" y="2652249"/>
                <a:ext cx="856532" cy="575034"/>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8" name="Freeform 17"/>
              <p:cNvSpPr/>
              <p:nvPr/>
            </p:nvSpPr>
            <p:spPr>
              <a:xfrm rot="5400000" flipV="1">
                <a:off x="1922903" y="3100362"/>
                <a:ext cx="2419422" cy="47306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9" name="Freeform 18"/>
              <p:cNvSpPr/>
              <p:nvPr/>
            </p:nvSpPr>
            <p:spPr>
              <a:xfrm rot="5400000" flipV="1">
                <a:off x="4866731" y="3204741"/>
                <a:ext cx="2431406" cy="276292"/>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0" name="Folded Corner 19"/>
              <p:cNvSpPr/>
              <p:nvPr/>
            </p:nvSpPr>
            <p:spPr>
              <a:xfrm>
                <a:off x="2981906" y="2689956"/>
                <a:ext cx="832677" cy="683100"/>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1" name="Folded Corner 20"/>
              <p:cNvSpPr/>
              <p:nvPr/>
            </p:nvSpPr>
            <p:spPr>
              <a:xfrm>
                <a:off x="2074571" y="2690813"/>
                <a:ext cx="724247" cy="601619"/>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2" name="Folded Corner 21"/>
              <p:cNvSpPr/>
              <p:nvPr/>
            </p:nvSpPr>
            <p:spPr>
              <a:xfrm>
                <a:off x="4483750" y="2621773"/>
                <a:ext cx="909194" cy="610389"/>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3" name="Folded Corner 22"/>
              <p:cNvSpPr/>
              <p:nvPr/>
            </p:nvSpPr>
            <p:spPr>
              <a:xfrm>
                <a:off x="4089382" y="3782924"/>
                <a:ext cx="909194" cy="610389"/>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6" name="Rectangle 25"/>
              <p:cNvSpPr/>
              <p:nvPr/>
            </p:nvSpPr>
            <p:spPr>
              <a:xfrm>
                <a:off x="514350" y="1457119"/>
                <a:ext cx="10737850" cy="4343676"/>
              </a:xfrm>
              <a:prstGeom prst="rect">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1" name="Folded Corner 30"/>
              <p:cNvSpPr/>
              <p:nvPr/>
            </p:nvSpPr>
            <p:spPr>
              <a:xfrm>
                <a:off x="2137296" y="3738643"/>
                <a:ext cx="724247" cy="601619"/>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 name="Rectangle 2"/>
              <p:cNvSpPr/>
              <p:nvPr/>
            </p:nvSpPr>
            <p:spPr>
              <a:xfrm>
                <a:off x="3061609" y="2811475"/>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3" name="Rectangle 32"/>
              <p:cNvSpPr/>
              <p:nvPr/>
            </p:nvSpPr>
            <p:spPr>
              <a:xfrm>
                <a:off x="4216876" y="3314695"/>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4" name="Rectangle 33"/>
              <p:cNvSpPr/>
              <p:nvPr/>
            </p:nvSpPr>
            <p:spPr>
              <a:xfrm>
                <a:off x="2222805" y="3048336"/>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5" name="Folded Corner 34"/>
              <p:cNvSpPr/>
              <p:nvPr/>
            </p:nvSpPr>
            <p:spPr>
              <a:xfrm>
                <a:off x="6220580" y="2641200"/>
                <a:ext cx="909194" cy="610389"/>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6" name="Folded Corner 35"/>
              <p:cNvSpPr/>
              <p:nvPr/>
            </p:nvSpPr>
            <p:spPr>
              <a:xfrm>
                <a:off x="8761233" y="2989355"/>
                <a:ext cx="909194" cy="610389"/>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7" name="Freeform 36"/>
              <p:cNvSpPr/>
              <p:nvPr/>
            </p:nvSpPr>
            <p:spPr>
              <a:xfrm rot="5400000" flipV="1">
                <a:off x="7509402" y="3208895"/>
                <a:ext cx="2419418" cy="255998"/>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 name="Rectangle 3"/>
              <p:cNvSpPr/>
              <p:nvPr/>
            </p:nvSpPr>
            <p:spPr>
              <a:xfrm>
                <a:off x="1926174" y="4558590"/>
                <a:ext cx="1849155" cy="1169551"/>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Definition of Done</a:t>
                </a:r>
              </a:p>
              <a:p>
                <a:pPr marL="177800" marR="0" lvl="0" indent="-177800" algn="l">
                  <a:lnSpc>
                    <a:spcPct val="100000"/>
                  </a:lnSpc>
                  <a:spcBef>
                    <a:spcPct val="0"/>
                  </a:spcBef>
                  <a:spcAft>
                    <a:spcPct val="0"/>
                  </a:spcAft>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Goal is clear</a:t>
                </a:r>
              </a:p>
              <a:p>
                <a:pPr marL="177800" marR="0" lvl="0" indent="-177800" algn="l">
                  <a:lnSpc>
                    <a:spcPct val="100000"/>
                  </a:lnSpc>
                  <a:spcBef>
                    <a:spcPct val="0"/>
                  </a:spcBef>
                  <a:spcAft>
                    <a:spcPct val="0"/>
                  </a:spcAft>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First tasks defined</a:t>
                </a:r>
              </a:p>
              <a:p>
                <a:pPr marL="177800" marR="0" lvl="0" indent="-177800" algn="l">
                  <a:lnSpc>
                    <a:spcPct val="100000"/>
                  </a:lnSpc>
                  <a:spcBef>
                    <a:spcPct val="0"/>
                  </a:spcBef>
                  <a:spcAft>
                    <a:spcPct val="0"/>
                  </a:spcAft>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Story split (if necessary)</a:t>
                </a:r>
              </a:p>
            </p:txBody>
          </p:sp>
          <p:sp>
            <p:nvSpPr>
              <p:cNvPr id="32" name="Rectangle 31"/>
              <p:cNvSpPr/>
              <p:nvPr/>
            </p:nvSpPr>
            <p:spPr>
              <a:xfrm>
                <a:off x="4081774" y="4639043"/>
                <a:ext cx="3139098" cy="954107"/>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Definition of Done </a:t>
                </a:r>
              </a:p>
              <a:p>
                <a:pPr marL="285750" marR="0" lvl="0" indent="-285750" algn="l">
                  <a:lnSpc>
                    <a:spcPct val="100000"/>
                  </a:lnSpc>
                  <a:spcBef>
                    <a:spcPct val="0"/>
                  </a:spcBef>
                  <a:spcAft>
                    <a:spcPct val="0"/>
                  </a:spcAft>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Code clean &amp; checked in on trunk</a:t>
                </a:r>
              </a:p>
              <a:p>
                <a:pPr marL="285750" marR="0" lvl="0" indent="-285750" algn="l">
                  <a:lnSpc>
                    <a:spcPct val="100000"/>
                  </a:lnSpc>
                  <a:spcBef>
                    <a:spcPct val="0"/>
                  </a:spcBef>
                  <a:spcAft>
                    <a:spcPct val="0"/>
                  </a:spcAft>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Integrated &amp; regression tested </a:t>
                </a:r>
              </a:p>
              <a:p>
                <a:pPr marL="285750" marR="0" lvl="0" indent="-285750" algn="l">
                  <a:lnSpc>
                    <a:spcPct val="100000"/>
                  </a:lnSpc>
                  <a:spcBef>
                    <a:spcPct val="0"/>
                  </a:spcBef>
                  <a:spcAft>
                    <a:spcPct val="0"/>
                  </a:spcAft>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Running on UAT environment </a:t>
                </a:r>
              </a:p>
            </p:txBody>
          </p:sp>
          <p:sp>
            <p:nvSpPr>
              <p:cNvPr id="38" name="Rectangle 37"/>
              <p:cNvSpPr/>
              <p:nvPr/>
            </p:nvSpPr>
            <p:spPr>
              <a:xfrm>
                <a:off x="7442873" y="4621799"/>
                <a:ext cx="2201963" cy="738664"/>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Definition of Done</a:t>
                </a:r>
              </a:p>
              <a:p>
                <a:pPr marL="285750" marR="0" lvl="0" indent="-285750" algn="l">
                  <a:lnSpc>
                    <a:spcPct val="100000"/>
                  </a:lnSpc>
                  <a:spcBef>
                    <a:spcPct val="0"/>
                  </a:spcBef>
                  <a:spcAft>
                    <a:spcPct val="0"/>
                  </a:spcAft>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Customer accepted</a:t>
                </a:r>
              </a:p>
              <a:p>
                <a:pPr marL="285750" marR="0" lvl="0" indent="-285750" algn="l">
                  <a:lnSpc>
                    <a:spcPct val="100000"/>
                  </a:lnSpc>
                  <a:spcBef>
                    <a:spcPct val="0"/>
                  </a:spcBef>
                  <a:spcAft>
                    <a:spcPct val="0"/>
                  </a:spcAft>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Ready for production</a:t>
                </a:r>
              </a:p>
            </p:txBody>
          </p:sp>
          <p:sp>
            <p:nvSpPr>
              <p:cNvPr id="41" name="Freeform 40"/>
              <p:cNvSpPr/>
              <p:nvPr/>
            </p:nvSpPr>
            <p:spPr>
              <a:xfrm rot="10800000">
                <a:off x="1945163" y="4483102"/>
                <a:ext cx="7784733" cy="67819"/>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2" name="Rectangle 41"/>
              <p:cNvSpPr/>
              <p:nvPr/>
            </p:nvSpPr>
            <p:spPr>
              <a:xfrm>
                <a:off x="4649516" y="3329694"/>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3" name="Rectangle 42"/>
              <p:cNvSpPr/>
              <p:nvPr/>
            </p:nvSpPr>
            <p:spPr>
              <a:xfrm>
                <a:off x="5539366" y="2730499"/>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4" name="Rectangle 43"/>
              <p:cNvSpPr/>
              <p:nvPr/>
            </p:nvSpPr>
            <p:spPr>
              <a:xfrm>
                <a:off x="5373590" y="3312615"/>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5" name="Rectangle 44"/>
              <p:cNvSpPr/>
              <p:nvPr/>
            </p:nvSpPr>
            <p:spPr>
              <a:xfrm>
                <a:off x="5309674" y="3591680"/>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6" name="Rectangle 45"/>
              <p:cNvSpPr/>
              <p:nvPr/>
            </p:nvSpPr>
            <p:spPr>
              <a:xfrm>
                <a:off x="5475723" y="3984733"/>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7" name="Rectangle 46"/>
              <p:cNvSpPr/>
              <p:nvPr/>
            </p:nvSpPr>
            <p:spPr>
              <a:xfrm>
                <a:off x="5003077" y="3345951"/>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0" name="Rectangle 49"/>
              <p:cNvSpPr/>
              <p:nvPr/>
            </p:nvSpPr>
            <p:spPr>
              <a:xfrm>
                <a:off x="5575584" y="3860334"/>
                <a:ext cx="153010" cy="173518"/>
              </a:xfrm>
              <a:prstGeom prst="rect">
                <a:avLst/>
              </a:prstGeom>
              <a:solidFill>
                <a:schemeClr val="accent4">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1" name="Rectangle 50"/>
              <p:cNvSpPr/>
              <p:nvPr/>
            </p:nvSpPr>
            <p:spPr>
              <a:xfrm>
                <a:off x="5641592" y="2642729"/>
                <a:ext cx="153010" cy="173518"/>
              </a:xfrm>
              <a:prstGeom prst="rect">
                <a:avLst/>
              </a:prstGeom>
              <a:solidFill>
                <a:schemeClr val="accent4">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2" name="Rectangle 51"/>
              <p:cNvSpPr/>
              <p:nvPr/>
            </p:nvSpPr>
            <p:spPr>
              <a:xfrm>
                <a:off x="5502062" y="3227283"/>
                <a:ext cx="153010" cy="173518"/>
              </a:xfrm>
              <a:prstGeom prst="rect">
                <a:avLst/>
              </a:prstGeom>
              <a:solidFill>
                <a:schemeClr val="accent4">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3" name="Rectangle 52"/>
              <p:cNvSpPr/>
              <p:nvPr/>
            </p:nvSpPr>
            <p:spPr>
              <a:xfrm>
                <a:off x="5044452" y="3352958"/>
                <a:ext cx="153010" cy="173518"/>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4" name="Rectangle 53"/>
              <p:cNvSpPr/>
              <p:nvPr/>
            </p:nvSpPr>
            <p:spPr>
              <a:xfrm>
                <a:off x="7638399" y="3438895"/>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5" name="Folded Corner 54"/>
              <p:cNvSpPr/>
              <p:nvPr/>
            </p:nvSpPr>
            <p:spPr>
              <a:xfrm>
                <a:off x="7477459" y="2553543"/>
                <a:ext cx="909194" cy="610389"/>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6" name="Rectangle 55"/>
              <p:cNvSpPr/>
              <p:nvPr/>
            </p:nvSpPr>
            <p:spPr>
              <a:xfrm>
                <a:off x="7580120" y="2595830"/>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7" name="Rectangle 56"/>
              <p:cNvSpPr/>
              <p:nvPr/>
            </p:nvSpPr>
            <p:spPr>
              <a:xfrm>
                <a:off x="7681704" y="3364771"/>
                <a:ext cx="153010" cy="173518"/>
              </a:xfrm>
              <a:prstGeom prst="rect">
                <a:avLst/>
              </a:prstGeom>
              <a:solidFill>
                <a:schemeClr val="accent4">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8" name="Rectangle 57"/>
              <p:cNvSpPr/>
              <p:nvPr/>
            </p:nvSpPr>
            <p:spPr>
              <a:xfrm>
                <a:off x="8120761" y="3438895"/>
                <a:ext cx="243085" cy="275665"/>
              </a:xfrm>
              <a:prstGeom prst="rect">
                <a:avLst/>
              </a:prstGeom>
              <a:solidFill>
                <a:schemeClr val="bg2">
                  <a:lumMod val="90000"/>
                </a:schemeClr>
              </a:solidFill>
              <a:ln w="28575">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0" name="Folded Corner 59"/>
              <p:cNvSpPr/>
              <p:nvPr/>
            </p:nvSpPr>
            <p:spPr>
              <a:xfrm>
                <a:off x="10043608" y="2621773"/>
                <a:ext cx="492410" cy="330580"/>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1" name="Folded Corner 60"/>
              <p:cNvSpPr/>
              <p:nvPr/>
            </p:nvSpPr>
            <p:spPr>
              <a:xfrm>
                <a:off x="10073207" y="3171604"/>
                <a:ext cx="492410" cy="330580"/>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2" name="Folded Corner 61"/>
              <p:cNvSpPr/>
              <p:nvPr/>
            </p:nvSpPr>
            <p:spPr>
              <a:xfrm>
                <a:off x="10073207" y="3646900"/>
                <a:ext cx="492410" cy="330580"/>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4" name="Folded Corner 63"/>
              <p:cNvSpPr/>
              <p:nvPr/>
            </p:nvSpPr>
            <p:spPr>
              <a:xfrm>
                <a:off x="10073207" y="4185875"/>
                <a:ext cx="492410" cy="330580"/>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9" name="Right Arrow 38"/>
              <p:cNvSpPr/>
              <p:nvPr/>
            </p:nvSpPr>
            <p:spPr>
              <a:xfrm>
                <a:off x="10013678" y="4903265"/>
                <a:ext cx="899591" cy="680310"/>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6" name="Right Arrow 65"/>
              <p:cNvSpPr/>
              <p:nvPr/>
            </p:nvSpPr>
            <p:spPr>
              <a:xfrm>
                <a:off x="895103" y="4903265"/>
                <a:ext cx="899591" cy="680310"/>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7" name="Freeform 66"/>
              <p:cNvSpPr/>
              <p:nvPr/>
            </p:nvSpPr>
            <p:spPr>
              <a:xfrm>
                <a:off x="703016" y="2520747"/>
                <a:ext cx="10445007" cy="189120"/>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cxnSp>
            <p:nvCxnSpPr>
              <p:cNvPr id="74" name="Straight Arrow Connector 73"/>
              <p:cNvCxnSpPr>
                <a:stCxn id="40" idx="0"/>
                <a:endCxn id="32" idx="2"/>
              </p:cNvCxnSpPr>
              <p:nvPr/>
            </p:nvCxnSpPr>
            <p:spPr>
              <a:xfrm flipV="1">
                <a:off x="5651257" y="5593150"/>
                <a:ext cx="66" cy="367693"/>
              </a:xfrm>
              <a:prstGeom prst="straightConnector1">
                <a:avLst/>
              </a:prstGeom>
              <a:ln w="38100">
                <a:solidFill>
                  <a:srgbClr val="0CA46A"/>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Rectangle 39"/>
            <p:cNvSpPr/>
            <p:nvPr/>
          </p:nvSpPr>
          <p:spPr>
            <a:xfrm>
              <a:off x="4693986" y="5960843"/>
              <a:ext cx="1914541" cy="437148"/>
            </a:xfrm>
            <a:prstGeom prst="rect">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2400" b="1" i="0" u="none" strike="noStrike" kern="1200" cap="none" spc="0" normalizeH="0" baseline="0" noProof="0">
                  <a:solidFill>
                    <a:srgbClr val="FFFFFF"/>
                  </a:solidFill>
                  <a:uLnTx/>
                  <a:uFillTx/>
                  <a:latin typeface="Arial" pitchFamily="34" charset="0"/>
                  <a:cs typeface="Arial" pitchFamily="34" charset="0"/>
                </a:rPr>
                <a:t>Policy</a:t>
              </a:r>
            </a:p>
          </p:txBody>
        </p:sp>
        <p:cxnSp>
          <p:nvCxnSpPr>
            <p:cNvPr id="70" name="Straight Arrow Connector 69"/>
            <p:cNvCxnSpPr>
              <a:stCxn id="40" idx="3"/>
            </p:cNvCxnSpPr>
            <p:nvPr/>
          </p:nvCxnSpPr>
          <p:spPr>
            <a:xfrm flipV="1">
              <a:off x="6608527" y="5397153"/>
              <a:ext cx="1226187" cy="782264"/>
            </a:xfrm>
            <a:prstGeom prst="straightConnector1">
              <a:avLst/>
            </a:prstGeom>
            <a:ln w="38100">
              <a:solidFill>
                <a:srgbClr val="0CA46A"/>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3557093" y="5555882"/>
              <a:ext cx="1130924" cy="660818"/>
            </a:xfrm>
            <a:prstGeom prst="straightConnector1">
              <a:avLst/>
            </a:prstGeom>
            <a:ln w="38100">
              <a:solidFill>
                <a:srgbClr val="0CA46A"/>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41"/>
        <p:cNvGrpSpPr/>
        <p:nvPr/>
      </p:nvGrpSpPr>
      <p:grpSpPr>
        <a:xfrm>
          <a:off x="0" y="0"/>
          <a:ext cx="0" cy="0"/>
        </a:xfrm>
      </p:grpSpPr>
      <p:sp>
        <p:nvSpPr>
          <p:cNvPr id="142" name="Google Shape;142;p26"/>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2.3.7 Implement Feedback Mechanisms</a:t>
            </a:r>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p>
        </p:txBody>
      </p:sp>
      <p:grpSp>
        <p:nvGrpSpPr>
          <p:cNvPr id="93" name="Group 92"/>
          <p:cNvGrpSpPr/>
          <p:nvPr/>
        </p:nvGrpSpPr>
        <p:grpSpPr>
          <a:xfrm>
            <a:off x="1088051" y="1138117"/>
            <a:ext cx="10249839" cy="5351583"/>
            <a:chOff x="1088051" y="1138117"/>
            <a:chExt cx="10249839" cy="5351583"/>
          </a:xfrm>
        </p:grpSpPr>
        <p:grpSp>
          <p:nvGrpSpPr>
            <p:cNvPr id="80" name="Group 79"/>
            <p:cNvGrpSpPr/>
            <p:nvPr/>
          </p:nvGrpSpPr>
          <p:grpSpPr>
            <a:xfrm>
              <a:off x="1088051" y="3899674"/>
              <a:ext cx="2551763" cy="2560838"/>
              <a:chOff x="846751" y="4166429"/>
              <a:chExt cx="2680676" cy="2690210"/>
            </a:xfrm>
          </p:grpSpPr>
          <p:pic>
            <p:nvPicPr>
              <p:cNvPr id="16" name="Google Shape;143;p26"/>
              <p:cNvPicPr preferRelativeResize="0"/>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l="2267" t="57340" r="79078" b="7567"/>
              <a:stretch>
                <a:fillRect/>
              </a:stretch>
            </p:blipFill>
            <p:spPr>
              <a:xfrm>
                <a:off x="1146525" y="4542989"/>
                <a:ext cx="2128341" cy="2210646"/>
              </a:xfrm>
              <a:prstGeom prst="rect">
                <a:avLst/>
              </a:prstGeom>
              <a:noFill/>
              <a:ln w="38100">
                <a:noFill/>
              </a:ln>
            </p:spPr>
          </p:pic>
          <p:sp>
            <p:nvSpPr>
              <p:cNvPr id="27" name="Rectangle 26"/>
              <p:cNvSpPr/>
              <p:nvPr/>
            </p:nvSpPr>
            <p:spPr>
              <a:xfrm>
                <a:off x="846751" y="4166429"/>
                <a:ext cx="2680676" cy="2690210"/>
              </a:xfrm>
              <a:prstGeom prst="rect">
                <a:avLst/>
              </a:prstGeom>
              <a:noFill/>
              <a:ln w="57150">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CFD - Card Count</a:t>
                </a:r>
              </a:p>
            </p:txBody>
          </p:sp>
        </p:grpSp>
        <p:grpSp>
          <p:nvGrpSpPr>
            <p:cNvPr id="26" name="Group 25"/>
            <p:cNvGrpSpPr/>
            <p:nvPr/>
          </p:nvGrpSpPr>
          <p:grpSpPr>
            <a:xfrm>
              <a:off x="1088051" y="1138117"/>
              <a:ext cx="2551763" cy="2628536"/>
              <a:chOff x="846751" y="1318726"/>
              <a:chExt cx="2680676" cy="2761328"/>
            </a:xfrm>
          </p:grpSpPr>
          <p:pic>
            <p:nvPicPr>
              <p:cNvPr id="143" name="Google Shape;143;p26"/>
              <p:cNvPicPr preferRelativeResize="0"/>
              <p:nvPr/>
            </p:nvPicPr>
            <p:blipFill>
              <a:blip r:embed="rId5"/>
              <a:srcRect t="6266" r="76747" b="54397"/>
              <a:stretch>
                <a:fillRect/>
              </a:stretch>
            </p:blipFill>
            <p:spPr>
              <a:xfrm>
                <a:off x="918530" y="1702032"/>
                <a:ext cx="2545828" cy="2378022"/>
              </a:xfrm>
              <a:prstGeom prst="rect">
                <a:avLst/>
              </a:prstGeom>
              <a:noFill/>
              <a:ln w="38100">
                <a:noFill/>
              </a:ln>
            </p:spPr>
          </p:pic>
          <p:sp>
            <p:nvSpPr>
              <p:cNvPr id="3" name="Rectangle 2"/>
              <p:cNvSpPr/>
              <p:nvPr/>
            </p:nvSpPr>
            <p:spPr>
              <a:xfrm>
                <a:off x="846751" y="1318726"/>
                <a:ext cx="2680676" cy="2690210"/>
              </a:xfrm>
              <a:prstGeom prst="rect">
                <a:avLst/>
              </a:prstGeom>
              <a:noFill/>
              <a:ln w="57150">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 of cards Blocked</a:t>
                </a:r>
              </a:p>
            </p:txBody>
          </p:sp>
          <p:sp>
            <p:nvSpPr>
              <p:cNvPr id="20" name="TextBox 19"/>
              <p:cNvSpPr txBox="1"/>
              <p:nvPr/>
            </p:nvSpPr>
            <p:spPr>
              <a:xfrm>
                <a:off x="964527" y="1756195"/>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600</a:t>
                </a:r>
                <a:endParaRPr lang="en-US" sz="1000"/>
              </a:p>
            </p:txBody>
          </p:sp>
          <p:sp>
            <p:nvSpPr>
              <p:cNvPr id="32" name="TextBox 31"/>
              <p:cNvSpPr txBox="1"/>
              <p:nvPr/>
            </p:nvSpPr>
            <p:spPr>
              <a:xfrm>
                <a:off x="964527" y="2089661"/>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500</a:t>
                </a:r>
                <a:endParaRPr lang="en-US" sz="1000"/>
              </a:p>
            </p:txBody>
          </p:sp>
          <p:sp>
            <p:nvSpPr>
              <p:cNvPr id="33" name="TextBox 32"/>
              <p:cNvSpPr txBox="1"/>
              <p:nvPr/>
            </p:nvSpPr>
            <p:spPr>
              <a:xfrm>
                <a:off x="964527" y="2423127"/>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400</a:t>
                </a:r>
                <a:endParaRPr lang="en-US" sz="1000"/>
              </a:p>
            </p:txBody>
          </p:sp>
          <p:sp>
            <p:nvSpPr>
              <p:cNvPr id="34" name="TextBox 33"/>
              <p:cNvSpPr txBox="1"/>
              <p:nvPr/>
            </p:nvSpPr>
            <p:spPr>
              <a:xfrm>
                <a:off x="964527" y="2756593"/>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300</a:t>
                </a:r>
                <a:endParaRPr lang="en-US" sz="1000"/>
              </a:p>
            </p:txBody>
          </p:sp>
          <p:sp>
            <p:nvSpPr>
              <p:cNvPr id="35" name="TextBox 34"/>
              <p:cNvSpPr txBox="1"/>
              <p:nvPr/>
            </p:nvSpPr>
            <p:spPr>
              <a:xfrm>
                <a:off x="964527" y="3090059"/>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200</a:t>
                </a:r>
                <a:endParaRPr lang="en-US" sz="1000"/>
              </a:p>
            </p:txBody>
          </p:sp>
          <p:sp>
            <p:nvSpPr>
              <p:cNvPr id="36" name="TextBox 35"/>
              <p:cNvSpPr txBox="1"/>
              <p:nvPr/>
            </p:nvSpPr>
            <p:spPr>
              <a:xfrm>
                <a:off x="964527" y="3423525"/>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100</a:t>
                </a:r>
                <a:endParaRPr lang="en-US" sz="1000"/>
              </a:p>
            </p:txBody>
          </p:sp>
          <p:sp>
            <p:nvSpPr>
              <p:cNvPr id="37" name="TextBox 36"/>
              <p:cNvSpPr txBox="1"/>
              <p:nvPr/>
            </p:nvSpPr>
            <p:spPr>
              <a:xfrm>
                <a:off x="1111259" y="3756991"/>
                <a:ext cx="7053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a:t>
                </a:r>
                <a:endParaRPr lang="en-US" sz="1000"/>
              </a:p>
            </p:txBody>
          </p:sp>
        </p:grpSp>
        <p:grpSp>
          <p:nvGrpSpPr>
            <p:cNvPr id="75" name="Group 74"/>
            <p:cNvGrpSpPr/>
            <p:nvPr/>
          </p:nvGrpSpPr>
          <p:grpSpPr>
            <a:xfrm>
              <a:off x="3831527" y="1138117"/>
              <a:ext cx="2551763" cy="2608617"/>
              <a:chOff x="3728826" y="1318726"/>
              <a:chExt cx="2680676" cy="2740403"/>
            </a:xfrm>
          </p:grpSpPr>
          <p:pic>
            <p:nvPicPr>
              <p:cNvPr id="9" name="Google Shape;143;p26"/>
              <p:cNvPicPr preferRelativeResize="0"/>
              <p:nvPr/>
            </p:nvPicPr>
            <p:blipFill>
              <a:blip r:embed="rId3">
                <a:extLst>
                  <a:ext uri="{BEBA8EAE-BF5A-486C-A8C5-ECC9F3942E4B}">
                    <a14:imgProps xmlns:a14="http://schemas.microsoft.com/office/drawing/2010/main">
                      <a14:imgLayer r:embed="rId6">
                        <a14:imgEffect>
                          <a14:saturation sat="400000"/>
                        </a14:imgEffect>
                      </a14:imgLayer>
                    </a14:imgProps>
                  </a:ext>
                </a:extLst>
              </a:blip>
              <a:srcRect l="25453" t="6266" r="51294" b="54397"/>
              <a:stretch>
                <a:fillRect/>
              </a:stretch>
            </p:blipFill>
            <p:spPr>
              <a:xfrm>
                <a:off x="3852077" y="1681107"/>
                <a:ext cx="2545828" cy="2378022"/>
              </a:xfrm>
              <a:prstGeom prst="rect">
                <a:avLst/>
              </a:prstGeom>
              <a:noFill/>
              <a:ln w="38100">
                <a:noFill/>
              </a:ln>
            </p:spPr>
          </p:pic>
          <p:sp>
            <p:nvSpPr>
              <p:cNvPr id="21" name="Rectangle 20"/>
              <p:cNvSpPr/>
              <p:nvPr/>
            </p:nvSpPr>
            <p:spPr>
              <a:xfrm>
                <a:off x="3728826" y="1318726"/>
                <a:ext cx="2680676" cy="2690210"/>
              </a:xfrm>
              <a:prstGeom prst="rect">
                <a:avLst/>
              </a:prstGeom>
              <a:noFill/>
              <a:ln w="57150">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Cycle Time – Average</a:t>
                </a:r>
              </a:p>
            </p:txBody>
          </p:sp>
          <p:sp>
            <p:nvSpPr>
              <p:cNvPr id="38" name="TextBox 37"/>
              <p:cNvSpPr txBox="1"/>
              <p:nvPr/>
            </p:nvSpPr>
            <p:spPr>
              <a:xfrm>
                <a:off x="3921484" y="1765303"/>
                <a:ext cx="141064"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80</a:t>
                </a:r>
                <a:endParaRPr lang="en-US" sz="1000"/>
              </a:p>
            </p:txBody>
          </p:sp>
          <p:sp>
            <p:nvSpPr>
              <p:cNvPr id="39" name="TextBox 38"/>
              <p:cNvSpPr txBox="1"/>
              <p:nvPr/>
            </p:nvSpPr>
            <p:spPr>
              <a:xfrm>
                <a:off x="3921484" y="2260334"/>
                <a:ext cx="141064"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6</a:t>
                </a: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a:t>
                </a:r>
                <a:endParaRPr lang="en-US" sz="1000"/>
              </a:p>
            </p:txBody>
          </p:sp>
          <p:sp>
            <p:nvSpPr>
              <p:cNvPr id="40" name="TextBox 39"/>
              <p:cNvSpPr txBox="1"/>
              <p:nvPr/>
            </p:nvSpPr>
            <p:spPr>
              <a:xfrm>
                <a:off x="3921484" y="2755365"/>
                <a:ext cx="141064"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4</a:t>
                </a: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a:t>
                </a:r>
                <a:endParaRPr lang="en-US" sz="1000"/>
              </a:p>
            </p:txBody>
          </p:sp>
          <p:sp>
            <p:nvSpPr>
              <p:cNvPr id="41" name="TextBox 40"/>
              <p:cNvSpPr txBox="1"/>
              <p:nvPr/>
            </p:nvSpPr>
            <p:spPr>
              <a:xfrm>
                <a:off x="3921484" y="3250396"/>
                <a:ext cx="141064"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20</a:t>
                </a:r>
                <a:endParaRPr lang="en-US" sz="1000"/>
              </a:p>
            </p:txBody>
          </p:sp>
          <p:sp>
            <p:nvSpPr>
              <p:cNvPr id="42" name="TextBox 41"/>
              <p:cNvSpPr txBox="1"/>
              <p:nvPr/>
            </p:nvSpPr>
            <p:spPr>
              <a:xfrm>
                <a:off x="3992016" y="3745427"/>
                <a:ext cx="7053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a:t>
                </a:r>
                <a:endParaRPr lang="en-US" sz="1000"/>
              </a:p>
            </p:txBody>
          </p:sp>
        </p:grpSp>
        <p:grpSp>
          <p:nvGrpSpPr>
            <p:cNvPr id="82" name="Group 81"/>
            <p:cNvGrpSpPr/>
            <p:nvPr/>
          </p:nvGrpSpPr>
          <p:grpSpPr>
            <a:xfrm>
              <a:off x="6588853" y="1138117"/>
              <a:ext cx="2551763" cy="2672841"/>
              <a:chOff x="6625450" y="1318726"/>
              <a:chExt cx="2680676" cy="2807871"/>
            </a:xfrm>
          </p:grpSpPr>
          <p:pic>
            <p:nvPicPr>
              <p:cNvPr id="10" name="Google Shape;143;p26"/>
              <p:cNvPicPr preferRelativeResize="0"/>
              <p:nvPr/>
            </p:nvPicPr>
            <p:blipFill>
              <a:blip r:embed="rId3">
                <a:extLst>
                  <a:ext uri="{BEBA8EAE-BF5A-486C-A8C5-ECC9F3942E4B}">
                    <a14:imgProps xmlns:a14="http://schemas.microsoft.com/office/drawing/2010/main">
                      <a14:imgLayer r:embed="rId7">
                        <a14:imgEffect>
                          <a14:saturation sat="400000"/>
                        </a14:imgEffect>
                      </a14:imgLayer>
                    </a14:imgProps>
                  </a:ext>
                </a:extLst>
              </a:blip>
              <a:srcRect l="50683" t="6266" r="26064" b="54397"/>
              <a:stretch>
                <a:fillRect/>
              </a:stretch>
            </p:blipFill>
            <p:spPr>
              <a:xfrm>
                <a:off x="6735313" y="1748575"/>
                <a:ext cx="2545828" cy="2378022"/>
              </a:xfrm>
              <a:prstGeom prst="rect">
                <a:avLst/>
              </a:prstGeom>
              <a:noFill/>
              <a:ln w="38100">
                <a:noFill/>
              </a:ln>
            </p:spPr>
          </p:pic>
          <p:grpSp>
            <p:nvGrpSpPr>
              <p:cNvPr id="76" name="Group 75"/>
              <p:cNvGrpSpPr/>
              <p:nvPr/>
            </p:nvGrpSpPr>
            <p:grpSpPr>
              <a:xfrm>
                <a:off x="6625450" y="1318726"/>
                <a:ext cx="2680676" cy="2690210"/>
                <a:chOff x="6625450" y="1318726"/>
                <a:chExt cx="2680676" cy="2690210"/>
              </a:xfrm>
            </p:grpSpPr>
            <p:sp>
              <p:nvSpPr>
                <p:cNvPr id="22" name="Rectangle 21"/>
                <p:cNvSpPr/>
                <p:nvPr/>
              </p:nvSpPr>
              <p:spPr>
                <a:xfrm>
                  <a:off x="6625450" y="1318726"/>
                  <a:ext cx="2680676" cy="2690210"/>
                </a:xfrm>
                <a:prstGeom prst="rect">
                  <a:avLst/>
                </a:prstGeom>
                <a:noFill/>
                <a:ln w="57150">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Cycle Time – Control</a:t>
                  </a:r>
                </a:p>
              </p:txBody>
            </p:sp>
            <p:sp>
              <p:nvSpPr>
                <p:cNvPr id="48" name="TextBox 47"/>
                <p:cNvSpPr txBox="1"/>
                <p:nvPr/>
              </p:nvSpPr>
              <p:spPr>
                <a:xfrm>
                  <a:off x="6813706" y="1832090"/>
                  <a:ext cx="141064"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30</a:t>
                  </a:r>
                  <a:endParaRPr lang="en-US" sz="1000"/>
                </a:p>
              </p:txBody>
            </p:sp>
            <p:sp>
              <p:nvSpPr>
                <p:cNvPr id="49" name="TextBox 48"/>
                <p:cNvSpPr txBox="1"/>
                <p:nvPr/>
              </p:nvSpPr>
              <p:spPr>
                <a:xfrm>
                  <a:off x="6813706" y="2161008"/>
                  <a:ext cx="141064"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25</a:t>
                  </a:r>
                  <a:endParaRPr lang="en-US" sz="1000"/>
                </a:p>
              </p:txBody>
            </p:sp>
            <p:sp>
              <p:nvSpPr>
                <p:cNvPr id="50" name="TextBox 49"/>
                <p:cNvSpPr txBox="1"/>
                <p:nvPr/>
              </p:nvSpPr>
              <p:spPr>
                <a:xfrm>
                  <a:off x="6813706" y="2489926"/>
                  <a:ext cx="141064"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20</a:t>
                  </a:r>
                  <a:endParaRPr lang="en-US" sz="1000"/>
                </a:p>
              </p:txBody>
            </p:sp>
            <p:sp>
              <p:nvSpPr>
                <p:cNvPr id="51" name="TextBox 50"/>
                <p:cNvSpPr txBox="1"/>
                <p:nvPr/>
              </p:nvSpPr>
              <p:spPr>
                <a:xfrm>
                  <a:off x="6813706" y="2818844"/>
                  <a:ext cx="141064"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15</a:t>
                  </a:r>
                  <a:endParaRPr lang="en-US" sz="1000"/>
                </a:p>
              </p:txBody>
            </p:sp>
            <p:sp>
              <p:nvSpPr>
                <p:cNvPr id="52" name="TextBox 51"/>
                <p:cNvSpPr txBox="1"/>
                <p:nvPr/>
              </p:nvSpPr>
              <p:spPr>
                <a:xfrm>
                  <a:off x="6813706" y="3147762"/>
                  <a:ext cx="141064"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10</a:t>
                  </a:r>
                  <a:endParaRPr lang="en-US" sz="1000"/>
                </a:p>
              </p:txBody>
            </p:sp>
            <p:sp>
              <p:nvSpPr>
                <p:cNvPr id="53" name="TextBox 52"/>
                <p:cNvSpPr txBox="1"/>
                <p:nvPr/>
              </p:nvSpPr>
              <p:spPr>
                <a:xfrm>
                  <a:off x="6884238" y="3476680"/>
                  <a:ext cx="7053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5</a:t>
                  </a:r>
                  <a:endParaRPr lang="en-US" sz="1000"/>
                </a:p>
              </p:txBody>
            </p:sp>
            <p:sp>
              <p:nvSpPr>
                <p:cNvPr id="54" name="TextBox 53"/>
                <p:cNvSpPr txBox="1"/>
                <p:nvPr/>
              </p:nvSpPr>
              <p:spPr>
                <a:xfrm>
                  <a:off x="6884238" y="3805598"/>
                  <a:ext cx="7053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a:t>
                  </a:r>
                  <a:endParaRPr lang="en-US" sz="1000"/>
                </a:p>
              </p:txBody>
            </p:sp>
          </p:grpSp>
        </p:grpSp>
        <p:grpSp>
          <p:nvGrpSpPr>
            <p:cNvPr id="79" name="Group 78"/>
            <p:cNvGrpSpPr/>
            <p:nvPr/>
          </p:nvGrpSpPr>
          <p:grpSpPr>
            <a:xfrm>
              <a:off x="3831527" y="3899674"/>
              <a:ext cx="2564153" cy="2560838"/>
              <a:chOff x="3728826" y="4166429"/>
              <a:chExt cx="2693692" cy="2690210"/>
            </a:xfrm>
          </p:grpSpPr>
          <p:pic>
            <p:nvPicPr>
              <p:cNvPr id="17" name="Google Shape;143;p26"/>
              <p:cNvPicPr preferRelativeResize="0"/>
              <p:nvPr/>
            </p:nvPicPr>
            <p:blipFill>
              <a:blip r:embed="rId3">
                <a:extLst>
                  <a:ext uri="{BEBA8EAE-BF5A-486C-A8C5-ECC9F3942E4B}">
                    <a14:imgProps xmlns:a14="http://schemas.microsoft.com/office/drawing/2010/main">
                      <a14:imgLayer r:embed="rId8">
                        <a14:imgEffect>
                          <a14:saturation sat="400000"/>
                        </a14:imgEffect>
                      </a14:imgLayer>
                    </a14:imgProps>
                  </a:ext>
                </a:extLst>
              </a:blip>
              <a:srcRect l="25453" t="56291" r="51294" b="4372"/>
              <a:stretch>
                <a:fillRect/>
              </a:stretch>
            </p:blipFill>
            <p:spPr>
              <a:xfrm>
                <a:off x="3769681" y="4325681"/>
                <a:ext cx="2652837" cy="2477978"/>
              </a:xfrm>
              <a:prstGeom prst="rect">
                <a:avLst/>
              </a:prstGeom>
              <a:noFill/>
              <a:ln w="38100">
                <a:noFill/>
              </a:ln>
            </p:spPr>
          </p:pic>
          <p:sp>
            <p:nvSpPr>
              <p:cNvPr id="28" name="Rectangle 27"/>
              <p:cNvSpPr/>
              <p:nvPr/>
            </p:nvSpPr>
            <p:spPr>
              <a:xfrm>
                <a:off x="3728826" y="4166429"/>
                <a:ext cx="2680676" cy="2690210"/>
              </a:xfrm>
              <a:prstGeom prst="rect">
                <a:avLst/>
              </a:prstGeom>
              <a:noFill/>
              <a:ln w="57150">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Flow Efficiency </a:t>
                </a:r>
              </a:p>
            </p:txBody>
          </p:sp>
          <p:sp>
            <p:nvSpPr>
              <p:cNvPr id="55" name="TextBox 54"/>
              <p:cNvSpPr txBox="1"/>
              <p:nvPr/>
            </p:nvSpPr>
            <p:spPr>
              <a:xfrm>
                <a:off x="3820645" y="4468039"/>
                <a:ext cx="387928"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120.00</a:t>
                </a:r>
                <a:endParaRPr lang="en-US" sz="1000"/>
              </a:p>
            </p:txBody>
          </p:sp>
          <p:sp>
            <p:nvSpPr>
              <p:cNvPr id="56" name="TextBox 55"/>
              <p:cNvSpPr txBox="1"/>
              <p:nvPr/>
            </p:nvSpPr>
            <p:spPr>
              <a:xfrm>
                <a:off x="3820645" y="4823447"/>
                <a:ext cx="387928"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100.00</a:t>
                </a:r>
                <a:endParaRPr lang="en-US" sz="1000"/>
              </a:p>
            </p:txBody>
          </p:sp>
          <p:sp>
            <p:nvSpPr>
              <p:cNvPr id="57" name="TextBox 56"/>
              <p:cNvSpPr txBox="1"/>
              <p:nvPr/>
            </p:nvSpPr>
            <p:spPr>
              <a:xfrm>
                <a:off x="3891177" y="5178855"/>
                <a:ext cx="3173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8</a:t>
                </a: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0.00</a:t>
                </a:r>
                <a:endParaRPr lang="en-US" sz="1000"/>
              </a:p>
            </p:txBody>
          </p:sp>
          <p:sp>
            <p:nvSpPr>
              <p:cNvPr id="58" name="TextBox 57"/>
              <p:cNvSpPr txBox="1"/>
              <p:nvPr/>
            </p:nvSpPr>
            <p:spPr>
              <a:xfrm>
                <a:off x="3891177" y="5534263"/>
                <a:ext cx="3173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6</a:t>
                </a: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0.00</a:t>
                </a:r>
                <a:endParaRPr lang="en-US" sz="1000"/>
              </a:p>
            </p:txBody>
          </p:sp>
          <p:sp>
            <p:nvSpPr>
              <p:cNvPr id="59" name="TextBox 58"/>
              <p:cNvSpPr txBox="1"/>
              <p:nvPr/>
            </p:nvSpPr>
            <p:spPr>
              <a:xfrm>
                <a:off x="3891177" y="5889671"/>
                <a:ext cx="3173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4</a:t>
                </a: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0.00</a:t>
                </a:r>
                <a:endParaRPr lang="en-US" sz="1000"/>
              </a:p>
            </p:txBody>
          </p:sp>
          <p:sp>
            <p:nvSpPr>
              <p:cNvPr id="60" name="TextBox 59"/>
              <p:cNvSpPr txBox="1"/>
              <p:nvPr/>
            </p:nvSpPr>
            <p:spPr>
              <a:xfrm>
                <a:off x="3891178" y="6245079"/>
                <a:ext cx="317395"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20.00</a:t>
                </a:r>
                <a:endParaRPr lang="en-US" sz="1000"/>
              </a:p>
            </p:txBody>
          </p:sp>
          <p:sp>
            <p:nvSpPr>
              <p:cNvPr id="61" name="TextBox 60"/>
              <p:cNvSpPr txBox="1"/>
              <p:nvPr/>
            </p:nvSpPr>
            <p:spPr>
              <a:xfrm>
                <a:off x="3961711" y="6600487"/>
                <a:ext cx="24686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0.00</a:t>
                </a:r>
                <a:endParaRPr lang="en-US" sz="1000"/>
              </a:p>
            </p:txBody>
          </p:sp>
        </p:grpSp>
        <p:grpSp>
          <p:nvGrpSpPr>
            <p:cNvPr id="78" name="Group 77"/>
            <p:cNvGrpSpPr/>
            <p:nvPr/>
          </p:nvGrpSpPr>
          <p:grpSpPr>
            <a:xfrm>
              <a:off x="6575004" y="3899674"/>
              <a:ext cx="2551763" cy="2590026"/>
              <a:chOff x="6610901" y="4166429"/>
              <a:chExt cx="2680676" cy="2720872"/>
            </a:xfrm>
          </p:grpSpPr>
          <p:pic>
            <p:nvPicPr>
              <p:cNvPr id="18" name="Google Shape;143;p26"/>
              <p:cNvPicPr preferRelativeResize="0"/>
              <p:nvPr/>
            </p:nvPicPr>
            <p:blipFill>
              <a:blip r:embed="rId3">
                <a:extLst>
                  <a:ext uri="{BEBA8EAE-BF5A-486C-A8C5-ECC9F3942E4B}">
                    <a14:imgProps xmlns:a14="http://schemas.microsoft.com/office/drawing/2010/main">
                      <a14:imgLayer r:embed="rId9">
                        <a14:imgEffect>
                          <a14:saturation sat="400000"/>
                        </a14:imgEffect>
                      </a14:imgLayer>
                    </a14:imgProps>
                  </a:ext>
                </a:extLst>
              </a:blip>
              <a:srcRect l="50683" t="56553" r="26064" b="4110"/>
              <a:stretch>
                <a:fillRect/>
              </a:stretch>
            </p:blipFill>
            <p:spPr>
              <a:xfrm>
                <a:off x="6623917" y="4409323"/>
                <a:ext cx="2652837" cy="2477978"/>
              </a:xfrm>
              <a:prstGeom prst="rect">
                <a:avLst/>
              </a:prstGeom>
              <a:noFill/>
              <a:ln w="38100">
                <a:noFill/>
              </a:ln>
            </p:spPr>
          </p:pic>
          <p:sp>
            <p:nvSpPr>
              <p:cNvPr id="29" name="Rectangle 28"/>
              <p:cNvSpPr/>
              <p:nvPr/>
            </p:nvSpPr>
            <p:spPr>
              <a:xfrm>
                <a:off x="6610901" y="4166429"/>
                <a:ext cx="2680676" cy="2690210"/>
              </a:xfrm>
              <a:prstGeom prst="rect">
                <a:avLst/>
              </a:prstGeom>
              <a:noFill/>
              <a:ln w="57150">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Throughput - Card Count </a:t>
                </a:r>
              </a:p>
            </p:txBody>
          </p:sp>
          <p:sp>
            <p:nvSpPr>
              <p:cNvPr id="62" name="TextBox 61"/>
              <p:cNvSpPr txBox="1"/>
              <p:nvPr/>
            </p:nvSpPr>
            <p:spPr>
              <a:xfrm>
                <a:off x="6690274" y="4550609"/>
                <a:ext cx="387928"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500.00</a:t>
                </a:r>
                <a:endParaRPr lang="en-US" sz="1000"/>
              </a:p>
            </p:txBody>
          </p:sp>
          <p:sp>
            <p:nvSpPr>
              <p:cNvPr id="63" name="TextBox 62"/>
              <p:cNvSpPr txBox="1"/>
              <p:nvPr/>
            </p:nvSpPr>
            <p:spPr>
              <a:xfrm>
                <a:off x="6690274" y="4956471"/>
                <a:ext cx="387928"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400.00</a:t>
                </a:r>
                <a:endParaRPr lang="en-US" sz="1000"/>
              </a:p>
            </p:txBody>
          </p:sp>
          <p:sp>
            <p:nvSpPr>
              <p:cNvPr id="64" name="TextBox 63"/>
              <p:cNvSpPr txBox="1"/>
              <p:nvPr/>
            </p:nvSpPr>
            <p:spPr>
              <a:xfrm>
                <a:off x="6690274" y="5362333"/>
                <a:ext cx="387928"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300.00</a:t>
                </a:r>
                <a:endParaRPr lang="en-US" sz="1000"/>
              </a:p>
            </p:txBody>
          </p:sp>
          <p:sp>
            <p:nvSpPr>
              <p:cNvPr id="65" name="TextBox 64"/>
              <p:cNvSpPr txBox="1"/>
              <p:nvPr/>
            </p:nvSpPr>
            <p:spPr>
              <a:xfrm>
                <a:off x="6690274" y="5768195"/>
                <a:ext cx="387928"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200.00</a:t>
                </a:r>
                <a:endParaRPr lang="en-US" sz="1000"/>
              </a:p>
            </p:txBody>
          </p:sp>
          <p:sp>
            <p:nvSpPr>
              <p:cNvPr id="66" name="TextBox 65"/>
              <p:cNvSpPr txBox="1"/>
              <p:nvPr/>
            </p:nvSpPr>
            <p:spPr>
              <a:xfrm>
                <a:off x="6690274" y="6174057"/>
                <a:ext cx="387928"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100.00</a:t>
                </a:r>
                <a:endParaRPr lang="en-US" sz="1000"/>
              </a:p>
            </p:txBody>
          </p:sp>
          <p:sp>
            <p:nvSpPr>
              <p:cNvPr id="67" name="TextBox 66"/>
              <p:cNvSpPr txBox="1"/>
              <p:nvPr/>
            </p:nvSpPr>
            <p:spPr>
              <a:xfrm>
                <a:off x="6831340" y="6579919"/>
                <a:ext cx="24686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0.00</a:t>
                </a:r>
                <a:endParaRPr lang="en-US" sz="1000"/>
              </a:p>
            </p:txBody>
          </p:sp>
        </p:grpSp>
        <p:grpSp>
          <p:nvGrpSpPr>
            <p:cNvPr id="77" name="Group 76"/>
            <p:cNvGrpSpPr/>
            <p:nvPr/>
          </p:nvGrpSpPr>
          <p:grpSpPr>
            <a:xfrm>
              <a:off x="9330569" y="3914181"/>
              <a:ext cx="2007321" cy="2563461"/>
              <a:chOff x="9492976" y="4181669"/>
              <a:chExt cx="2108729" cy="2692965"/>
            </a:xfrm>
          </p:grpSpPr>
          <p:pic>
            <p:nvPicPr>
              <p:cNvPr id="19" name="Google Shape;143;p26"/>
              <p:cNvPicPr preferRelativeResize="0"/>
              <p:nvPr/>
            </p:nvPicPr>
            <p:blipFill>
              <a:blip r:embed="rId3">
                <a:extLst>
                  <a:ext uri="{BEBA8EAE-BF5A-486C-A8C5-ECC9F3942E4B}">
                    <a14:imgProps xmlns:a14="http://schemas.microsoft.com/office/drawing/2010/main">
                      <a14:imgLayer r:embed="rId10">
                        <a14:imgEffect>
                          <a14:saturation sat="400000"/>
                        </a14:imgEffect>
                      </a14:imgLayer>
                    </a14:imgProps>
                  </a:ext>
                </a:extLst>
              </a:blip>
              <a:srcRect l="76770" t="58089" r="5923" b="4896"/>
              <a:stretch>
                <a:fillRect/>
              </a:stretch>
            </p:blipFill>
            <p:spPr>
              <a:xfrm>
                <a:off x="9627218" y="4754880"/>
                <a:ext cx="1974487" cy="2119754"/>
              </a:xfrm>
              <a:prstGeom prst="rect">
                <a:avLst/>
              </a:prstGeom>
              <a:noFill/>
              <a:ln w="38100">
                <a:noFill/>
              </a:ln>
            </p:spPr>
          </p:pic>
          <p:sp>
            <p:nvSpPr>
              <p:cNvPr id="30" name="Rectangle 29"/>
              <p:cNvSpPr/>
              <p:nvPr/>
            </p:nvSpPr>
            <p:spPr>
              <a:xfrm>
                <a:off x="9492976" y="4181669"/>
                <a:ext cx="2056207" cy="2690210"/>
              </a:xfrm>
              <a:prstGeom prst="rect">
                <a:avLst/>
              </a:prstGeom>
              <a:noFill/>
              <a:ln w="57150">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Time Lost to Blocking - Days</a:t>
                </a:r>
              </a:p>
            </p:txBody>
          </p:sp>
          <p:sp>
            <p:nvSpPr>
              <p:cNvPr id="68" name="TextBox 67"/>
              <p:cNvSpPr txBox="1"/>
              <p:nvPr/>
            </p:nvSpPr>
            <p:spPr>
              <a:xfrm>
                <a:off x="9645998" y="4754880"/>
                <a:ext cx="141064"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12</a:t>
                </a:r>
                <a:endParaRPr lang="en-US" sz="1000"/>
              </a:p>
            </p:txBody>
          </p:sp>
          <p:sp>
            <p:nvSpPr>
              <p:cNvPr id="69" name="TextBox 68"/>
              <p:cNvSpPr txBox="1"/>
              <p:nvPr/>
            </p:nvSpPr>
            <p:spPr>
              <a:xfrm>
                <a:off x="9645998" y="5074612"/>
                <a:ext cx="141064"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10</a:t>
                </a:r>
                <a:endParaRPr lang="en-US" sz="1000"/>
              </a:p>
            </p:txBody>
          </p:sp>
          <p:sp>
            <p:nvSpPr>
              <p:cNvPr id="70" name="TextBox 69"/>
              <p:cNvSpPr txBox="1"/>
              <p:nvPr/>
            </p:nvSpPr>
            <p:spPr>
              <a:xfrm>
                <a:off x="9716530" y="5394344"/>
                <a:ext cx="7053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8</a:t>
                </a:r>
                <a:endParaRPr lang="en-US" sz="1000"/>
              </a:p>
            </p:txBody>
          </p:sp>
          <p:sp>
            <p:nvSpPr>
              <p:cNvPr id="71" name="TextBox 70"/>
              <p:cNvSpPr txBox="1"/>
              <p:nvPr/>
            </p:nvSpPr>
            <p:spPr>
              <a:xfrm>
                <a:off x="9716530" y="5714076"/>
                <a:ext cx="7053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6</a:t>
                </a:r>
                <a:endParaRPr lang="en-US" sz="1000"/>
              </a:p>
            </p:txBody>
          </p:sp>
          <p:sp>
            <p:nvSpPr>
              <p:cNvPr id="72" name="TextBox 71"/>
              <p:cNvSpPr txBox="1"/>
              <p:nvPr/>
            </p:nvSpPr>
            <p:spPr>
              <a:xfrm>
                <a:off x="9716530" y="6033808"/>
                <a:ext cx="7053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4</a:t>
                </a:r>
                <a:endParaRPr lang="en-US" sz="1000"/>
              </a:p>
            </p:txBody>
          </p:sp>
          <p:sp>
            <p:nvSpPr>
              <p:cNvPr id="73" name="TextBox 72"/>
              <p:cNvSpPr txBox="1"/>
              <p:nvPr/>
            </p:nvSpPr>
            <p:spPr>
              <a:xfrm>
                <a:off x="9716530" y="6353540"/>
                <a:ext cx="7053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2</a:t>
                </a:r>
                <a:endParaRPr lang="en-US" sz="1000"/>
              </a:p>
            </p:txBody>
          </p:sp>
          <p:sp>
            <p:nvSpPr>
              <p:cNvPr id="74" name="TextBox 73"/>
              <p:cNvSpPr txBox="1"/>
              <p:nvPr/>
            </p:nvSpPr>
            <p:spPr>
              <a:xfrm>
                <a:off x="9716530" y="6673272"/>
                <a:ext cx="7053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a:t>
                </a:r>
                <a:endParaRPr lang="en-US" sz="1000"/>
              </a:p>
            </p:txBody>
          </p:sp>
        </p:grpSp>
        <p:grpSp>
          <p:nvGrpSpPr>
            <p:cNvPr id="81" name="Group 80"/>
            <p:cNvGrpSpPr/>
            <p:nvPr/>
          </p:nvGrpSpPr>
          <p:grpSpPr>
            <a:xfrm>
              <a:off x="9346180" y="1138117"/>
              <a:ext cx="1941714" cy="2619419"/>
              <a:chOff x="9522075" y="1318726"/>
              <a:chExt cx="2039808" cy="2751750"/>
            </a:xfrm>
          </p:grpSpPr>
          <p:pic>
            <p:nvPicPr>
              <p:cNvPr id="11" name="Google Shape;143;p26"/>
              <p:cNvPicPr preferRelativeResize="0"/>
              <p:nvPr/>
            </p:nvPicPr>
            <p:blipFill>
              <a:blip r:embed="rId3">
                <a:extLst>
                  <a:ext uri="{BEBA8EAE-BF5A-486C-A8C5-ECC9F3942E4B}">
                    <a14:imgProps xmlns:a14="http://schemas.microsoft.com/office/drawing/2010/main">
                      <a14:imgLayer r:embed="rId11">
                        <a14:imgEffect>
                          <a14:saturation sat="400000"/>
                        </a14:imgEffect>
                      </a14:imgLayer>
                    </a14:imgProps>
                  </a:ext>
                </a:extLst>
              </a:blip>
              <a:srcRect l="76770" t="6266" r="5923" b="54397"/>
              <a:stretch>
                <a:fillRect/>
              </a:stretch>
            </p:blipFill>
            <p:spPr>
              <a:xfrm>
                <a:off x="9667042" y="1785244"/>
                <a:ext cx="1894841" cy="2285232"/>
              </a:xfrm>
              <a:prstGeom prst="rect">
                <a:avLst/>
              </a:prstGeom>
              <a:noFill/>
              <a:ln w="38100">
                <a:noFill/>
              </a:ln>
            </p:spPr>
          </p:pic>
          <p:sp>
            <p:nvSpPr>
              <p:cNvPr id="23" name="Rectangle 22"/>
              <p:cNvSpPr/>
              <p:nvPr/>
            </p:nvSpPr>
            <p:spPr>
              <a:xfrm>
                <a:off x="9522075" y="1318726"/>
                <a:ext cx="2039808" cy="2690210"/>
              </a:xfrm>
              <a:prstGeom prst="rect">
                <a:avLst/>
              </a:prstGeom>
              <a:noFill/>
              <a:ln w="57150">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1" i="0" u="none" strike="noStrike" kern="1200" cap="none" spc="0" normalizeH="0" baseline="0" noProof="0">
                    <a:solidFill>
                      <a:schemeClr val="tx1"/>
                    </a:solidFill>
                    <a:uLnTx/>
                    <a:uFillTx/>
                    <a:latin typeface="Arial" pitchFamily="34" charset="0"/>
                    <a:cs typeface="Arial" pitchFamily="34" charset="0"/>
                  </a:rPr>
                  <a:t>Cycle Time - Distribution</a:t>
                </a:r>
              </a:p>
            </p:txBody>
          </p:sp>
          <p:sp>
            <p:nvSpPr>
              <p:cNvPr id="84" name="TextBox 83"/>
              <p:cNvSpPr txBox="1"/>
              <p:nvPr/>
            </p:nvSpPr>
            <p:spPr>
              <a:xfrm>
                <a:off x="9681264" y="1856550"/>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700</a:t>
                </a:r>
                <a:endParaRPr lang="en-US" sz="1000"/>
              </a:p>
            </p:txBody>
          </p:sp>
          <p:sp>
            <p:nvSpPr>
              <p:cNvPr id="85" name="TextBox 84"/>
              <p:cNvSpPr txBox="1"/>
              <p:nvPr/>
            </p:nvSpPr>
            <p:spPr>
              <a:xfrm>
                <a:off x="9681264" y="2128332"/>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600</a:t>
                </a:r>
                <a:endParaRPr lang="en-US" sz="1000"/>
              </a:p>
            </p:txBody>
          </p:sp>
          <p:sp>
            <p:nvSpPr>
              <p:cNvPr id="86" name="TextBox 85"/>
              <p:cNvSpPr txBox="1"/>
              <p:nvPr/>
            </p:nvSpPr>
            <p:spPr>
              <a:xfrm>
                <a:off x="9681264" y="2400114"/>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5</a:t>
                </a: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00</a:t>
                </a:r>
                <a:endParaRPr lang="en-US" sz="1000"/>
              </a:p>
            </p:txBody>
          </p:sp>
          <p:sp>
            <p:nvSpPr>
              <p:cNvPr id="87" name="TextBox 86"/>
              <p:cNvSpPr txBox="1"/>
              <p:nvPr/>
            </p:nvSpPr>
            <p:spPr>
              <a:xfrm>
                <a:off x="9681264" y="2671896"/>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400</a:t>
                </a:r>
                <a:endParaRPr lang="en-US" sz="1000"/>
              </a:p>
            </p:txBody>
          </p:sp>
          <p:sp>
            <p:nvSpPr>
              <p:cNvPr id="88" name="TextBox 87"/>
              <p:cNvSpPr txBox="1"/>
              <p:nvPr/>
            </p:nvSpPr>
            <p:spPr>
              <a:xfrm>
                <a:off x="9681264" y="2943678"/>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300</a:t>
                </a:r>
                <a:endParaRPr lang="en-US" sz="1000"/>
              </a:p>
            </p:txBody>
          </p:sp>
          <p:sp>
            <p:nvSpPr>
              <p:cNvPr id="89" name="TextBox 88"/>
              <p:cNvSpPr txBox="1"/>
              <p:nvPr/>
            </p:nvSpPr>
            <p:spPr>
              <a:xfrm>
                <a:off x="9681264" y="3215460"/>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200</a:t>
                </a:r>
                <a:endParaRPr lang="en-US" sz="1000"/>
              </a:p>
            </p:txBody>
          </p:sp>
          <p:sp>
            <p:nvSpPr>
              <p:cNvPr id="90" name="TextBox 89"/>
              <p:cNvSpPr txBox="1"/>
              <p:nvPr/>
            </p:nvSpPr>
            <p:spPr>
              <a:xfrm>
                <a:off x="9681264" y="3487242"/>
                <a:ext cx="211596"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1</a:t>
                </a: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00</a:t>
                </a:r>
                <a:endParaRPr lang="en-US" sz="1000"/>
              </a:p>
            </p:txBody>
          </p:sp>
          <p:sp>
            <p:nvSpPr>
              <p:cNvPr id="91" name="TextBox 90"/>
              <p:cNvSpPr txBox="1"/>
              <p:nvPr/>
            </p:nvSpPr>
            <p:spPr>
              <a:xfrm>
                <a:off x="9822328" y="3759024"/>
                <a:ext cx="70532" cy="153888"/>
              </a:xfrm>
              <a:prstGeom prst="rect">
                <a:avLst/>
              </a:prstGeom>
              <a:solidFill>
                <a:schemeClr val="bg1"/>
              </a:solidFill>
            </p:spPr>
            <p:txBody>
              <a:bodyPr wrap="none" lIns="0" tIns="0" rIns="0" bIns="0" rtlCol="0">
                <a:sp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000"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0</a:t>
                </a:r>
                <a:endParaRPr lang="en-US" sz="1000"/>
              </a:p>
            </p:txBody>
          </p:sp>
        </p:grpSp>
      </p:grpSp>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5"/>
            <a:ext cx="6130479"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5652938" cy="322724"/>
          </a:xfrm>
          <a:prstGeom prst="rect">
            <a:avLst/>
          </a:prstGeom>
        </p:spPr>
        <p:txBody>
          <a:bodyPr vert="horz" wrap="square" lIns="0" tIns="8930" rIns="0" bIns="0" rtlCol="0">
            <a:spAutoFit/>
          </a:bodyPr>
          <a:lstStyle/>
          <a:p>
            <a:pPr marL="8930">
              <a:lnSpc>
                <a:spcPct val="100000"/>
              </a:lnSpc>
              <a:spcBef>
                <a:spcPts val="70"/>
              </a:spcBef>
            </a:pPr>
            <a:r>
              <a:rPr sz="2953" b="1" spc="-169">
                <a:latin typeface="Trebuchet MS"/>
                <a:cs typeface="Trebuchet MS"/>
              </a:rPr>
              <a:t>6. </a:t>
            </a:r>
            <a:r>
              <a:rPr sz="2953" b="1" spc="25">
                <a:latin typeface="Trebuchet MS"/>
                <a:cs typeface="Trebuchet MS"/>
              </a:rPr>
              <a:t>Face-to-face</a:t>
            </a:r>
            <a:r>
              <a:rPr sz="2953" b="1" spc="-77">
                <a:latin typeface="Trebuchet MS"/>
                <a:cs typeface="Trebuchet MS"/>
              </a:rPr>
              <a:t> </a:t>
            </a:r>
            <a:r>
              <a:rPr sz="2953" b="1" spc="109">
                <a:latin typeface="Trebuchet MS"/>
                <a:cs typeface="Trebuchet MS"/>
              </a:rPr>
              <a:t>communication</a:t>
            </a:r>
            <a:endParaRPr sz="2953">
              <a:latin typeface="Trebuchet MS"/>
              <a:cs typeface="Trebuchet MS"/>
            </a:endParaRPr>
          </a:p>
        </p:txBody>
      </p:sp>
      <p:sp>
        <p:nvSpPr>
          <p:cNvPr id="5" name="object 5"/>
          <p:cNvSpPr txBox="1"/>
          <p:nvPr/>
        </p:nvSpPr>
        <p:spPr>
          <a:xfrm>
            <a:off x="1052438" y="2147590"/>
            <a:ext cx="6882110" cy="2540496"/>
          </a:xfrm>
          <a:prstGeom prst="rect">
            <a:avLst/>
          </a:prstGeom>
        </p:spPr>
        <p:txBody>
          <a:bodyPr vert="horz" wrap="square" lIns="0" tIns="100012" rIns="0" bIns="0" rtlCol="0">
            <a:spAutoFit/>
          </a:bodyPr>
          <a:lstStyle>
            <a:defPPr>
              <a:defRPr lang="en-US"/>
            </a:defPPr>
          </a:lstStyle>
          <a:p>
            <a:pPr marL="8930" marR="461665">
              <a:lnSpc>
                <a:spcPct val="76400"/>
              </a:lnSpc>
              <a:spcBef>
                <a:spcPts val="788"/>
              </a:spcBef>
            </a:pPr>
            <a:r>
              <a:rPr sz="2531" spc="4">
                <a:solidFill>
                  <a:srgbClr val="3C5A63"/>
                </a:solidFill>
                <a:latin typeface="Verdana"/>
                <a:cs typeface="Verdana"/>
              </a:rPr>
              <a:t>The</a:t>
            </a:r>
            <a:r>
              <a:rPr sz="2531" spc="-134">
                <a:solidFill>
                  <a:srgbClr val="3C5A63"/>
                </a:solidFill>
                <a:latin typeface="Verdana"/>
                <a:cs typeface="Verdana"/>
              </a:rPr>
              <a:t> </a:t>
            </a:r>
            <a:r>
              <a:rPr sz="2531" spc="-11">
                <a:solidFill>
                  <a:srgbClr val="3C5A63"/>
                </a:solidFill>
                <a:latin typeface="Verdana"/>
                <a:cs typeface="Verdana"/>
              </a:rPr>
              <a:t>most</a:t>
            </a:r>
            <a:r>
              <a:rPr sz="2531" spc="-130">
                <a:solidFill>
                  <a:srgbClr val="3C5A63"/>
                </a:solidFill>
                <a:latin typeface="Verdana"/>
                <a:cs typeface="Verdana"/>
              </a:rPr>
              <a:t> </a:t>
            </a:r>
            <a:r>
              <a:rPr sz="2531" spc="25">
                <a:solidFill>
                  <a:srgbClr val="3C5A63"/>
                </a:solidFill>
                <a:latin typeface="Verdana"/>
                <a:cs typeface="Verdana"/>
              </a:rPr>
              <a:t>efficient</a:t>
            </a:r>
            <a:r>
              <a:rPr sz="2531" spc="-134">
                <a:solidFill>
                  <a:srgbClr val="3C5A63"/>
                </a:solidFill>
                <a:latin typeface="Verdana"/>
                <a:cs typeface="Verdana"/>
              </a:rPr>
              <a:t> </a:t>
            </a:r>
            <a:r>
              <a:rPr sz="2531">
                <a:solidFill>
                  <a:srgbClr val="3C5A63"/>
                </a:solidFill>
                <a:latin typeface="Verdana"/>
                <a:cs typeface="Verdana"/>
              </a:rPr>
              <a:t>and</a:t>
            </a:r>
            <a:r>
              <a:rPr sz="2531" spc="-130">
                <a:solidFill>
                  <a:srgbClr val="3C5A63"/>
                </a:solidFill>
                <a:latin typeface="Verdana"/>
                <a:cs typeface="Verdana"/>
              </a:rPr>
              <a:t> </a:t>
            </a:r>
            <a:r>
              <a:rPr sz="2531" spc="18">
                <a:solidFill>
                  <a:srgbClr val="3C5A63"/>
                </a:solidFill>
                <a:latin typeface="Verdana"/>
                <a:cs typeface="Verdana"/>
              </a:rPr>
              <a:t>effective</a:t>
            </a:r>
            <a:r>
              <a:rPr sz="2531" spc="-134">
                <a:solidFill>
                  <a:srgbClr val="3C5A63"/>
                </a:solidFill>
                <a:latin typeface="Verdana"/>
                <a:cs typeface="Verdana"/>
              </a:rPr>
              <a:t> </a:t>
            </a:r>
            <a:r>
              <a:rPr sz="2531" spc="-14">
                <a:solidFill>
                  <a:srgbClr val="3C5A63"/>
                </a:solidFill>
                <a:latin typeface="Verdana"/>
                <a:cs typeface="Verdana"/>
              </a:rPr>
              <a:t>method  </a:t>
            </a:r>
            <a:r>
              <a:rPr sz="2531" spc="-11">
                <a:solidFill>
                  <a:srgbClr val="3C5A63"/>
                </a:solidFill>
                <a:latin typeface="Verdana"/>
                <a:cs typeface="Verdana"/>
              </a:rPr>
              <a:t>of</a:t>
            </a:r>
            <a:r>
              <a:rPr sz="2531" spc="-137">
                <a:solidFill>
                  <a:srgbClr val="3C5A63"/>
                </a:solidFill>
                <a:latin typeface="Verdana"/>
                <a:cs typeface="Verdana"/>
              </a:rPr>
              <a:t> </a:t>
            </a:r>
            <a:r>
              <a:rPr sz="2531" spc="7">
                <a:solidFill>
                  <a:srgbClr val="3C5A63"/>
                </a:solidFill>
                <a:latin typeface="Verdana"/>
                <a:cs typeface="Verdana"/>
              </a:rPr>
              <a:t>conveying</a:t>
            </a:r>
            <a:r>
              <a:rPr sz="2531" spc="-134">
                <a:solidFill>
                  <a:srgbClr val="3C5A63"/>
                </a:solidFill>
                <a:latin typeface="Verdana"/>
                <a:cs typeface="Verdana"/>
              </a:rPr>
              <a:t> </a:t>
            </a:r>
            <a:r>
              <a:rPr sz="2531">
                <a:solidFill>
                  <a:srgbClr val="3C5A63"/>
                </a:solidFill>
                <a:latin typeface="Verdana"/>
                <a:cs typeface="Verdana"/>
              </a:rPr>
              <a:t>information</a:t>
            </a:r>
            <a:r>
              <a:rPr sz="2531" spc="-137">
                <a:solidFill>
                  <a:srgbClr val="3C5A63"/>
                </a:solidFill>
                <a:latin typeface="Verdana"/>
                <a:cs typeface="Verdana"/>
              </a:rPr>
              <a:t> </a:t>
            </a:r>
            <a:r>
              <a:rPr sz="2531" spc="11">
                <a:solidFill>
                  <a:srgbClr val="3C5A63"/>
                </a:solidFill>
                <a:latin typeface="Verdana"/>
                <a:cs typeface="Verdana"/>
              </a:rPr>
              <a:t>to</a:t>
            </a:r>
            <a:r>
              <a:rPr sz="2531" spc="-134">
                <a:solidFill>
                  <a:srgbClr val="3C5A63"/>
                </a:solidFill>
                <a:latin typeface="Verdana"/>
                <a:cs typeface="Verdana"/>
              </a:rPr>
              <a:t> </a:t>
            </a:r>
            <a:r>
              <a:rPr sz="2531">
                <a:solidFill>
                  <a:srgbClr val="3C5A63"/>
                </a:solidFill>
                <a:latin typeface="Verdana"/>
                <a:cs typeface="Verdana"/>
              </a:rPr>
              <a:t>and</a:t>
            </a:r>
            <a:r>
              <a:rPr sz="2531" spc="-137">
                <a:solidFill>
                  <a:srgbClr val="3C5A63"/>
                </a:solidFill>
                <a:latin typeface="Verdana"/>
                <a:cs typeface="Verdana"/>
              </a:rPr>
              <a:t> </a:t>
            </a:r>
            <a:r>
              <a:rPr sz="2531" spc="-28">
                <a:solidFill>
                  <a:srgbClr val="3C5A63"/>
                </a:solidFill>
                <a:latin typeface="Verdana"/>
                <a:cs typeface="Verdana"/>
              </a:rPr>
              <a:t>within</a:t>
            </a:r>
            <a:endParaRPr sz="2531">
              <a:latin typeface="Verdana"/>
              <a:cs typeface="Verdana"/>
            </a:endParaRPr>
          </a:p>
          <a:p>
            <a:pPr marL="2697659">
              <a:lnSpc>
                <a:spcPts val="2770"/>
              </a:lnSpc>
            </a:pPr>
            <a:r>
              <a:rPr sz="2531" spc="46">
                <a:solidFill>
                  <a:srgbClr val="3C5A63"/>
                </a:solidFill>
                <a:latin typeface="Verdana"/>
                <a:cs typeface="Verdana"/>
              </a:rPr>
              <a:t>a </a:t>
            </a:r>
            <a:r>
              <a:rPr sz="2531" spc="-4">
                <a:solidFill>
                  <a:srgbClr val="3C5A63"/>
                </a:solidFill>
                <a:latin typeface="Verdana"/>
                <a:cs typeface="Verdana"/>
              </a:rPr>
              <a:t>development </a:t>
            </a:r>
            <a:r>
              <a:rPr sz="2531" spc="-18">
                <a:solidFill>
                  <a:srgbClr val="3C5A63"/>
                </a:solidFill>
                <a:latin typeface="Verdana"/>
                <a:cs typeface="Verdana"/>
              </a:rPr>
              <a:t>team</a:t>
            </a:r>
            <a:r>
              <a:rPr sz="2531" spc="-457">
                <a:solidFill>
                  <a:srgbClr val="3C5A63"/>
                </a:solidFill>
                <a:latin typeface="Verdana"/>
                <a:cs typeface="Verdana"/>
              </a:rPr>
              <a:t> </a:t>
            </a:r>
            <a:r>
              <a:rPr sz="2531" spc="-32">
                <a:solidFill>
                  <a:srgbClr val="3C5A63"/>
                </a:solidFill>
                <a:latin typeface="Verdana"/>
                <a:cs typeface="Verdana"/>
              </a:rPr>
              <a:t>is</a:t>
            </a:r>
            <a:endParaRPr sz="2531">
              <a:latin typeface="Verdana"/>
              <a:cs typeface="Verdana"/>
            </a:endParaRPr>
          </a:p>
          <a:p>
            <a:pPr marL="3126284">
              <a:lnSpc>
                <a:spcPts val="5759"/>
              </a:lnSpc>
            </a:pPr>
            <a:r>
              <a:rPr sz="4922" spc="243">
                <a:solidFill>
                  <a:srgbClr val="3C5A63"/>
                </a:solidFill>
                <a:latin typeface="Georgia"/>
                <a:cs typeface="Georgia"/>
              </a:rPr>
              <a:t>face-to-face</a:t>
            </a:r>
            <a:endParaRPr sz="4922">
              <a:latin typeface="Georgia"/>
              <a:cs typeface="Georgia"/>
            </a:endParaRPr>
          </a:p>
          <a:p>
            <a:pPr marL="3126284">
              <a:lnSpc>
                <a:spcPct val="100000"/>
              </a:lnSpc>
              <a:spcBef>
                <a:spcPts val="70"/>
              </a:spcBef>
            </a:pPr>
            <a:r>
              <a:rPr sz="4922" spc="127">
                <a:solidFill>
                  <a:srgbClr val="3C5A63"/>
                </a:solidFill>
                <a:latin typeface="Georgia"/>
                <a:cs typeface="Georgia"/>
              </a:rPr>
              <a:t>conversation</a:t>
            </a:r>
            <a:endParaRPr sz="4922">
              <a:latin typeface="Georgia"/>
              <a:cs typeface="Georgia"/>
            </a:endParaRPr>
          </a:p>
        </p:txBody>
      </p:sp>
    </p:spTree>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47"/>
        <p:cNvGrpSpPr/>
        <p:nvPr/>
      </p:nvGrpSpPr>
      <p:grpSpPr>
        <a:xfrm>
          <a:off x="0" y="0"/>
          <a:ext cx="0" cy="0"/>
        </a:xfrm>
      </p:grpSpPr>
      <p:sp>
        <p:nvSpPr>
          <p:cNvPr id="148" name="Google Shape;148;p27"/>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2.3.8 Improve Collaboratively</a:t>
            </a:r>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endParaRPr lang="en-US"/>
          </a:p>
        </p:txBody>
      </p:sp>
      <p:pic>
        <p:nvPicPr>
          <p:cNvPr id="11" name="Picture 10"/>
          <p:cNvPicPr>
            <a:picLocks noChangeAspect="1"/>
          </p:cNvPicPr>
          <p:nvPr/>
        </p:nvPicPr>
        <p:blipFill>
          <a:blip r:embed="rId3"/>
          <a:stretch>
            <a:fillRect/>
          </a:stretch>
        </p:blipFill>
        <p:spPr>
          <a:xfrm>
            <a:off x="1930869" y="1236397"/>
            <a:ext cx="8857293" cy="4978023"/>
          </a:xfrm>
          <a:prstGeom prst="rect">
            <a:avLst/>
          </a:prstGeom>
        </p:spPr>
      </p:pic>
    </p:spTree>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53"/>
        <p:cNvGrpSpPr/>
        <p:nvPr/>
      </p:nvGrpSpPr>
      <p:grpSpPr>
        <a:xfrm>
          <a:off x="0" y="0"/>
          <a:ext cx="0" cy="0"/>
        </a:xfrm>
      </p:grpSpPr>
      <p:sp>
        <p:nvSpPr>
          <p:cNvPr id="154" name="Google Shape;154;p28"/>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2.4 Value of System</a:t>
            </a:r>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endParaRPr lang="en-US"/>
          </a:p>
        </p:txBody>
      </p:sp>
      <p:sp>
        <p:nvSpPr>
          <p:cNvPr id="156" name="Google Shape;156;p28"/>
          <p:cNvSpPr txBox="1"/>
          <p:nvPr/>
        </p:nvSpPr>
        <p:spPr>
          <a:xfrm>
            <a:off x="631950" y="4802224"/>
            <a:ext cx="11074400" cy="922000"/>
          </a:xfrm>
          <a:prstGeom prst="rect">
            <a:avLst/>
          </a:prstGeom>
          <a:solidFill>
            <a:srgbClr val="0CA46A"/>
          </a:solid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Clr>
                <a:schemeClr val="dk1"/>
              </a:buClr>
              <a:buSzPts val="11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Your system is everything that happens between when your customer has a need until you have fulfilled the need. In the picture, the system is symbolized with a pipe.</a:t>
            </a:r>
            <a:endParaRPr sz="1800">
              <a:solidFill>
                <a:schemeClr val="bg1"/>
              </a:solidFill>
            </a:endParaRPr>
          </a:p>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000">
              <a:solidFill>
                <a:schemeClr val="bg1"/>
              </a:solidFill>
            </a:endParaRPr>
          </a:p>
        </p:txBody>
      </p:sp>
      <p:grpSp>
        <p:nvGrpSpPr>
          <p:cNvPr id="33" name="Group 32"/>
          <p:cNvGrpSpPr/>
          <p:nvPr/>
        </p:nvGrpSpPr>
        <p:grpSpPr>
          <a:xfrm>
            <a:off x="631950" y="1459246"/>
            <a:ext cx="11074400" cy="3301440"/>
            <a:chOff x="827314" y="1125417"/>
            <a:chExt cx="11074400" cy="3301440"/>
          </a:xfrm>
        </p:grpSpPr>
        <p:pic>
          <p:nvPicPr>
            <p:cNvPr id="10" name="Graphic 10">
              <a:extLst>
                <a:ext uri="{FF2B5EF4-FFF2-40B4-BE49-F238E27FC236}">
                  <a16:creationId xmlns="" xmlns:a16="http://schemas.microsoft.com/office/drawing/2014/main" id="{1ABCD965-DA9D-43D1-B3E2-E613BED01F30}"/>
                </a:ext>
              </a:extLst>
            </p:cNvPr>
            <p:cNvPicPr>
              <a:picLocks noChangeAspect="1"/>
            </p:cNvPicPr>
            <p:nvPr/>
          </p:nvPicPr>
          <p:blipFill>
            <a:blip r:embed="rId3">
              <a:extLst>
                <a:ext uri="{96DAC541-7B7A-43D3-8B79-37D633B846F1}">
                  <asvg:svgBlip xmlns="" xmlns:asvg="http://schemas.microsoft.com/office/drawing/2016/SVG/main" r:embed="rId4"/>
                </a:ext>
              </a:extLst>
            </a:blip>
            <a:srcRect l="1480" t="20527" r="61132" b="51199"/>
            <a:stretch>
              <a:fillRect/>
            </a:stretch>
          </p:blipFill>
          <p:spPr>
            <a:xfrm>
              <a:off x="2624606" y="3263895"/>
              <a:ext cx="876968" cy="1041400"/>
            </a:xfrm>
            <a:prstGeom prst="rect">
              <a:avLst/>
            </a:prstGeom>
          </p:spPr>
        </p:pic>
        <p:grpSp>
          <p:nvGrpSpPr>
            <p:cNvPr id="6" name="Group 5"/>
            <p:cNvGrpSpPr/>
            <p:nvPr/>
          </p:nvGrpSpPr>
          <p:grpSpPr>
            <a:xfrm>
              <a:off x="9125140" y="3119094"/>
              <a:ext cx="997130" cy="1186201"/>
              <a:chOff x="10668000" y="2374900"/>
              <a:chExt cx="997130" cy="1186201"/>
            </a:xfrm>
          </p:grpSpPr>
          <p:pic>
            <p:nvPicPr>
              <p:cNvPr id="11" name="Graphic 10">
                <a:extLst>
                  <a:ext uri="{FF2B5EF4-FFF2-40B4-BE49-F238E27FC236}">
                    <a16:creationId xmlns="" xmlns:a16="http://schemas.microsoft.com/office/drawing/2014/main" id="{1ABCD965-DA9D-43D1-B3E2-E613BED01F30}"/>
                  </a:ext>
                </a:extLst>
              </p:cNvPr>
              <p:cNvPicPr>
                <a:picLocks noChangeAspect="1"/>
              </p:cNvPicPr>
              <p:nvPr/>
            </p:nvPicPr>
            <p:blipFill>
              <a:blip r:embed="rId3">
                <a:extLst>
                  <a:ext uri="{96DAC541-7B7A-43D3-8B79-37D633B846F1}">
                    <asvg:svgBlip xmlns="" xmlns:asvg="http://schemas.microsoft.com/office/drawing/2016/SVG/main" r:embed="rId5"/>
                  </a:ext>
                </a:extLst>
              </a:blip>
              <a:srcRect l="55083" t="9493" r="7529" b="62233"/>
              <a:stretch>
                <a:fillRect/>
              </a:stretch>
            </p:blipFill>
            <p:spPr>
              <a:xfrm>
                <a:off x="10788162" y="2519701"/>
                <a:ext cx="876968" cy="1041400"/>
              </a:xfrm>
              <a:prstGeom prst="rect">
                <a:avLst/>
              </a:prstGeom>
            </p:spPr>
          </p:pic>
          <p:sp>
            <p:nvSpPr>
              <p:cNvPr id="5" name="Freeform 4"/>
              <p:cNvSpPr/>
              <p:nvPr/>
            </p:nvSpPr>
            <p:spPr>
              <a:xfrm>
                <a:off x="10668000" y="2374900"/>
                <a:ext cx="647700" cy="419100"/>
              </a:xfrm>
              <a:custGeom>
                <a:gdLst>
                  <a:gd name="connsiteX0" fmla="*/ 0 w 647700"/>
                  <a:gd name="connsiteY0" fmla="*/ 419100 h 419100"/>
                  <a:gd name="connsiteX1" fmla="*/ 368300 w 647700"/>
                  <a:gd name="connsiteY1" fmla="*/ 228600 h 419100"/>
                  <a:gd name="connsiteX2" fmla="*/ 647700 w 647700"/>
                  <a:gd name="connsiteY2" fmla="*/ 0 h 419100"/>
                  <a:gd name="connsiteX3" fmla="*/ 0 w 647700"/>
                  <a:gd name="connsiteY3" fmla="*/ 139700 h 419100"/>
                  <a:gd name="connsiteX4" fmla="*/ 0 w 647700"/>
                  <a:gd name="connsiteY4" fmla="*/ 419100 h 4191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419100">
                    <a:moveTo>
                      <a:pt x="0" y="419100"/>
                    </a:moveTo>
                    <a:lnTo>
                      <a:pt x="368300" y="228600"/>
                    </a:lnTo>
                    <a:lnTo>
                      <a:pt x="647700" y="0"/>
                    </a:lnTo>
                    <a:lnTo>
                      <a:pt x="0" y="139700"/>
                    </a:lnTo>
                    <a:lnTo>
                      <a:pt x="0" y="4191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sp>
          <p:nvSpPr>
            <p:cNvPr id="7" name="Cloud Callout 6"/>
            <p:cNvSpPr/>
            <p:nvPr/>
          </p:nvSpPr>
          <p:spPr>
            <a:xfrm>
              <a:off x="9382358" y="1376308"/>
              <a:ext cx="2179525" cy="1486924"/>
            </a:xfrm>
            <a:prstGeom prst="cloudCallout">
              <a:avLst>
                <a:gd name="adj1" fmla="val -24238"/>
                <a:gd name="adj2" fmla="val 73885"/>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5" name="Cloud Callout 14"/>
            <p:cNvSpPr/>
            <p:nvPr/>
          </p:nvSpPr>
          <p:spPr>
            <a:xfrm>
              <a:off x="1052243" y="1430966"/>
              <a:ext cx="2179525" cy="1486924"/>
            </a:xfrm>
            <a:prstGeom prst="cloudCallout">
              <a:avLst>
                <a:gd name="adj1" fmla="val 21795"/>
                <a:gd name="adj2" fmla="val 61073"/>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pic>
          <p:nvPicPr>
            <p:cNvPr id="22" name="Picture 21"/>
            <p:cNvPicPr>
              <a:picLocks noChangeAspect="1"/>
            </p:cNvPicPr>
            <p:nvPr/>
          </p:nvPicPr>
          <p:blipFill>
            <a:blip r:embed="rId6"/>
            <a:stretch>
              <a:fillRect/>
            </a:stretch>
          </p:blipFill>
          <p:spPr>
            <a:xfrm>
              <a:off x="1285485" y="1745070"/>
              <a:ext cx="1605057" cy="858716"/>
            </a:xfrm>
            <a:prstGeom prst="rect">
              <a:avLst/>
            </a:prstGeom>
          </p:spPr>
        </p:pic>
        <p:pic>
          <p:nvPicPr>
            <p:cNvPr id="23" name="Picture 22"/>
            <p:cNvPicPr>
              <a:picLocks noChangeAspect="1"/>
            </p:cNvPicPr>
            <p:nvPr/>
          </p:nvPicPr>
          <p:blipFill>
            <a:blip r:embed="rId7"/>
            <a:stretch>
              <a:fillRect/>
            </a:stretch>
          </p:blipFill>
          <p:spPr>
            <a:xfrm rot="20361172">
              <a:off x="9737226" y="1468445"/>
              <a:ext cx="1548728" cy="1179401"/>
            </a:xfrm>
            <a:prstGeom prst="rect">
              <a:avLst/>
            </a:prstGeom>
          </p:spPr>
        </p:pic>
        <p:grpSp>
          <p:nvGrpSpPr>
            <p:cNvPr id="31" name="Group 30"/>
            <p:cNvGrpSpPr/>
            <p:nvPr/>
          </p:nvGrpSpPr>
          <p:grpSpPr>
            <a:xfrm>
              <a:off x="3784655" y="3119094"/>
              <a:ext cx="5159717" cy="1157844"/>
              <a:chOff x="4137016" y="3263895"/>
              <a:chExt cx="4322233" cy="969912"/>
            </a:xfrm>
          </p:grpSpPr>
          <p:sp>
            <p:nvSpPr>
              <p:cNvPr id="24" name="Right Arrow 23"/>
              <p:cNvSpPr/>
              <p:nvPr/>
            </p:nvSpPr>
            <p:spPr>
              <a:xfrm>
                <a:off x="4137016" y="3562345"/>
                <a:ext cx="819727" cy="444500"/>
              </a:xfrm>
              <a:prstGeom prst="rightArrow">
                <a:avLst/>
              </a:prstGeom>
              <a:solidFill>
                <a:srgbClr val="0CA46A"/>
              </a:solidFill>
              <a:ln>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8" name="Right Arrow 27"/>
              <p:cNvSpPr/>
              <p:nvPr/>
            </p:nvSpPr>
            <p:spPr>
              <a:xfrm>
                <a:off x="5304518" y="3562345"/>
                <a:ext cx="819727" cy="444500"/>
              </a:xfrm>
              <a:prstGeom prst="rightArrow">
                <a:avLst/>
              </a:prstGeom>
              <a:solidFill>
                <a:srgbClr val="0CA46A"/>
              </a:solidFill>
              <a:ln>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9" name="Right Arrow 28"/>
              <p:cNvSpPr/>
              <p:nvPr/>
            </p:nvSpPr>
            <p:spPr>
              <a:xfrm>
                <a:off x="6472020" y="3562345"/>
                <a:ext cx="819727" cy="444500"/>
              </a:xfrm>
              <a:prstGeom prst="rightArrow">
                <a:avLst/>
              </a:prstGeom>
              <a:solidFill>
                <a:srgbClr val="0CA46A"/>
              </a:solidFill>
              <a:ln>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0" name="Right Arrow 29"/>
              <p:cNvSpPr/>
              <p:nvPr/>
            </p:nvSpPr>
            <p:spPr>
              <a:xfrm>
                <a:off x="7639522" y="3562345"/>
                <a:ext cx="819727" cy="444500"/>
              </a:xfrm>
              <a:prstGeom prst="rightArrow">
                <a:avLst/>
              </a:prstGeom>
              <a:solidFill>
                <a:srgbClr val="0CA46A"/>
              </a:solidFill>
              <a:ln>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6" name="Rectangle 25"/>
              <p:cNvSpPr/>
              <p:nvPr/>
            </p:nvSpPr>
            <p:spPr>
              <a:xfrm>
                <a:off x="4381409" y="3342256"/>
                <a:ext cx="3651746" cy="844167"/>
              </a:xfrm>
              <a:prstGeom prst="rect">
                <a:avLst/>
              </a:prstGeom>
              <a:noFill/>
              <a:ln w="38100">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4" name="Rectangle 33"/>
              <p:cNvSpPr/>
              <p:nvPr/>
            </p:nvSpPr>
            <p:spPr>
              <a:xfrm>
                <a:off x="4297093" y="3263895"/>
                <a:ext cx="249786" cy="969912"/>
              </a:xfrm>
              <a:prstGeom prst="rect">
                <a:avLst/>
              </a:prstGeom>
              <a:solidFill>
                <a:schemeClr val="bg1"/>
              </a:solidFill>
              <a:ln w="28575">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5" name="Rectangle 34"/>
              <p:cNvSpPr/>
              <p:nvPr/>
            </p:nvSpPr>
            <p:spPr>
              <a:xfrm>
                <a:off x="7908262" y="3263895"/>
                <a:ext cx="249786" cy="969912"/>
              </a:xfrm>
              <a:prstGeom prst="rect">
                <a:avLst/>
              </a:prstGeom>
              <a:solidFill>
                <a:schemeClr val="bg1"/>
              </a:solidFill>
              <a:ln w="28575">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sp>
          <p:nvSpPr>
            <p:cNvPr id="27" name="Rounded Rectangle 26"/>
            <p:cNvSpPr/>
            <p:nvPr/>
          </p:nvSpPr>
          <p:spPr>
            <a:xfrm>
              <a:off x="827314" y="1125417"/>
              <a:ext cx="11074400" cy="3301440"/>
            </a:xfrm>
            <a:prstGeom prst="roundRect">
              <a:avLst>
                <a:gd name="adj" fmla="val 3918"/>
              </a:avLst>
            </a:prstGeom>
            <a:noFill/>
            <a:ln w="571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spTree>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61"/>
        <p:cNvGrpSpPr/>
        <p:nvPr/>
      </p:nvGrpSpPr>
      <p:grpSpPr>
        <a:xfrm>
          <a:off x="0" y="0"/>
          <a:ext cx="0" cy="0"/>
        </a:xfrm>
      </p:grpSpPr>
      <p:sp>
        <p:nvSpPr>
          <p:cNvPr id="162" name="Google Shape;162;p29"/>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2.4.1 Value of System- Mapping the Process</a:t>
            </a:r>
          </a:p>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endParaRPr lang="en-US"/>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endParaRPr lang="en-US"/>
          </a:p>
        </p:txBody>
      </p:sp>
      <p:grpSp>
        <p:nvGrpSpPr>
          <p:cNvPr id="5" name="Group 4"/>
          <p:cNvGrpSpPr/>
          <p:nvPr/>
        </p:nvGrpSpPr>
        <p:grpSpPr>
          <a:xfrm>
            <a:off x="1393370" y="1562938"/>
            <a:ext cx="9710059" cy="4615543"/>
            <a:chOff x="1393370" y="1562938"/>
            <a:chExt cx="9710059" cy="4615543"/>
          </a:xfrm>
        </p:grpSpPr>
        <p:pic>
          <p:nvPicPr>
            <p:cNvPr id="164" name="Google Shape;164;p29"/>
            <p:cNvPicPr preferRelativeResize="0"/>
            <p:nvPr/>
          </p:nvPicPr>
          <p:blipFill>
            <a:blip r:embed="rId3"/>
            <a:srcRect l="3288" t="2747" r="1966" b="2281"/>
            <a:stretch>
              <a:fillRect/>
            </a:stretch>
          </p:blipFill>
          <p:spPr>
            <a:xfrm>
              <a:off x="1393370" y="1562938"/>
              <a:ext cx="9710059" cy="4615543"/>
            </a:xfrm>
            <a:prstGeom prst="rect">
              <a:avLst/>
            </a:prstGeom>
            <a:noFill/>
            <a:ln w="57150">
              <a:solidFill>
                <a:srgbClr val="0CA46A"/>
              </a:solidFill>
            </a:ln>
          </p:spPr>
        </p:pic>
        <p:sp>
          <p:nvSpPr>
            <p:cNvPr id="3" name="Rectangle 2"/>
            <p:cNvSpPr/>
            <p:nvPr/>
          </p:nvSpPr>
          <p:spPr>
            <a:xfrm>
              <a:off x="1485814" y="1635508"/>
              <a:ext cx="1054187" cy="1480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pic>
          <p:nvPicPr>
            <p:cNvPr id="12" name="Graphic 10">
              <a:extLst>
                <a:ext uri="{FF2B5EF4-FFF2-40B4-BE49-F238E27FC236}">
                  <a16:creationId xmlns="" xmlns:a16="http://schemas.microsoft.com/office/drawing/2014/main" id="{1ABCD965-DA9D-43D1-B3E2-E613BED01F30}"/>
                </a:ext>
              </a:extLst>
            </p:cNvPr>
            <p:cNvPicPr>
              <a:picLocks noChangeAspect="1"/>
            </p:cNvPicPr>
            <p:nvPr/>
          </p:nvPicPr>
          <p:blipFill>
            <a:blip r:embed="rId4">
              <a:extLst>
                <a:ext uri="{96DAC541-7B7A-43D3-8B79-37D633B846F1}">
                  <asvg:svgBlip xmlns="" xmlns:asvg="http://schemas.microsoft.com/office/drawing/2016/SVG/main" r:embed="rId5"/>
                </a:ext>
              </a:extLst>
            </a:blip>
            <a:srcRect l="1480" t="20527" r="61132" b="51199"/>
            <a:stretch>
              <a:fillRect/>
            </a:stretch>
          </p:blipFill>
          <p:spPr>
            <a:xfrm>
              <a:off x="1544889" y="1909673"/>
              <a:ext cx="876968" cy="1041400"/>
            </a:xfrm>
            <a:prstGeom prst="rect">
              <a:avLst/>
            </a:prstGeom>
          </p:spPr>
        </p:pic>
        <p:sp>
          <p:nvSpPr>
            <p:cNvPr id="13" name="Rectangle 12"/>
            <p:cNvSpPr/>
            <p:nvPr/>
          </p:nvSpPr>
          <p:spPr>
            <a:xfrm>
              <a:off x="9944320" y="4012442"/>
              <a:ext cx="1054187" cy="1573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nvGrpSpPr>
            <p:cNvPr id="14" name="Group 13"/>
            <p:cNvGrpSpPr/>
            <p:nvPr/>
          </p:nvGrpSpPr>
          <p:grpSpPr>
            <a:xfrm>
              <a:off x="9944320" y="4315319"/>
              <a:ext cx="997130" cy="1186201"/>
              <a:chOff x="10668000" y="2374900"/>
              <a:chExt cx="997130" cy="1186201"/>
            </a:xfrm>
          </p:grpSpPr>
          <p:pic>
            <p:nvPicPr>
              <p:cNvPr id="15" name="Graphic 10">
                <a:extLst>
                  <a:ext uri="{FF2B5EF4-FFF2-40B4-BE49-F238E27FC236}">
                    <a16:creationId xmlns="" xmlns:a16="http://schemas.microsoft.com/office/drawing/2014/main" id="{1ABCD965-DA9D-43D1-B3E2-E613BED01F30}"/>
                  </a:ext>
                </a:extLst>
              </p:cNvPr>
              <p:cNvPicPr>
                <a:picLocks noChangeAspect="1"/>
              </p:cNvPicPr>
              <p:nvPr/>
            </p:nvPicPr>
            <p:blipFill>
              <a:blip r:embed="rId4">
                <a:extLst>
                  <a:ext uri="{96DAC541-7B7A-43D3-8B79-37D633B846F1}">
                    <asvg:svgBlip xmlns="" xmlns:asvg="http://schemas.microsoft.com/office/drawing/2016/SVG/main" r:embed="rId6"/>
                  </a:ext>
                </a:extLst>
              </a:blip>
              <a:srcRect l="55083" t="9493" r="7529" b="62233"/>
              <a:stretch>
                <a:fillRect/>
              </a:stretch>
            </p:blipFill>
            <p:spPr>
              <a:xfrm>
                <a:off x="10788162" y="2519701"/>
                <a:ext cx="876968" cy="1041400"/>
              </a:xfrm>
              <a:prstGeom prst="rect">
                <a:avLst/>
              </a:prstGeom>
            </p:spPr>
          </p:pic>
          <p:sp>
            <p:nvSpPr>
              <p:cNvPr id="16" name="Freeform 15"/>
              <p:cNvSpPr/>
              <p:nvPr/>
            </p:nvSpPr>
            <p:spPr>
              <a:xfrm>
                <a:off x="10668000" y="2374900"/>
                <a:ext cx="647700" cy="419100"/>
              </a:xfrm>
              <a:custGeom>
                <a:gdLst>
                  <a:gd name="connsiteX0" fmla="*/ 0 w 647700"/>
                  <a:gd name="connsiteY0" fmla="*/ 419100 h 419100"/>
                  <a:gd name="connsiteX1" fmla="*/ 368300 w 647700"/>
                  <a:gd name="connsiteY1" fmla="*/ 228600 h 419100"/>
                  <a:gd name="connsiteX2" fmla="*/ 647700 w 647700"/>
                  <a:gd name="connsiteY2" fmla="*/ 0 h 419100"/>
                  <a:gd name="connsiteX3" fmla="*/ 0 w 647700"/>
                  <a:gd name="connsiteY3" fmla="*/ 139700 h 419100"/>
                  <a:gd name="connsiteX4" fmla="*/ 0 w 647700"/>
                  <a:gd name="connsiteY4" fmla="*/ 419100 h 4191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419100">
                    <a:moveTo>
                      <a:pt x="0" y="419100"/>
                    </a:moveTo>
                    <a:lnTo>
                      <a:pt x="368300" y="228600"/>
                    </a:lnTo>
                    <a:lnTo>
                      <a:pt x="647700" y="0"/>
                    </a:lnTo>
                    <a:lnTo>
                      <a:pt x="0" y="139700"/>
                    </a:lnTo>
                    <a:lnTo>
                      <a:pt x="0" y="4191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grpSp>
    </p:spTree>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69"/>
        <p:cNvGrpSpPr/>
        <p:nvPr/>
      </p:nvGrpSpPr>
      <p:grpSpPr>
        <a:xfrm>
          <a:off x="0" y="0"/>
          <a:ext cx="0" cy="0"/>
        </a:xfrm>
      </p:grpSpPr>
      <p:sp>
        <p:nvSpPr>
          <p:cNvPr id="170" name="Google Shape;170;p30"/>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2.4.2 Value of system- Happy Customer</a:t>
            </a:r>
          </a:p>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endParaRPr lang="en-US"/>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endParaRPr lang="en-US"/>
          </a:p>
        </p:txBody>
      </p:sp>
      <p:sp>
        <p:nvSpPr>
          <p:cNvPr id="171" name="Google Shape;171;p30"/>
          <p:cNvSpPr txBox="1"/>
          <p:nvPr/>
        </p:nvSpPr>
        <p:spPr>
          <a:xfrm>
            <a:off x="584600" y="5520133"/>
            <a:ext cx="11192000" cy="92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00"/>
          </a:p>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89"/>
          </a:p>
        </p:txBody>
      </p:sp>
      <p:pic>
        <p:nvPicPr>
          <p:cNvPr id="4" name="Picture 3"/>
          <p:cNvPicPr>
            <a:picLocks noChangeAspect="1"/>
          </p:cNvPicPr>
          <p:nvPr/>
        </p:nvPicPr>
        <p:blipFill>
          <a:blip r:embed="rId3"/>
          <a:stretch>
            <a:fillRect/>
          </a:stretch>
        </p:blipFill>
        <p:spPr>
          <a:xfrm>
            <a:off x="2177974" y="1885236"/>
            <a:ext cx="8680438" cy="3680346"/>
          </a:xfrm>
          <a:prstGeom prst="rect">
            <a:avLst/>
          </a:prstGeom>
        </p:spPr>
      </p:pic>
    </p:spTree>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77"/>
        <p:cNvGrpSpPr/>
        <p:nvPr/>
      </p:nvGrpSpPr>
      <p:grpSpPr>
        <a:xfrm>
          <a:off x="0" y="0"/>
          <a:ext cx="0" cy="0"/>
        </a:xfrm>
      </p:grpSpPr>
      <p:sp>
        <p:nvSpPr>
          <p:cNvPr id="178" name="Google Shape;178;p31"/>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2.5 Classes of Service</a:t>
            </a:r>
          </a:p>
        </p:txBody>
      </p:sp>
      <p:sp>
        <p:nvSpPr>
          <p:cNvPr id="179" name="Google Shape;179;p31"/>
          <p:cNvSpPr txBox="1">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p>
        </p:txBody>
      </p:sp>
      <p:sp>
        <p:nvSpPr>
          <p:cNvPr id="6" name="Rounded Rectangle 5"/>
          <p:cNvSpPr/>
          <p:nvPr/>
        </p:nvSpPr>
        <p:spPr>
          <a:xfrm>
            <a:off x="703853" y="1324159"/>
            <a:ext cx="5620747" cy="820146"/>
          </a:xfrm>
          <a:prstGeom prst="roundRect">
            <a:avLst/>
          </a:prstGeom>
          <a:solidFill>
            <a:srgbClr val="0CA46A"/>
          </a:solidFill>
          <a:ln>
            <a:solidFill>
              <a:srgbClr val="0CA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881" tIns="39261" rIns="46881" bIns="3926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l" defTabSz="53340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There are many factors that will dictate how you respond and react to new feature requests</a:t>
            </a:r>
          </a:p>
        </p:txBody>
      </p:sp>
      <p:sp>
        <p:nvSpPr>
          <p:cNvPr id="7" name="Freeform 6"/>
          <p:cNvSpPr/>
          <p:nvPr/>
        </p:nvSpPr>
        <p:spPr>
          <a:xfrm>
            <a:off x="867883" y="2144306"/>
            <a:ext cx="164029" cy="615110"/>
          </a:xfrm>
          <a:custGeom>
            <a:rect l="0" t="0" r="0" b="0"/>
            <a:pathLst>
              <a:path>
                <a:moveTo>
                  <a:pt x="0" y="0"/>
                </a:moveTo>
                <a:lnTo>
                  <a:pt x="0" y="615110"/>
                </a:lnTo>
                <a:lnTo>
                  <a:pt x="164029" y="615110"/>
                </a:lnTo>
              </a:path>
            </a:pathLst>
          </a:custGeom>
          <a:noFill/>
          <a:ln w="38100">
            <a:solidFill>
              <a:srgbClr val="44546A"/>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Calibri"/>
                <a:ea typeface="Arial" pitchFamily="34" charset="0"/>
                <a:cs typeface="Arial" pitchFamily="34" charset="0"/>
                <a:sym typeface="Arial" pitchFamily="34" charset="0"/>
              </a:defRPr>
            </a:pPr>
          </a:p>
        </p:txBody>
      </p:sp>
      <p:sp>
        <p:nvSpPr>
          <p:cNvPr id="8" name="Rounded Rectangle 7"/>
          <p:cNvSpPr/>
          <p:nvPr/>
        </p:nvSpPr>
        <p:spPr>
          <a:xfrm>
            <a:off x="1031912" y="2349342"/>
            <a:ext cx="5292688" cy="820146"/>
          </a:xfrm>
          <a:prstGeom prst="roundRect">
            <a:avLst/>
          </a:prstGeom>
          <a:solidFill>
            <a:srgbClr val="44546A">
              <a:alpha val="90000"/>
            </a:srgbClr>
          </a:solidFill>
          <a:ln>
            <a:solidFill>
              <a:srgbClr val="44546A"/>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261" tIns="34181" rIns="39261" bIns="3418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l" defTabSz="3556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Calibri"/>
                <a:ea typeface="Arial" pitchFamily="34" charset="0"/>
                <a:cs typeface="Arial" pitchFamily="34" charset="0"/>
                <a:sym typeface="Arial" pitchFamily="34" charset="0"/>
              </a:defRPr>
            </a:pPr>
            <a:r>
              <a:rPr kumimoji="0" lang="en-US" sz="1400" b="0" i="0" u="none" strike="noStrike" kern="1200" cap="none" spc="0" normalizeH="0" baseline="0" noProof="0">
                <a:solidFill>
                  <a:schemeClr val="bg1"/>
                </a:solidFill>
                <a:uLnTx/>
                <a:uFillTx/>
                <a:latin typeface="Arial" pitchFamily="34" charset="0"/>
                <a:cs typeface="Arial" pitchFamily="34" charset="0"/>
              </a:rPr>
              <a:t>Urgency, which could be set depending on cost of delay, that is, how much it costs or how much you lose by waiting to complete the request</a:t>
            </a:r>
          </a:p>
        </p:txBody>
      </p:sp>
      <p:sp>
        <p:nvSpPr>
          <p:cNvPr id="9" name="Freeform 8"/>
          <p:cNvSpPr/>
          <p:nvPr/>
        </p:nvSpPr>
        <p:spPr>
          <a:xfrm>
            <a:off x="867883" y="2144306"/>
            <a:ext cx="164029" cy="1640293"/>
          </a:xfrm>
          <a:custGeom>
            <a:rect l="0" t="0" r="0" b="0"/>
            <a:pathLst>
              <a:path>
                <a:moveTo>
                  <a:pt x="0" y="0"/>
                </a:moveTo>
                <a:lnTo>
                  <a:pt x="0" y="1640293"/>
                </a:lnTo>
                <a:lnTo>
                  <a:pt x="164029" y="1640293"/>
                </a:lnTo>
              </a:path>
            </a:pathLst>
          </a:custGeom>
          <a:noFill/>
          <a:ln w="38100">
            <a:solidFill>
              <a:srgbClr val="44546A"/>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Calibri"/>
                <a:ea typeface="Arial" pitchFamily="34" charset="0"/>
                <a:cs typeface="Arial" pitchFamily="34" charset="0"/>
                <a:sym typeface="Arial" pitchFamily="34" charset="0"/>
              </a:defRPr>
            </a:pPr>
          </a:p>
        </p:txBody>
      </p:sp>
      <p:sp>
        <p:nvSpPr>
          <p:cNvPr id="10" name="Rounded Rectangle 9"/>
          <p:cNvSpPr/>
          <p:nvPr/>
        </p:nvSpPr>
        <p:spPr>
          <a:xfrm>
            <a:off x="1031912" y="3374526"/>
            <a:ext cx="5292688" cy="820146"/>
          </a:xfrm>
          <a:prstGeom prst="roundRect">
            <a:avLst/>
          </a:prstGeom>
          <a:solidFill>
            <a:srgbClr val="44546A">
              <a:alpha val="90000"/>
            </a:srgbClr>
          </a:solidFill>
          <a:ln>
            <a:solidFill>
              <a:srgbClr val="44546A"/>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261" tIns="34181" rIns="39261" bIns="3418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l" defTabSz="3556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Calibri"/>
                <a:ea typeface="Arial" pitchFamily="34" charset="0"/>
                <a:cs typeface="Arial" pitchFamily="34" charset="0"/>
                <a:sym typeface="Arial" pitchFamily="34" charset="0"/>
              </a:defRPr>
            </a:pPr>
            <a:r>
              <a:rPr kumimoji="0" lang="en-US" sz="1400" b="0" i="0" u="none" strike="noStrike" kern="1200" cap="none" spc="0" normalizeH="0" baseline="0" noProof="0">
                <a:solidFill>
                  <a:schemeClr val="bg1"/>
                </a:solidFill>
                <a:uLnTx/>
                <a:uFillTx/>
                <a:latin typeface="Arial" pitchFamily="34" charset="0"/>
                <a:cs typeface="Arial" pitchFamily="34" charset="0"/>
              </a:rPr>
              <a:t>Who requests the change</a:t>
            </a:r>
            <a:endParaRPr lang="en-US" sz="1400" kern="1200">
              <a:solidFill>
                <a:schemeClr val="bg1"/>
              </a:solidFill>
              <a:latin typeface="Arial" pitchFamily="34" charset="0"/>
              <a:cs typeface="Arial" pitchFamily="34" charset="0"/>
            </a:endParaRPr>
          </a:p>
        </p:txBody>
      </p:sp>
      <p:sp>
        <p:nvSpPr>
          <p:cNvPr id="11" name="Freeform 10"/>
          <p:cNvSpPr/>
          <p:nvPr/>
        </p:nvSpPr>
        <p:spPr>
          <a:xfrm>
            <a:off x="867883" y="2144306"/>
            <a:ext cx="164029" cy="2665476"/>
          </a:xfrm>
          <a:custGeom>
            <a:rect l="0" t="0" r="0" b="0"/>
            <a:pathLst>
              <a:path>
                <a:moveTo>
                  <a:pt x="0" y="0"/>
                </a:moveTo>
                <a:lnTo>
                  <a:pt x="0" y="2665476"/>
                </a:lnTo>
                <a:lnTo>
                  <a:pt x="164029" y="2665476"/>
                </a:lnTo>
              </a:path>
            </a:pathLst>
          </a:custGeom>
          <a:noFill/>
          <a:ln w="38100">
            <a:solidFill>
              <a:srgbClr val="44546A"/>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Calibri"/>
                <a:ea typeface="Arial" pitchFamily="34" charset="0"/>
                <a:cs typeface="Arial" pitchFamily="34" charset="0"/>
                <a:sym typeface="Arial" pitchFamily="34" charset="0"/>
              </a:defRPr>
            </a:pPr>
          </a:p>
        </p:txBody>
      </p:sp>
      <p:sp>
        <p:nvSpPr>
          <p:cNvPr id="12" name="Rounded Rectangle 11"/>
          <p:cNvSpPr/>
          <p:nvPr/>
        </p:nvSpPr>
        <p:spPr>
          <a:xfrm>
            <a:off x="1031912" y="4399709"/>
            <a:ext cx="5292688" cy="820146"/>
          </a:xfrm>
          <a:prstGeom prst="roundRect">
            <a:avLst/>
          </a:prstGeom>
          <a:solidFill>
            <a:srgbClr val="44546A">
              <a:alpha val="90000"/>
            </a:srgbClr>
          </a:solidFill>
          <a:ln>
            <a:solidFill>
              <a:srgbClr val="44546A"/>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261" tIns="34181" rIns="39261" bIns="3418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l" defTabSz="3556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Calibri"/>
                <a:ea typeface="Arial" pitchFamily="34" charset="0"/>
                <a:cs typeface="Arial" pitchFamily="34" charset="0"/>
                <a:sym typeface="Arial" pitchFamily="34" charset="0"/>
              </a:defRPr>
            </a:pPr>
            <a:r>
              <a:rPr kumimoji="0" lang="en-US" sz="1400" b="0" i="0" u="none" strike="noStrike" kern="1200" cap="none" spc="0" normalizeH="0" baseline="0" noProof="0">
                <a:solidFill>
                  <a:schemeClr val="bg1"/>
                </a:solidFill>
                <a:uLnTx/>
                <a:uFillTx/>
                <a:latin typeface="Arial" pitchFamily="34" charset="0"/>
                <a:cs typeface="Arial" pitchFamily="34" charset="0"/>
              </a:rPr>
              <a:t>Size of the request</a:t>
            </a:r>
            <a:endParaRPr lang="en-US" sz="1400" kern="1200">
              <a:solidFill>
                <a:schemeClr val="bg1"/>
              </a:solidFill>
              <a:latin typeface="Arial" pitchFamily="34" charset="0"/>
              <a:cs typeface="Arial" pitchFamily="34" charset="0"/>
            </a:endParaRPr>
          </a:p>
        </p:txBody>
      </p:sp>
      <p:sp>
        <p:nvSpPr>
          <p:cNvPr id="13" name="Freeform 12"/>
          <p:cNvSpPr/>
          <p:nvPr/>
        </p:nvSpPr>
        <p:spPr>
          <a:xfrm>
            <a:off x="867883" y="2144306"/>
            <a:ext cx="164029" cy="3690660"/>
          </a:xfrm>
          <a:custGeom>
            <a:rect l="0" t="0" r="0" b="0"/>
            <a:pathLst>
              <a:path>
                <a:moveTo>
                  <a:pt x="0" y="0"/>
                </a:moveTo>
                <a:lnTo>
                  <a:pt x="0" y="3690660"/>
                </a:lnTo>
                <a:lnTo>
                  <a:pt x="164029" y="3690660"/>
                </a:lnTo>
              </a:path>
            </a:pathLst>
          </a:custGeom>
          <a:noFill/>
          <a:ln w="38100">
            <a:solidFill>
              <a:srgbClr val="44546A"/>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Calibri"/>
                <a:ea typeface="Arial" pitchFamily="34" charset="0"/>
                <a:cs typeface="Arial" pitchFamily="34" charset="0"/>
                <a:sym typeface="Arial" pitchFamily="34" charset="0"/>
              </a:defRPr>
            </a:pPr>
          </a:p>
        </p:txBody>
      </p:sp>
      <p:sp>
        <p:nvSpPr>
          <p:cNvPr id="14" name="Rounded Rectangle 13"/>
          <p:cNvSpPr/>
          <p:nvPr/>
        </p:nvSpPr>
        <p:spPr>
          <a:xfrm>
            <a:off x="1031912" y="5424892"/>
            <a:ext cx="5292688" cy="820146"/>
          </a:xfrm>
          <a:prstGeom prst="roundRect">
            <a:avLst/>
          </a:prstGeom>
          <a:solidFill>
            <a:srgbClr val="44546A">
              <a:alpha val="90000"/>
            </a:srgbClr>
          </a:solidFill>
          <a:ln>
            <a:solidFill>
              <a:srgbClr val="44546A"/>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261" tIns="34181" rIns="39261" bIns="3418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Calibri"/>
                <a:ea typeface="Arial" pitchFamily="34" charset="0"/>
                <a:cs typeface="Arial" pitchFamily="34" charset="0"/>
                <a:sym typeface="Arial" pitchFamily="34" charset="0"/>
              </a:defRPr>
            </a:lvl9pPr>
          </a:lstStyle>
          <a:p>
            <a:pPr marL="0" marR="0" lvl="0" indent="0" algn="l" defTabSz="3556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Calibri"/>
                <a:ea typeface="Arial" pitchFamily="34" charset="0"/>
                <a:cs typeface="Arial" pitchFamily="34" charset="0"/>
                <a:sym typeface="Arial" pitchFamily="34" charset="0"/>
              </a:defRPr>
            </a:pPr>
            <a:r>
              <a:rPr kumimoji="0" lang="en-US" sz="1400" b="0" i="0" u="none" strike="noStrike" kern="1200" cap="none" spc="0" normalizeH="0" baseline="0" noProof="0">
                <a:solidFill>
                  <a:schemeClr val="bg1"/>
                </a:solidFill>
                <a:uLnTx/>
                <a:uFillTx/>
                <a:latin typeface="Arial" pitchFamily="34" charset="0"/>
                <a:cs typeface="Arial" pitchFamily="34" charset="0"/>
              </a:rPr>
              <a:t>Whether this request is stopping something else</a:t>
            </a:r>
            <a:endParaRPr lang="en-US" sz="1400" kern="1200">
              <a:solidFill>
                <a:schemeClr val="bg1"/>
              </a:solidFill>
              <a:latin typeface="Arial" pitchFamily="34" charset="0"/>
              <a:cs typeface="Arial" pitchFamily="34" charset="0"/>
            </a:endParaRPr>
          </a:p>
        </p:txBody>
      </p:sp>
    </p:spTree>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83"/>
        <p:cNvGrpSpPr/>
        <p:nvPr/>
      </p:nvGrpSpPr>
      <p:grpSpPr>
        <a:xfrm>
          <a:off x="0" y="0"/>
          <a:ext cx="0" cy="0"/>
        </a:xfrm>
      </p:grpSpPr>
      <p:sp>
        <p:nvSpPr>
          <p:cNvPr id="184" name="Google Shape;184;p32"/>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2.6 Kanban Board</a:t>
            </a:r>
            <a:endParaRPr/>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 </a:t>
            </a:r>
          </a:p>
        </p:txBody>
      </p:sp>
      <p:graphicFrame>
        <p:nvGraphicFramePr>
          <p:cNvPr id="7" name="Table 6"/>
          <p:cNvGraphicFramePr>
            <a:graphicFrameLocks noGrp="1"/>
          </p:cNvGraphicFramePr>
          <p:nvPr>
            <p:extLst>
              <p:ext uri="{D42A27DB-BD31-4B8C-83A1-F6EECF244321}">
                <p14:modId xmlns:p14="http://schemas.microsoft.com/office/powerpoint/2010/main" val="3727297172"/>
              </p:ext>
            </p:extLst>
          </p:nvPr>
        </p:nvGraphicFramePr>
        <p:xfrm>
          <a:off x="514350" y="1436915"/>
          <a:ext cx="11459936" cy="4589348"/>
        </p:xfrm>
        <a:graphic>
          <a:graphicData uri="http://schemas.openxmlformats.org/drawingml/2006/table">
            <a:tbl>
              <a:tblPr firstRow="1" bandRow="1">
                <a:tableStyleId>{5C22544A-7EE6-4342-B048-85BDC9FD1C3A}</a:tableStyleId>
              </a:tblPr>
              <a:tblGrid>
                <a:gridCol w="2864984">
                  <a:extLst>
                    <a:ext uri="{9D8B030D-6E8A-4147-A177-3AD203B41FA5}">
                      <a16:colId xmlns="" xmlns:a16="http://schemas.microsoft.com/office/drawing/2014/main" val="20000"/>
                    </a:ext>
                  </a:extLst>
                </a:gridCol>
                <a:gridCol w="2864984">
                  <a:extLst>
                    <a:ext uri="{9D8B030D-6E8A-4147-A177-3AD203B41FA5}">
                      <a16:colId xmlns="" xmlns:a16="http://schemas.microsoft.com/office/drawing/2014/main" val="20001"/>
                    </a:ext>
                  </a:extLst>
                </a:gridCol>
                <a:gridCol w="2864984">
                  <a:extLst>
                    <a:ext uri="{9D8B030D-6E8A-4147-A177-3AD203B41FA5}">
                      <a16:colId xmlns="" xmlns:a16="http://schemas.microsoft.com/office/drawing/2014/main" val="20002"/>
                    </a:ext>
                  </a:extLst>
                </a:gridCol>
                <a:gridCol w="2864984">
                  <a:extLst>
                    <a:ext uri="{9D8B030D-6E8A-4147-A177-3AD203B41FA5}">
                      <a16:colId xmlns="" xmlns:a16="http://schemas.microsoft.com/office/drawing/2014/main" val="20003"/>
                    </a:ext>
                  </a:extLst>
                </a:gridCol>
              </a:tblGrid>
              <a:tr h="573934">
                <a:tc gridSpan="4">
                  <a:txBody>
                    <a:bodyPr vert="horz" wrap="square"/>
                    <a:lstStyle/>
                    <a:p>
                      <a:r>
                        <a:rPr lang="en-US" sz="2000">
                          <a:solidFill>
                            <a:srgbClr val="0CA46A"/>
                          </a:solidFill>
                          <a:latin typeface="Arial" pitchFamily="34" charset="0"/>
                          <a:cs typeface="Arial" pitchFamily="34" charset="0"/>
                        </a:rPr>
                        <a:t>KANBAN BOARD</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hMerge="1">
                  <a:txBody>
                    <a:bodyPr vert="horz" wrap="square"/>
                    <a:lstStyle/>
                    <a:p>
                      <a:endParaRPr lang="en-US" sz="1000">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hMerge="1">
                  <a:txBody>
                    <a:bodyPr vert="horz" wrap="square"/>
                    <a:lstStyle/>
                    <a:p>
                      <a:endParaRPr lang="en-US" sz="1000">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hMerge="1">
                  <a:txBody>
                    <a:bodyPr vert="horz" wrap="square"/>
                    <a:lstStyle/>
                    <a:p>
                      <a:endParaRPr lang="en-US" sz="1000">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0"/>
                  </a:ext>
                </a:extLst>
              </a:tr>
              <a:tr h="439851">
                <a:tc>
                  <a:txBody>
                    <a:bodyPr vert="horz" wrap="square"/>
                    <a:lstStyle/>
                    <a:p>
                      <a:pPr algn="ctr"/>
                      <a:r>
                        <a:rPr lang="en-US" sz="1400" b="1">
                          <a:latin typeface="Arial" pitchFamily="34" charset="0"/>
                          <a:cs typeface="Arial" pitchFamily="34" charset="0"/>
                        </a:rPr>
                        <a:t>BACKLOG 2</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solidFill>
                      <a:schemeClr val="accent6">
                        <a:lumMod val="20000"/>
                        <a:lumOff val="80000"/>
                      </a:schemeClr>
                    </a:solidFill>
                  </a:tcPr>
                </a:tc>
                <a:tc>
                  <a:txBody>
                    <a:bodyPr vert="horz" wrap="square"/>
                    <a:lstStyle/>
                    <a:p>
                      <a:pPr algn="ctr"/>
                      <a:r>
                        <a:rPr lang="en-US" sz="1400" b="1">
                          <a:latin typeface="Arial" pitchFamily="34" charset="0"/>
                          <a:cs typeface="Arial" pitchFamily="34" charset="0"/>
                        </a:rPr>
                        <a:t>IN DEVELOPMENT 4 </a:t>
                      </a:r>
                      <a:r>
                        <a:rPr lang="en-US" sz="1400" b="1" baseline="0">
                          <a:latin typeface="Arial" pitchFamily="34" charset="0"/>
                          <a:cs typeface="Arial" pitchFamily="34" charset="0"/>
                        </a:rPr>
                        <a:t>  </a:t>
                      </a:r>
                    </a:p>
                    <a:p>
                      <a:pPr algn="r"/>
                      <a:r>
                        <a:rPr lang="en-US" sz="1000" b="0" baseline="0">
                          <a:latin typeface="Arial" pitchFamily="34" charset="0"/>
                          <a:cs typeface="Arial" pitchFamily="34" charset="0"/>
                        </a:rPr>
                        <a:t>MIN 0 MAX 3</a:t>
                      </a:r>
                      <a:endParaRPr lang="en-US" sz="1000" b="0">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solidFill>
                      <a:schemeClr val="accent5">
                        <a:lumMod val="20000"/>
                        <a:lumOff val="80000"/>
                      </a:schemeClr>
                    </a:solidFill>
                  </a:tcPr>
                </a:tc>
                <a:tc>
                  <a:txBody>
                    <a:bodyPr vert="horz" wrap="square"/>
                    <a:lstStyle/>
                    <a:p>
                      <a:pPr algn="ctr"/>
                      <a:r>
                        <a:rPr lang="en-US" sz="1400" b="1">
                          <a:latin typeface="Arial" pitchFamily="34" charset="0"/>
                          <a:cs typeface="Arial" pitchFamily="34" charset="0"/>
                        </a:rPr>
                        <a:t>IN TEST 2  </a:t>
                      </a:r>
                    </a:p>
                    <a:p>
                      <a:pPr algn="r"/>
                      <a:r>
                        <a:rPr lang="en-US" sz="1000" b="0">
                          <a:latin typeface="Arial" pitchFamily="34" charset="0"/>
                          <a:cs typeface="Arial" pitchFamily="34" charset="0"/>
                        </a:rPr>
                        <a:t>MIN 3 MAX 5</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solidFill>
                      <a:schemeClr val="accent4">
                        <a:lumMod val="20000"/>
                        <a:lumOff val="80000"/>
                      </a:schemeClr>
                    </a:solidFill>
                  </a:tcPr>
                </a:tc>
                <a:tc>
                  <a:txBody>
                    <a:bodyPr vert="horz" wrap="square"/>
                    <a:lstStyle/>
                    <a:p>
                      <a:pPr algn="ctr"/>
                      <a:r>
                        <a:rPr lang="en-US" sz="1400" b="1">
                          <a:latin typeface="Arial" pitchFamily="34" charset="0"/>
                          <a:cs typeface="Arial" pitchFamily="34" charset="0"/>
                        </a:rPr>
                        <a:t>DONE</a:t>
                      </a:r>
                      <a:r>
                        <a:rPr lang="en-US" sz="1400" b="1" baseline="0">
                          <a:latin typeface="Arial" pitchFamily="34" charset="0"/>
                          <a:cs typeface="Arial" pitchFamily="34" charset="0"/>
                        </a:rPr>
                        <a:t> 2</a:t>
                      </a:r>
                      <a:endParaRPr lang="en-US" sz="1400" b="1">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1"/>
                  </a:ext>
                </a:extLst>
              </a:tr>
              <a:tr h="940677">
                <a:tc>
                  <a:txBody>
                    <a:bodyPr vert="horz" wrap="square"/>
                    <a:lstStyle/>
                    <a:p>
                      <a:r>
                        <a:rPr lang="en-US" sz="1000">
                          <a:latin typeface="Arial" pitchFamily="34" charset="0"/>
                          <a:cs typeface="Arial" pitchFamily="34" charset="0"/>
                        </a:rPr>
                        <a:t>KANBAN -1</a:t>
                      </a:r>
                    </a:p>
                    <a:p>
                      <a:r>
                        <a:rPr lang="en-US" sz="1000">
                          <a:latin typeface="Arial" pitchFamily="34" charset="0"/>
                          <a:cs typeface="Arial" pitchFamily="34" charset="0"/>
                        </a:rPr>
                        <a:t>Kanban cards represent work items &gt;&gt;</a:t>
                      </a:r>
                    </a:p>
                    <a:p>
                      <a:r>
                        <a:rPr lang="en-US" sz="1000">
                          <a:latin typeface="Arial" pitchFamily="34" charset="0"/>
                          <a:cs typeface="Arial" pitchFamily="34" charset="0"/>
                        </a:rPr>
                        <a:t>Click the "KANBAN-1" link at the top of this card to show the Detail view -</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20000"/>
                        <a:lumOff val="80000"/>
                      </a:schemeClr>
                    </a:solidFill>
                  </a:tcPr>
                </a:tc>
                <a:tc>
                  <a:txBody>
                    <a:bodyPr vert="horz" wrap="square"/>
                    <a:lstStyle/>
                    <a:p>
                      <a:r>
                        <a:rPr lang="en-US" sz="1000">
                          <a:latin typeface="Arial" pitchFamily="34" charset="0"/>
                          <a:cs typeface="Arial" pitchFamily="34" charset="0"/>
                        </a:rPr>
                        <a:t>KANBAN -2</a:t>
                      </a:r>
                    </a:p>
                    <a:p>
                      <a:r>
                        <a:rPr lang="en-US" sz="1000">
                          <a:latin typeface="Arial" pitchFamily="34" charset="0"/>
                          <a:cs typeface="Arial" pitchFamily="34" charset="0"/>
                        </a:rPr>
                        <a:t>Kanban boards are often divided into streams of work. By default, Kanban boards include an</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vert="horz" wrap="square"/>
                    <a:lstStyle/>
                    <a:p>
                      <a:endParaRPr lang="en-US" sz="1000">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vert="horz" wrap="square"/>
                    <a:lstStyle/>
                    <a:p>
                      <a:endParaRPr lang="en-US" sz="1000">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2"/>
                  </a:ext>
                </a:extLst>
              </a:tr>
              <a:tr h="940677">
                <a:tc>
                  <a:txBody>
                    <a:bodyPr vert="horz" wrap="square"/>
                    <a:lstStyle/>
                    <a:p>
                      <a:r>
                        <a:rPr lang="en-US" sz="1000">
                          <a:latin typeface="Arial" pitchFamily="34" charset="0"/>
                          <a:cs typeface="Arial" pitchFamily="34" charset="0"/>
                        </a:rPr>
                        <a:t>KANBAN-5</a:t>
                      </a:r>
                    </a:p>
                    <a:p>
                      <a:r>
                        <a:rPr lang="en-US" sz="1000">
                          <a:latin typeface="Arial" pitchFamily="34" charset="0"/>
                          <a:cs typeface="Arial" pitchFamily="34" charset="0"/>
                        </a:rPr>
                        <a:t>Work items flow through different stages from left to right &gt;&gt; Try dragging this card to "Selected for Development"</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20000"/>
                        <a:lumOff val="80000"/>
                      </a:schemeClr>
                    </a:solidFill>
                  </a:tcPr>
                </a:tc>
                <a:tc>
                  <a:txBody>
                    <a:bodyPr vert="horz" wrap="square"/>
                    <a:lstStyle/>
                    <a:p>
                      <a:r>
                        <a:rPr lang="en-US" sz="1000">
                          <a:latin typeface="Arial" pitchFamily="34" charset="0"/>
                          <a:cs typeface="Arial" pitchFamily="34" charset="0"/>
                        </a:rPr>
                        <a:t>KANBAN-3</a:t>
                      </a:r>
                    </a:p>
                    <a:p>
                      <a:r>
                        <a:rPr lang="en-US" sz="1000">
                          <a:latin typeface="Arial" pitchFamily="34" charset="0"/>
                          <a:cs typeface="Arial" pitchFamily="34" charset="0"/>
                        </a:rPr>
                        <a:t>Add work items with "+Create issue" at the top right of the screen &gt;&gt; Try adding a new card now</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vert="horz" wrap="square"/>
                    <a:lstStyle/>
                    <a:p>
                      <a:r>
                        <a:rPr lang="en-US" sz="1000">
                          <a:latin typeface="Arial" pitchFamily="34" charset="0"/>
                          <a:cs typeface="Arial" pitchFamily="34" charset="0"/>
                        </a:rPr>
                        <a:t>KANBAN-6 </a:t>
                      </a:r>
                    </a:p>
                    <a:p>
                      <a:r>
                        <a:rPr lang="en-US" sz="1000">
                          <a:latin typeface="Arial" pitchFamily="34" charset="0"/>
                          <a:cs typeface="Arial" pitchFamily="34" charset="0"/>
                        </a:rPr>
                        <a:t>Work in Progress (WiP) limits highlight delays. This column's limit is 1...</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vert="horz" wrap="square"/>
                    <a:lstStyle/>
                    <a:p>
                      <a:r>
                        <a:rPr lang="en-US" sz="1000">
                          <a:latin typeface="Arial" pitchFamily="34" charset="0"/>
                          <a:cs typeface="Arial" pitchFamily="34" charset="0"/>
                        </a:rPr>
                        <a:t>KANBAN-9</a:t>
                      </a:r>
                    </a:p>
                    <a:p>
                      <a:r>
                        <a:rPr lang="en-US" sz="1000">
                          <a:latin typeface="Arial" pitchFamily="34" charset="0"/>
                          <a:cs typeface="Arial" pitchFamily="34" charset="0"/>
                        </a:rPr>
                        <a:t>As teams develop with Kanban they get better at reducing average resolution time (aka cycle time). The Control CHart</a:t>
                      </a:r>
                      <a:endParaRPr lang="en-US" sz="1000">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3"/>
                  </a:ext>
                </a:extLst>
              </a:tr>
              <a:tr h="940677">
                <a:tc>
                  <a:txBody>
                    <a:bodyPr vert="horz" wrap="square"/>
                    <a:lstStyle/>
                    <a:p>
                      <a:endParaRPr lang="en-US" sz="1000">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20000"/>
                        <a:lumOff val="80000"/>
                      </a:schemeClr>
                    </a:solidFill>
                  </a:tcPr>
                </a:tc>
                <a:tc>
                  <a:txBody>
                    <a:bodyPr vert="horz" wrap="square"/>
                    <a:lstStyle/>
                    <a:p>
                      <a:r>
                        <a:rPr lang="en-US" sz="1000">
                          <a:latin typeface="Arial" pitchFamily="34" charset="0"/>
                          <a:cs typeface="Arial" pitchFamily="34" charset="0"/>
                        </a:rPr>
                        <a:t>KANBAN-4</a:t>
                      </a:r>
                    </a:p>
                    <a:p>
                      <a:r>
                        <a:rPr lang="en-US" sz="1000">
                          <a:latin typeface="Arial" pitchFamily="34" charset="0"/>
                          <a:cs typeface="Arial" pitchFamily="34" charset="0"/>
                        </a:rPr>
                        <a:t>Work items are ranked in priority order (from top to bottom)&gt;&gt; Try dragging this card over the card below to tank its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vert="horz" wrap="square"/>
                    <a:lstStyle/>
                    <a:p>
                      <a:r>
                        <a:rPr lang="en-US" sz="1000">
                          <a:latin typeface="Arial" pitchFamily="34" charset="0"/>
                          <a:cs typeface="Arial" pitchFamily="34" charset="0"/>
                        </a:rPr>
                        <a:t>KANBAN-7 </a:t>
                      </a:r>
                    </a:p>
                    <a:p>
                      <a:r>
                        <a:rPr lang="en-US" sz="1000">
                          <a:latin typeface="Arial" pitchFamily="34" charset="0"/>
                          <a:cs typeface="Arial" pitchFamily="34" charset="0"/>
                        </a:rPr>
                        <a:t>...so 2 work items violate the limit and cause the column to be highlighted</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vert="horz" wrap="square"/>
                    <a:lstStyle/>
                    <a:p>
                      <a:r>
                        <a:rPr lang="en-US" sz="1000">
                          <a:latin typeface="Arial" pitchFamily="34" charset="0"/>
                          <a:cs typeface="Arial" pitchFamily="34" charset="0"/>
                        </a:rPr>
                        <a:t>KANBAN-10</a:t>
                      </a:r>
                    </a:p>
                    <a:p>
                      <a:r>
                        <a:rPr lang="en-US" sz="1000">
                          <a:latin typeface="Arial" pitchFamily="34" charset="0"/>
                          <a:cs typeface="Arial" pitchFamily="34" charset="0"/>
                        </a:rPr>
                        <a:t>Instructions for deleting this sample board and project are in the description for this issues &gt;&gt; Click the "Kanban-10"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4"/>
                  </a:ext>
                </a:extLst>
              </a:tr>
              <a:tr h="736183">
                <a:tc>
                  <a:txBody>
                    <a:bodyPr vert="horz" wrap="square"/>
                    <a:lstStyle/>
                    <a:p>
                      <a:endParaRPr lang="en-US" sz="1000">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20000"/>
                        <a:lumOff val="80000"/>
                      </a:schemeClr>
                    </a:solidFill>
                  </a:tcPr>
                </a:tc>
                <a:tc>
                  <a:txBody>
                    <a:bodyPr vert="horz" wrap="square"/>
                    <a:lstStyle/>
                    <a:p>
                      <a:r>
                        <a:rPr lang="en-US" sz="1000">
                          <a:latin typeface="Arial" pitchFamily="34" charset="0"/>
                          <a:cs typeface="Arial" pitchFamily="34" charset="0"/>
                        </a:rPr>
                        <a:t>KANBAN-8</a:t>
                      </a:r>
                    </a:p>
                    <a:p>
                      <a:r>
                        <a:rPr lang="en-US" sz="1000">
                          <a:latin typeface="Arial" pitchFamily="34" charset="0"/>
                          <a:cs typeface="Arial" pitchFamily="34" charset="0"/>
                        </a:rPr>
                        <a:t>Filters at the top of the board allow you to quickly cut down the shown items&gt;&gt;</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20000"/>
                        <a:lumOff val="80000"/>
                      </a:schemeClr>
                    </a:solidFill>
                  </a:tcPr>
                </a:tc>
                <a:tc>
                  <a:txBody>
                    <a:bodyPr vert="horz" wrap="square"/>
                    <a:lstStyle/>
                    <a:p>
                      <a:endParaRPr lang="en-US" sz="1000">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20000"/>
                        <a:lumOff val="80000"/>
                      </a:schemeClr>
                    </a:solidFill>
                  </a:tcPr>
                </a:tc>
                <a:tc>
                  <a:txBody>
                    <a:bodyPr vert="horz" wrap="square"/>
                    <a:lstStyle/>
                    <a:p>
                      <a:endParaRPr lang="en-US" sz="1000">
                        <a:latin typeface="Arial"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5"/>
                  </a:ext>
                </a:extLst>
              </a:tr>
            </a:tbl>
          </a:graphicData>
        </a:graphic>
      </p:graphicFrame>
    </p:spTree>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90"/>
        <p:cNvGrpSpPr/>
        <p:nvPr/>
      </p:nvGrpSpPr>
      <p:grpSpPr>
        <a:xfrm>
          <a:off x="0" y="0"/>
          <a:ext cx="0" cy="0"/>
        </a:xfrm>
      </p:grpSpPr>
      <p:sp>
        <p:nvSpPr>
          <p:cNvPr id="191" name="Google Shape;191;p33"/>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2.6.1 Kanban Board: Example1</a:t>
            </a:r>
            <a:endParaRPr/>
          </a:p>
        </p:txBody>
      </p:sp>
      <p:grpSp>
        <p:nvGrpSpPr>
          <p:cNvPr id="65" name="Group 64"/>
          <p:cNvGrpSpPr/>
          <p:nvPr/>
        </p:nvGrpSpPr>
        <p:grpSpPr>
          <a:xfrm>
            <a:off x="281594" y="1509973"/>
            <a:ext cx="11677440" cy="4321141"/>
            <a:chOff x="282331" y="1484573"/>
            <a:chExt cx="11677440" cy="4321141"/>
          </a:xfrm>
        </p:grpSpPr>
        <p:sp>
          <p:nvSpPr>
            <p:cNvPr id="10" name="Rectangle 9"/>
            <p:cNvSpPr/>
            <p:nvPr/>
          </p:nvSpPr>
          <p:spPr>
            <a:xfrm>
              <a:off x="384982" y="1513601"/>
              <a:ext cx="11245579" cy="661720"/>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ts val="600"/>
                </a:spcAft>
                <a:buNone/>
                <a:tabLst>
                  <a:tab pos="511175" algn="ctr"/>
                  <a:tab pos="2293938" algn="ctr"/>
                  <a:tab pos="4919663" algn="ctr"/>
                  <a:tab pos="7431088" algn="ctr"/>
                  <a:tab pos="9999663"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Wait 	Analyse	Implement	Verify 	Deliver</a:t>
              </a:r>
            </a:p>
            <a:p>
              <a:pPr marR="0" lvl="0" algn="l">
                <a:lnSpc>
                  <a:spcPct val="100000"/>
                </a:lnSpc>
                <a:spcBef>
                  <a:spcPct val="0"/>
                </a:spcBef>
                <a:spcAft>
                  <a:spcPts val="600"/>
                </a:spcAft>
                <a:buNone/>
                <a:tabLst>
                  <a:tab pos="2232025" algn="ctr"/>
                  <a:tab pos="4914900" algn="ctr"/>
                  <a:tab pos="5545138" algn="ctr"/>
                  <a:tab pos="668655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3	5			2 </a:t>
              </a:r>
            </a:p>
          </p:txBody>
        </p:sp>
        <p:sp>
          <p:nvSpPr>
            <p:cNvPr id="11" name="Freeform 10"/>
            <p:cNvSpPr/>
            <p:nvPr/>
          </p:nvSpPr>
          <p:spPr>
            <a:xfrm>
              <a:off x="470997" y="2167183"/>
              <a:ext cx="11329117" cy="19494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2" name="Freeform 11"/>
            <p:cNvSpPr/>
            <p:nvPr/>
          </p:nvSpPr>
          <p:spPr>
            <a:xfrm rot="5400000" flipV="1">
              <a:off x="-435210" y="3543398"/>
              <a:ext cx="4019580" cy="115682"/>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3" name="Freeform 12"/>
            <p:cNvSpPr/>
            <p:nvPr/>
          </p:nvSpPr>
          <p:spPr>
            <a:xfrm rot="5400000">
              <a:off x="2204001" y="3573483"/>
              <a:ext cx="4019579" cy="5551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4" name="Freeform 13"/>
            <p:cNvSpPr/>
            <p:nvPr/>
          </p:nvSpPr>
          <p:spPr>
            <a:xfrm rot="5400000">
              <a:off x="4654338" y="3535501"/>
              <a:ext cx="4019578" cy="131479"/>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5" name="Freeform 14"/>
            <p:cNvSpPr/>
            <p:nvPr/>
          </p:nvSpPr>
          <p:spPr>
            <a:xfrm rot="5400000">
              <a:off x="7155911" y="3501951"/>
              <a:ext cx="4019577" cy="198580"/>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6" name="Folded Corner 15"/>
            <p:cNvSpPr/>
            <p:nvPr/>
          </p:nvSpPr>
          <p:spPr>
            <a:xfrm>
              <a:off x="408513" y="2645674"/>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7" name="Freeform 16"/>
            <p:cNvSpPr/>
            <p:nvPr/>
          </p:nvSpPr>
          <p:spPr>
            <a:xfrm rot="5400000" flipV="1">
              <a:off x="1830143" y="3127816"/>
              <a:ext cx="2419422" cy="47306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8" name="Freeform 17"/>
            <p:cNvSpPr/>
            <p:nvPr/>
          </p:nvSpPr>
          <p:spPr>
            <a:xfrm rot="5400000" flipV="1">
              <a:off x="4219606" y="3347481"/>
              <a:ext cx="2431406" cy="45719"/>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3" name="Rectangle 22"/>
            <p:cNvSpPr/>
            <p:nvPr/>
          </p:nvSpPr>
          <p:spPr>
            <a:xfrm>
              <a:off x="282331" y="1484573"/>
              <a:ext cx="11677440" cy="4321141"/>
            </a:xfrm>
            <a:prstGeom prst="rect">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0" name="Freeform 29"/>
            <p:cNvSpPr/>
            <p:nvPr/>
          </p:nvSpPr>
          <p:spPr>
            <a:xfrm rot="5400000" flipV="1">
              <a:off x="6819056" y="3236349"/>
              <a:ext cx="2419418" cy="255998"/>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6" name="Freeform 55"/>
            <p:cNvSpPr/>
            <p:nvPr/>
          </p:nvSpPr>
          <p:spPr>
            <a:xfrm>
              <a:off x="470997" y="2548201"/>
              <a:ext cx="11329117" cy="19494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4" name="Freeform 63"/>
            <p:cNvSpPr/>
            <p:nvPr/>
          </p:nvSpPr>
          <p:spPr>
            <a:xfrm rot="5400000" flipV="1">
              <a:off x="9354180" y="3236349"/>
              <a:ext cx="2419418" cy="255998"/>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0" name="Rectangle 59"/>
            <p:cNvSpPr/>
            <p:nvPr/>
          </p:nvSpPr>
          <p:spPr>
            <a:xfrm>
              <a:off x="1536860" y="2224124"/>
              <a:ext cx="10271645" cy="276999"/>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tabLst>
                  <a:tab pos="1887538" algn="ctr"/>
                  <a:tab pos="3208338" algn="ctr"/>
                  <a:tab pos="4397375" algn="ctr"/>
                  <a:tab pos="5718175" algn="ctr"/>
                  <a:tab pos="6865938" algn="ctr"/>
                  <a:tab pos="8170863" algn="ctr"/>
                  <a:tab pos="9491663"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   Specifying 	Ready for Dev	Coding	Dev Complete	Investigating	Accepted 	Deploying	Value Added</a:t>
              </a:r>
            </a:p>
          </p:txBody>
        </p:sp>
        <p:sp>
          <p:nvSpPr>
            <p:cNvPr id="66" name="Folded Corner 65"/>
            <p:cNvSpPr/>
            <p:nvPr/>
          </p:nvSpPr>
          <p:spPr>
            <a:xfrm>
              <a:off x="972071" y="2645674"/>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7" name="Folded Corner 66"/>
            <p:cNvSpPr/>
            <p:nvPr/>
          </p:nvSpPr>
          <p:spPr>
            <a:xfrm>
              <a:off x="408513" y="3021170"/>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8" name="Folded Corner 67"/>
            <p:cNvSpPr/>
            <p:nvPr/>
          </p:nvSpPr>
          <p:spPr>
            <a:xfrm>
              <a:off x="972071" y="3021170"/>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9" name="Folded Corner 68"/>
            <p:cNvSpPr/>
            <p:nvPr/>
          </p:nvSpPr>
          <p:spPr>
            <a:xfrm>
              <a:off x="408513" y="3396666"/>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0" name="Folded Corner 69"/>
            <p:cNvSpPr/>
            <p:nvPr/>
          </p:nvSpPr>
          <p:spPr>
            <a:xfrm>
              <a:off x="972071" y="3396666"/>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1" name="Folded Corner 70"/>
            <p:cNvSpPr/>
            <p:nvPr/>
          </p:nvSpPr>
          <p:spPr>
            <a:xfrm>
              <a:off x="408513" y="3772162"/>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2" name="Folded Corner 71"/>
            <p:cNvSpPr/>
            <p:nvPr/>
          </p:nvSpPr>
          <p:spPr>
            <a:xfrm>
              <a:off x="972071" y="3772162"/>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3" name="Folded Corner 72"/>
            <p:cNvSpPr/>
            <p:nvPr/>
          </p:nvSpPr>
          <p:spPr>
            <a:xfrm>
              <a:off x="408513" y="4147658"/>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4" name="Folded Corner 73"/>
            <p:cNvSpPr/>
            <p:nvPr/>
          </p:nvSpPr>
          <p:spPr>
            <a:xfrm>
              <a:off x="972071" y="4147658"/>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5" name="Folded Corner 74"/>
            <p:cNvSpPr/>
            <p:nvPr/>
          </p:nvSpPr>
          <p:spPr>
            <a:xfrm>
              <a:off x="408513" y="4523154"/>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7" name="Folded Corner 76"/>
            <p:cNvSpPr/>
            <p:nvPr/>
          </p:nvSpPr>
          <p:spPr>
            <a:xfrm>
              <a:off x="1829194" y="2746629"/>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8" name="Folded Corner 77"/>
            <p:cNvSpPr/>
            <p:nvPr/>
          </p:nvSpPr>
          <p:spPr>
            <a:xfrm>
              <a:off x="3237443" y="2746629"/>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9" name="Folded Corner 78"/>
            <p:cNvSpPr/>
            <p:nvPr/>
          </p:nvSpPr>
          <p:spPr>
            <a:xfrm>
              <a:off x="4658533" y="2746629"/>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80" name="Folded Corner 79"/>
            <p:cNvSpPr/>
            <p:nvPr/>
          </p:nvSpPr>
          <p:spPr>
            <a:xfrm>
              <a:off x="4658533" y="3222149"/>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81" name="Folded Corner 80"/>
            <p:cNvSpPr/>
            <p:nvPr/>
          </p:nvSpPr>
          <p:spPr>
            <a:xfrm>
              <a:off x="4658533" y="3697669"/>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82" name="Folded Corner 81"/>
            <p:cNvSpPr/>
            <p:nvPr/>
          </p:nvSpPr>
          <p:spPr>
            <a:xfrm>
              <a:off x="5776864" y="2746629"/>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83" name="Folded Corner 82"/>
            <p:cNvSpPr/>
            <p:nvPr/>
          </p:nvSpPr>
          <p:spPr>
            <a:xfrm>
              <a:off x="5776864" y="3222149"/>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84" name="Folded Corner 83"/>
            <p:cNvSpPr/>
            <p:nvPr/>
          </p:nvSpPr>
          <p:spPr>
            <a:xfrm>
              <a:off x="8263349" y="2746629"/>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85" name="Folded Corner 84"/>
            <p:cNvSpPr/>
            <p:nvPr/>
          </p:nvSpPr>
          <p:spPr>
            <a:xfrm>
              <a:off x="10929100" y="2746629"/>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86" name="Folded Corner 85"/>
            <p:cNvSpPr/>
            <p:nvPr/>
          </p:nvSpPr>
          <p:spPr>
            <a:xfrm>
              <a:off x="10929100" y="3222149"/>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87" name="Folded Corner 86"/>
            <p:cNvSpPr/>
            <p:nvPr/>
          </p:nvSpPr>
          <p:spPr>
            <a:xfrm>
              <a:off x="10929100" y="3697669"/>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88" name="Folded Corner 87"/>
            <p:cNvSpPr/>
            <p:nvPr/>
          </p:nvSpPr>
          <p:spPr>
            <a:xfrm>
              <a:off x="9622829" y="3074315"/>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1" name="TextBox 60"/>
            <p:cNvSpPr txBox="1"/>
            <p:nvPr/>
          </p:nvSpPr>
          <p:spPr>
            <a:xfrm>
              <a:off x="9257041" y="2558001"/>
              <a:ext cx="1157128" cy="379656"/>
            </a:xfrm>
            <a:prstGeom prst="rect">
              <a:avLst/>
            </a:prstGeom>
            <a:noFill/>
            <a:ln w="19050">
              <a:solidFill>
                <a:schemeClr val="tx1"/>
              </a:solidFill>
            </a:ln>
          </p:spPr>
          <p:txBody>
            <a:bodyPr wrap="squar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1</a:t>
              </a:r>
            </a:p>
          </p:txBody>
        </p:sp>
        <p:sp>
          <p:nvSpPr>
            <p:cNvPr id="91" name="Freeform 90"/>
            <p:cNvSpPr/>
            <p:nvPr/>
          </p:nvSpPr>
          <p:spPr>
            <a:xfrm>
              <a:off x="470997" y="1862451"/>
              <a:ext cx="11329117" cy="19494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spTree>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96"/>
        <p:cNvGrpSpPr/>
        <p:nvPr/>
      </p:nvGrpSpPr>
      <p:grpSpPr>
        <a:xfrm>
          <a:off x="0" y="0"/>
          <a:ext cx="0" cy="0"/>
        </a:xfrm>
      </p:grpSpPr>
      <p:sp>
        <p:nvSpPr>
          <p:cNvPr id="197" name="Google Shape;197;p34"/>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2.6.2 Kanban Board: Example2</a:t>
            </a:r>
            <a:endParaRPr/>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A very simple board with status columns and avatar magnets</a:t>
            </a:r>
            <a:endParaRPr lang="en-US"/>
          </a:p>
        </p:txBody>
      </p:sp>
      <p:grpSp>
        <p:nvGrpSpPr>
          <p:cNvPr id="3" name="Group 2"/>
          <p:cNvGrpSpPr/>
          <p:nvPr/>
        </p:nvGrpSpPr>
        <p:grpSpPr>
          <a:xfrm>
            <a:off x="281594" y="1824682"/>
            <a:ext cx="11677440" cy="4321141"/>
            <a:chOff x="281594" y="1824682"/>
            <a:chExt cx="11677440" cy="4321141"/>
          </a:xfrm>
        </p:grpSpPr>
        <p:sp>
          <p:nvSpPr>
            <p:cNvPr id="7" name="Rectangle 6"/>
            <p:cNvSpPr/>
            <p:nvPr/>
          </p:nvSpPr>
          <p:spPr>
            <a:xfrm>
              <a:off x="384245" y="2041786"/>
              <a:ext cx="11245579" cy="723275"/>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ts val="600"/>
                </a:spcAft>
                <a:buNone/>
                <a:tabLst>
                  <a:tab pos="511175" algn="ctr"/>
                  <a:tab pos="2293938" algn="ctr"/>
                  <a:tab pos="4919663" algn="ctr"/>
                  <a:tab pos="7431088" algn="ctr"/>
                  <a:tab pos="9999663"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CA46A"/>
                  </a:solidFill>
                  <a:uLnTx/>
                  <a:uFillTx/>
                  <a:latin typeface="Arial" pitchFamily="34" charset="0"/>
                  <a:ea typeface="Arial" pitchFamily="34" charset="0"/>
                  <a:cs typeface="Arial" pitchFamily="34" charset="0"/>
                  <a:sym typeface="Arial" pitchFamily="34" charset="0"/>
                </a:rPr>
                <a:t>	TO DO 	DEVELOPING	READY FOR TEST	TEST	DONE</a:t>
              </a:r>
            </a:p>
            <a:p>
              <a:pPr marR="0" lvl="0" algn="l">
                <a:lnSpc>
                  <a:spcPct val="100000"/>
                </a:lnSpc>
                <a:spcBef>
                  <a:spcPct val="0"/>
                </a:spcBef>
                <a:spcAft>
                  <a:spcPts val="600"/>
                </a:spcAft>
                <a:buNone/>
                <a:tabLst>
                  <a:tab pos="2232025" algn="ctr"/>
                  <a:tab pos="4914900" algn="ctr"/>
                  <a:tab pos="5545138" algn="ctr"/>
                  <a:tab pos="7429500" algn="ctr"/>
                  <a:tab pos="10058400" algn="ctr"/>
                </a:tabLst>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chemeClr val="tx1"/>
                  </a:solidFill>
                  <a:uLnTx/>
                  <a:uFillTx/>
                  <a:latin typeface="Arial" pitchFamily="34" charset="0"/>
                  <a:ea typeface="Arial" pitchFamily="34" charset="0"/>
                  <a:cs typeface="Arial" pitchFamily="34" charset="0"/>
                  <a:sym typeface="Arial" pitchFamily="34" charset="0"/>
                </a:rPr>
                <a:t>	Limit 4	Limit 4		Limit 2 	This Week</a:t>
              </a:r>
            </a:p>
          </p:txBody>
        </p:sp>
        <p:sp>
          <p:nvSpPr>
            <p:cNvPr id="9" name="Freeform 8"/>
            <p:cNvSpPr/>
            <p:nvPr/>
          </p:nvSpPr>
          <p:spPr>
            <a:xfrm rot="5400000" flipV="1">
              <a:off x="-435947" y="3883507"/>
              <a:ext cx="4019580" cy="115682"/>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0" name="Freeform 9"/>
            <p:cNvSpPr/>
            <p:nvPr/>
          </p:nvSpPr>
          <p:spPr>
            <a:xfrm rot="5400000">
              <a:off x="2203264" y="3913592"/>
              <a:ext cx="4019579" cy="5551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1" name="Freeform 10"/>
            <p:cNvSpPr/>
            <p:nvPr/>
          </p:nvSpPr>
          <p:spPr>
            <a:xfrm rot="5400000">
              <a:off x="4653601" y="3875610"/>
              <a:ext cx="4019578" cy="131479"/>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2" name="Freeform 11"/>
            <p:cNvSpPr/>
            <p:nvPr/>
          </p:nvSpPr>
          <p:spPr>
            <a:xfrm rot="5400000">
              <a:off x="7155174" y="3842060"/>
              <a:ext cx="4019577" cy="198580"/>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6" name="Rectangle 15"/>
            <p:cNvSpPr/>
            <p:nvPr/>
          </p:nvSpPr>
          <p:spPr>
            <a:xfrm>
              <a:off x="281594" y="1824682"/>
              <a:ext cx="11677440" cy="4321141"/>
            </a:xfrm>
            <a:prstGeom prst="rect">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18" name="Freeform 17"/>
            <p:cNvSpPr/>
            <p:nvPr/>
          </p:nvSpPr>
          <p:spPr>
            <a:xfrm>
              <a:off x="470260" y="2888310"/>
              <a:ext cx="11329117" cy="194946"/>
            </a:xfrm>
            <a:custGeom>
              <a:gdLst>
                <a:gd name="connsiteX0" fmla="*/ 0 w 7125195"/>
                <a:gd name="connsiteY0" fmla="*/ 0 h 0"/>
                <a:gd name="connsiteX1" fmla="*/ 7125195 w 7125195"/>
                <a:gd name="connsiteY1" fmla="*/ 0 h 0"/>
              </a:gdLst>
              <a:cxnLst>
                <a:cxn ang="0">
                  <a:pos x="connsiteX0" y="connsiteY0"/>
                </a:cxn>
                <a:cxn ang="0">
                  <a:pos x="connsiteX1" y="connsiteY1"/>
                </a:cxn>
              </a:cxnLst>
              <a:rect l="l" t="t" r="r" b="b"/>
              <a:pathLst>
                <a:path w="7125195">
                  <a:moveTo>
                    <a:pt x="0" y="0"/>
                  </a:moveTo>
                  <a:lnTo>
                    <a:pt x="712519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1" name="Folded Corner 20"/>
            <p:cNvSpPr/>
            <p:nvPr/>
          </p:nvSpPr>
          <p:spPr>
            <a:xfrm>
              <a:off x="760897" y="3083256"/>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3" name="Folded Corner 22"/>
            <p:cNvSpPr/>
            <p:nvPr/>
          </p:nvSpPr>
          <p:spPr>
            <a:xfrm>
              <a:off x="760897" y="3458752"/>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5" name="Folded Corner 24"/>
            <p:cNvSpPr/>
            <p:nvPr/>
          </p:nvSpPr>
          <p:spPr>
            <a:xfrm>
              <a:off x="760897" y="3834248"/>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7" name="Folded Corner 26"/>
            <p:cNvSpPr/>
            <p:nvPr/>
          </p:nvSpPr>
          <p:spPr>
            <a:xfrm>
              <a:off x="760897" y="4209744"/>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29" name="Folded Corner 28"/>
            <p:cNvSpPr/>
            <p:nvPr/>
          </p:nvSpPr>
          <p:spPr>
            <a:xfrm>
              <a:off x="760897" y="4585240"/>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1" name="Folded Corner 30"/>
            <p:cNvSpPr/>
            <p:nvPr/>
          </p:nvSpPr>
          <p:spPr>
            <a:xfrm>
              <a:off x="1922745" y="3162312"/>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2" name="Folded Corner 31"/>
            <p:cNvSpPr/>
            <p:nvPr/>
          </p:nvSpPr>
          <p:spPr>
            <a:xfrm>
              <a:off x="2364193" y="3736421"/>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6" name="Folded Corner 35"/>
            <p:cNvSpPr/>
            <p:nvPr/>
          </p:nvSpPr>
          <p:spPr>
            <a:xfrm>
              <a:off x="5130972" y="3310757"/>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8" name="Folded Corner 37"/>
            <p:cNvSpPr/>
            <p:nvPr/>
          </p:nvSpPr>
          <p:spPr>
            <a:xfrm>
              <a:off x="7160487" y="3222084"/>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9" name="Folded Corner 38"/>
            <p:cNvSpPr/>
            <p:nvPr/>
          </p:nvSpPr>
          <p:spPr>
            <a:xfrm>
              <a:off x="11042563" y="3736421"/>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0" name="Folded Corner 39"/>
            <p:cNvSpPr/>
            <p:nvPr/>
          </p:nvSpPr>
          <p:spPr>
            <a:xfrm>
              <a:off x="10936806" y="4465602"/>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1" name="Folded Corner 40"/>
            <p:cNvSpPr/>
            <p:nvPr/>
          </p:nvSpPr>
          <p:spPr>
            <a:xfrm>
              <a:off x="11042563" y="4687461"/>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2" name="Folded Corner 41"/>
            <p:cNvSpPr/>
            <p:nvPr/>
          </p:nvSpPr>
          <p:spPr>
            <a:xfrm>
              <a:off x="10274959" y="3075991"/>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5" name="Folded Corner 44"/>
            <p:cNvSpPr/>
            <p:nvPr/>
          </p:nvSpPr>
          <p:spPr>
            <a:xfrm>
              <a:off x="1999509" y="4367013"/>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6" name="Folded Corner 45"/>
            <p:cNvSpPr/>
            <p:nvPr/>
          </p:nvSpPr>
          <p:spPr>
            <a:xfrm>
              <a:off x="2443775" y="4941122"/>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7" name="Folded Corner 46"/>
            <p:cNvSpPr/>
            <p:nvPr/>
          </p:nvSpPr>
          <p:spPr>
            <a:xfrm>
              <a:off x="7788789" y="3891685"/>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8" name="Folded Corner 47"/>
            <p:cNvSpPr/>
            <p:nvPr/>
          </p:nvSpPr>
          <p:spPr>
            <a:xfrm>
              <a:off x="10633346" y="5278101"/>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9" name="Folded Corner 48"/>
            <p:cNvSpPr/>
            <p:nvPr/>
          </p:nvSpPr>
          <p:spPr>
            <a:xfrm>
              <a:off x="10739103" y="5499960"/>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0" name="Folded Corner 49"/>
            <p:cNvSpPr/>
            <p:nvPr/>
          </p:nvSpPr>
          <p:spPr>
            <a:xfrm>
              <a:off x="11025700" y="5207148"/>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1" name="Folded Corner 50"/>
            <p:cNvSpPr/>
            <p:nvPr/>
          </p:nvSpPr>
          <p:spPr>
            <a:xfrm>
              <a:off x="9476363" y="4028607"/>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2" name="Folded Corner 51"/>
            <p:cNvSpPr/>
            <p:nvPr/>
          </p:nvSpPr>
          <p:spPr>
            <a:xfrm>
              <a:off x="9494569" y="5233308"/>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spTree>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03"/>
        <p:cNvGrpSpPr/>
        <p:nvPr/>
      </p:nvGrpSpPr>
      <p:grpSpPr>
        <a:xfrm>
          <a:off x="0" y="0"/>
          <a:ext cx="0" cy="0"/>
        </a:xfrm>
      </p:grpSpPr>
      <p:sp>
        <p:nvSpPr>
          <p:cNvPr id="204" name="Google Shape;204;p35"/>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smtClean="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2.6.3 Kanban Board: Example 3– Internal Operation</a:t>
            </a:r>
            <a:endParaRPr lang="en-US"/>
          </a:p>
        </p:txBody>
      </p:sp>
      <p:sp>
        <p:nvSpPr>
          <p:cNvPr id="2" name="Text Placeholder 1"/>
          <p:cNvSpPr>
            <a:spLocks noGrp="1"/>
          </p:cNvSpPr>
          <p:nvPr>
            <p:ph type="body" sz="quarter" idx="24"/>
          </p:nvPr>
        </p:nvSpPr>
        <p:spPr>
          <a:xfrm>
            <a:off x="514349" y="1304995"/>
            <a:ext cx="11047533" cy="4840828"/>
          </a:xfrm>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A Kanban board for an internal operation department with three classes of services ("to do", "working on", and "done")</a:t>
            </a:r>
            <a:endParaRPr lang="en-US"/>
          </a:p>
        </p:txBody>
      </p:sp>
      <p:pic>
        <p:nvPicPr>
          <p:cNvPr id="5" name="Picture 4"/>
          <p:cNvPicPr>
            <a:picLocks noChangeAspect="1"/>
          </p:cNvPicPr>
          <p:nvPr/>
        </p:nvPicPr>
        <p:blipFill>
          <a:blip r:embed="rId3"/>
          <a:stretch>
            <a:fillRect/>
          </a:stretch>
        </p:blipFill>
        <p:spPr>
          <a:xfrm>
            <a:off x="2730500" y="1866900"/>
            <a:ext cx="6333290" cy="4610100"/>
          </a:xfrm>
          <a:prstGeom prst="rect">
            <a:avLst/>
          </a:prstGeom>
        </p:spPr>
      </p:pic>
    </p:spTree>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11"/>
        <p:cNvGrpSpPr/>
        <p:nvPr/>
      </p:nvGrpSpPr>
      <p:grpSpPr>
        <a:xfrm>
          <a:off x="0" y="0"/>
          <a:ext cx="0" cy="0"/>
        </a:xfrm>
      </p:grpSpPr>
      <p:sp>
        <p:nvSpPr>
          <p:cNvPr id="212" name="Google Shape;212;p36"/>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smtClean="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2.6.4 Kanban Board: Example 4 Without Rows and Columns</a:t>
            </a:r>
            <a:endParaRPr lang="en-US"/>
          </a:p>
        </p:txBody>
      </p:sp>
      <p:sp>
        <p:nvSpPr>
          <p:cNvPr id="2" name="Text Placeholder 1"/>
          <p:cNvSpPr>
            <a:spLocks noGrp="1"/>
          </p:cNvSpPr>
          <p:nvPr>
            <p:ph type="body" sz="quarter" idx="24"/>
          </p:nvPr>
        </p:nvSpPr>
        <p:spPr/>
        <p:txBody>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rPr>
              <a:t>The architectural drawing has become a Kanban board where work is placed on it and the status is visualized with colored lines on the notes</a:t>
            </a:r>
          </a:p>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lang="en-US"/>
          </a:p>
        </p:txBody>
      </p:sp>
      <p:grpSp>
        <p:nvGrpSpPr>
          <p:cNvPr id="77" name="Group 76"/>
          <p:cNvGrpSpPr/>
          <p:nvPr/>
        </p:nvGrpSpPr>
        <p:grpSpPr>
          <a:xfrm>
            <a:off x="2849991" y="2056932"/>
            <a:ext cx="6834918" cy="4268469"/>
            <a:chOff x="4678791" y="1394813"/>
            <a:chExt cx="6834918" cy="4268469"/>
          </a:xfrm>
        </p:grpSpPr>
        <p:sp>
          <p:nvSpPr>
            <p:cNvPr id="56" name="Freeform 55"/>
            <p:cNvSpPr/>
            <p:nvPr/>
          </p:nvSpPr>
          <p:spPr>
            <a:xfrm rot="7272296">
              <a:off x="7264341" y="3740436"/>
              <a:ext cx="479685" cy="483921"/>
            </a:xfrm>
            <a:custGeom>
              <a:gdLst>
                <a:gd name="connsiteX0" fmla="*/ 0 w 1516380"/>
                <a:gd name="connsiteY0" fmla="*/ 0 h 1234440"/>
                <a:gd name="connsiteX1" fmla="*/ 1516380 w 1516380"/>
                <a:gd name="connsiteY1" fmla="*/ 1234440 h 1234440"/>
                <a:gd name="connsiteX2" fmla="*/ 1516380 w 1516380"/>
                <a:gd name="connsiteY2" fmla="*/ 1234440 h 1234440"/>
              </a:gdLst>
              <a:cxnLst>
                <a:cxn ang="0">
                  <a:pos x="connsiteX0" y="connsiteY0"/>
                </a:cxn>
                <a:cxn ang="0">
                  <a:pos x="connsiteX1" y="connsiteY1"/>
                </a:cxn>
              </a:cxnLst>
              <a:rect l="l" t="t" r="r" b="b"/>
              <a:pathLst>
                <a:path w="1516380" h="1234440">
                  <a:moveTo>
                    <a:pt x="0" y="0"/>
                  </a:moveTo>
                  <a:cubicBezTo>
                    <a:pt x="490220" y="137160"/>
                    <a:pt x="1102360" y="358140"/>
                    <a:pt x="1516380" y="123444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5" name="Freeform 64"/>
            <p:cNvSpPr/>
            <p:nvPr/>
          </p:nvSpPr>
          <p:spPr>
            <a:xfrm>
              <a:off x="7138727" y="4117127"/>
              <a:ext cx="170994" cy="680111"/>
            </a:xfrm>
            <a:custGeom>
              <a:gdLst>
                <a:gd name="connsiteX0" fmla="*/ 0 w 502920"/>
                <a:gd name="connsiteY0" fmla="*/ 0 h 662940"/>
                <a:gd name="connsiteX1" fmla="*/ 502920 w 502920"/>
                <a:gd name="connsiteY1" fmla="*/ 662940 h 662940"/>
                <a:gd name="connsiteX2" fmla="*/ 1516380 w 1516380"/>
                <a:gd name="connsiteY2" fmla="*/ 1234440 h 1234440"/>
              </a:gdLst>
              <a:cxnLst>
                <a:cxn ang="0">
                  <a:pos x="connsiteX0" y="connsiteY0"/>
                </a:cxn>
                <a:cxn ang="0">
                  <a:pos x="connsiteX1" y="connsiteY1"/>
                </a:cxn>
              </a:cxnLst>
              <a:rect l="l" t="t" r="r" b="b"/>
              <a:pathLst>
                <a:path w="502920" h="662940">
                  <a:moveTo>
                    <a:pt x="0" y="0"/>
                  </a:moveTo>
                  <a:lnTo>
                    <a:pt x="502920" y="662940"/>
                  </a:ln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0" name="Freeform 59"/>
            <p:cNvSpPr/>
            <p:nvPr/>
          </p:nvSpPr>
          <p:spPr>
            <a:xfrm rot="11774262" flipH="1">
              <a:off x="6295569" y="4533947"/>
              <a:ext cx="837720" cy="537680"/>
            </a:xfrm>
            <a:custGeom>
              <a:gdLst>
                <a:gd name="connsiteX0" fmla="*/ 0 w 1516380"/>
                <a:gd name="connsiteY0" fmla="*/ 0 h 1234440"/>
                <a:gd name="connsiteX1" fmla="*/ 1516380 w 1516380"/>
                <a:gd name="connsiteY1" fmla="*/ 1234440 h 1234440"/>
                <a:gd name="connsiteX2" fmla="*/ 1516380 w 1516380"/>
                <a:gd name="connsiteY2" fmla="*/ 1234440 h 1234440"/>
              </a:gdLst>
              <a:cxnLst>
                <a:cxn ang="0">
                  <a:pos x="connsiteX0" y="connsiteY0"/>
                </a:cxn>
                <a:cxn ang="0">
                  <a:pos x="connsiteX1" y="connsiteY1"/>
                </a:cxn>
              </a:cxnLst>
              <a:rect l="l" t="t" r="r" b="b"/>
              <a:pathLst>
                <a:path w="1516380" h="1234440">
                  <a:moveTo>
                    <a:pt x="0" y="0"/>
                  </a:moveTo>
                  <a:cubicBezTo>
                    <a:pt x="490220" y="137160"/>
                    <a:pt x="1102360" y="358140"/>
                    <a:pt x="1516380" y="123444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3" name="Freeform 62"/>
            <p:cNvSpPr/>
            <p:nvPr/>
          </p:nvSpPr>
          <p:spPr>
            <a:xfrm rot="8695259">
              <a:off x="7501075" y="4799862"/>
              <a:ext cx="815719" cy="526518"/>
            </a:xfrm>
            <a:custGeom>
              <a:gdLst>
                <a:gd name="connsiteX0" fmla="*/ 0 w 1516380"/>
                <a:gd name="connsiteY0" fmla="*/ 0 h 1234440"/>
                <a:gd name="connsiteX1" fmla="*/ 1516380 w 1516380"/>
                <a:gd name="connsiteY1" fmla="*/ 1234440 h 1234440"/>
                <a:gd name="connsiteX2" fmla="*/ 1516380 w 1516380"/>
                <a:gd name="connsiteY2" fmla="*/ 1234440 h 1234440"/>
              </a:gdLst>
              <a:cxnLst>
                <a:cxn ang="0">
                  <a:pos x="connsiteX0" y="connsiteY0"/>
                </a:cxn>
                <a:cxn ang="0">
                  <a:pos x="connsiteX1" y="connsiteY1"/>
                </a:cxn>
              </a:cxnLst>
              <a:rect l="l" t="t" r="r" b="b"/>
              <a:pathLst>
                <a:path w="1516380" h="1234440">
                  <a:moveTo>
                    <a:pt x="0" y="0"/>
                  </a:moveTo>
                  <a:cubicBezTo>
                    <a:pt x="490220" y="137160"/>
                    <a:pt x="1102360" y="358140"/>
                    <a:pt x="1516380" y="123444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2" name="Freeform 61"/>
            <p:cNvSpPr/>
            <p:nvPr/>
          </p:nvSpPr>
          <p:spPr>
            <a:xfrm rot="18503468">
              <a:off x="7405150" y="4456511"/>
              <a:ext cx="854781" cy="674165"/>
            </a:xfrm>
            <a:custGeom>
              <a:gdLst>
                <a:gd name="connsiteX0" fmla="*/ 0 w 1516380"/>
                <a:gd name="connsiteY0" fmla="*/ 0 h 1234440"/>
                <a:gd name="connsiteX1" fmla="*/ 1516380 w 1516380"/>
                <a:gd name="connsiteY1" fmla="*/ 1234440 h 1234440"/>
                <a:gd name="connsiteX2" fmla="*/ 1516380 w 1516380"/>
                <a:gd name="connsiteY2" fmla="*/ 1234440 h 1234440"/>
              </a:gdLst>
              <a:cxnLst>
                <a:cxn ang="0">
                  <a:pos x="connsiteX0" y="connsiteY0"/>
                </a:cxn>
                <a:cxn ang="0">
                  <a:pos x="connsiteX1" y="connsiteY1"/>
                </a:cxn>
              </a:cxnLst>
              <a:rect l="l" t="t" r="r" b="b"/>
              <a:pathLst>
                <a:path w="1516380" h="1234440">
                  <a:moveTo>
                    <a:pt x="0" y="0"/>
                  </a:moveTo>
                  <a:cubicBezTo>
                    <a:pt x="490220" y="137160"/>
                    <a:pt x="1102360" y="358140"/>
                    <a:pt x="1516380" y="123444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4" name="Freeform 53"/>
            <p:cNvSpPr/>
            <p:nvPr/>
          </p:nvSpPr>
          <p:spPr>
            <a:xfrm rot="18503468">
              <a:off x="7247664" y="3386474"/>
              <a:ext cx="728574" cy="638492"/>
            </a:xfrm>
            <a:custGeom>
              <a:gdLst>
                <a:gd name="connsiteX0" fmla="*/ 0 w 1516380"/>
                <a:gd name="connsiteY0" fmla="*/ 0 h 1234440"/>
                <a:gd name="connsiteX1" fmla="*/ 1516380 w 1516380"/>
                <a:gd name="connsiteY1" fmla="*/ 1234440 h 1234440"/>
                <a:gd name="connsiteX2" fmla="*/ 1516380 w 1516380"/>
                <a:gd name="connsiteY2" fmla="*/ 1234440 h 1234440"/>
              </a:gdLst>
              <a:cxnLst>
                <a:cxn ang="0">
                  <a:pos x="connsiteX0" y="connsiteY0"/>
                </a:cxn>
                <a:cxn ang="0">
                  <a:pos x="connsiteX1" y="connsiteY1"/>
                </a:cxn>
              </a:cxnLst>
              <a:rect l="l" t="t" r="r" b="b"/>
              <a:pathLst>
                <a:path w="1516380" h="1234440">
                  <a:moveTo>
                    <a:pt x="0" y="0"/>
                  </a:moveTo>
                  <a:cubicBezTo>
                    <a:pt x="490220" y="137160"/>
                    <a:pt x="1102360" y="358140"/>
                    <a:pt x="1516380" y="123444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0" name="Freeform 49"/>
            <p:cNvSpPr/>
            <p:nvPr/>
          </p:nvSpPr>
          <p:spPr>
            <a:xfrm rot="1367600" flipH="1">
              <a:off x="6045109" y="3392662"/>
              <a:ext cx="837720" cy="537680"/>
            </a:xfrm>
            <a:custGeom>
              <a:gdLst>
                <a:gd name="connsiteX0" fmla="*/ 0 w 1516380"/>
                <a:gd name="connsiteY0" fmla="*/ 0 h 1234440"/>
                <a:gd name="connsiteX1" fmla="*/ 1516380 w 1516380"/>
                <a:gd name="connsiteY1" fmla="*/ 1234440 h 1234440"/>
                <a:gd name="connsiteX2" fmla="*/ 1516380 w 1516380"/>
                <a:gd name="connsiteY2" fmla="*/ 1234440 h 1234440"/>
              </a:gdLst>
              <a:cxnLst>
                <a:cxn ang="0">
                  <a:pos x="connsiteX0" y="connsiteY0"/>
                </a:cxn>
                <a:cxn ang="0">
                  <a:pos x="connsiteX1" y="connsiteY1"/>
                </a:cxn>
              </a:cxnLst>
              <a:rect l="l" t="t" r="r" b="b"/>
              <a:pathLst>
                <a:path w="1516380" h="1234440">
                  <a:moveTo>
                    <a:pt x="0" y="0"/>
                  </a:moveTo>
                  <a:cubicBezTo>
                    <a:pt x="490220" y="137160"/>
                    <a:pt x="1102360" y="358140"/>
                    <a:pt x="1516380" y="123444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9" name="Freeform 58"/>
            <p:cNvSpPr/>
            <p:nvPr/>
          </p:nvSpPr>
          <p:spPr>
            <a:xfrm rot="11774262" flipH="1">
              <a:off x="6078034" y="3575723"/>
              <a:ext cx="837720" cy="537680"/>
            </a:xfrm>
            <a:custGeom>
              <a:gdLst>
                <a:gd name="connsiteX0" fmla="*/ 0 w 1516380"/>
                <a:gd name="connsiteY0" fmla="*/ 0 h 1234440"/>
                <a:gd name="connsiteX1" fmla="*/ 1516380 w 1516380"/>
                <a:gd name="connsiteY1" fmla="*/ 1234440 h 1234440"/>
                <a:gd name="connsiteX2" fmla="*/ 1516380 w 1516380"/>
                <a:gd name="connsiteY2" fmla="*/ 1234440 h 1234440"/>
              </a:gdLst>
              <a:cxnLst>
                <a:cxn ang="0">
                  <a:pos x="connsiteX0" y="connsiteY0"/>
                </a:cxn>
                <a:cxn ang="0">
                  <a:pos x="connsiteX1" y="connsiteY1"/>
                </a:cxn>
              </a:cxnLst>
              <a:rect l="l" t="t" r="r" b="b"/>
              <a:pathLst>
                <a:path w="1516380" h="1234440">
                  <a:moveTo>
                    <a:pt x="0" y="0"/>
                  </a:moveTo>
                  <a:cubicBezTo>
                    <a:pt x="490220" y="137160"/>
                    <a:pt x="1102360" y="358140"/>
                    <a:pt x="1516380" y="123444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 name="Freeform 2"/>
            <p:cNvSpPr/>
            <p:nvPr/>
          </p:nvSpPr>
          <p:spPr>
            <a:xfrm>
              <a:off x="5135880" y="1821180"/>
              <a:ext cx="1516380" cy="1234440"/>
            </a:xfrm>
            <a:custGeom>
              <a:gdLst>
                <a:gd name="connsiteX0" fmla="*/ 0 w 1516380"/>
                <a:gd name="connsiteY0" fmla="*/ 0 h 1234440"/>
                <a:gd name="connsiteX1" fmla="*/ 1013460 w 1516380"/>
                <a:gd name="connsiteY1" fmla="*/ 571500 h 1234440"/>
                <a:gd name="connsiteX2" fmla="*/ 1516380 w 1516380"/>
                <a:gd name="connsiteY2" fmla="*/ 1234440 h 1234440"/>
              </a:gdLst>
              <a:cxnLst>
                <a:cxn ang="0">
                  <a:pos x="connsiteX0" y="connsiteY0"/>
                </a:cxn>
                <a:cxn ang="0">
                  <a:pos x="connsiteX1" y="connsiteY1"/>
                </a:cxn>
                <a:cxn ang="0">
                  <a:pos x="connsiteX2" y="connsiteY2"/>
                </a:cxn>
              </a:cxnLst>
              <a:rect l="l" t="t" r="r" b="b"/>
              <a:pathLst>
                <a:path w="1516380" h="1234440">
                  <a:moveTo>
                    <a:pt x="0" y="0"/>
                  </a:moveTo>
                  <a:lnTo>
                    <a:pt x="1013460" y="571500"/>
                  </a:lnTo>
                  <a:lnTo>
                    <a:pt x="1516380" y="1234440"/>
                  </a:ln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9" name="Freeform 48"/>
            <p:cNvSpPr/>
            <p:nvPr/>
          </p:nvSpPr>
          <p:spPr>
            <a:xfrm rot="1367600" flipH="1">
              <a:off x="6748226" y="2720581"/>
              <a:ext cx="479685" cy="483921"/>
            </a:xfrm>
            <a:custGeom>
              <a:gdLst>
                <a:gd name="connsiteX0" fmla="*/ 0 w 1516380"/>
                <a:gd name="connsiteY0" fmla="*/ 0 h 1234440"/>
                <a:gd name="connsiteX1" fmla="*/ 1516380 w 1516380"/>
                <a:gd name="connsiteY1" fmla="*/ 1234440 h 1234440"/>
                <a:gd name="connsiteX2" fmla="*/ 1516380 w 1516380"/>
                <a:gd name="connsiteY2" fmla="*/ 1234440 h 1234440"/>
              </a:gdLst>
              <a:cxnLst>
                <a:cxn ang="0">
                  <a:pos x="connsiteX0" y="connsiteY0"/>
                </a:cxn>
                <a:cxn ang="0">
                  <a:pos x="connsiteX1" y="connsiteY1"/>
                </a:cxn>
              </a:cxnLst>
              <a:rect l="l" t="t" r="r" b="b"/>
              <a:pathLst>
                <a:path w="1516380" h="1234440">
                  <a:moveTo>
                    <a:pt x="0" y="0"/>
                  </a:moveTo>
                  <a:cubicBezTo>
                    <a:pt x="490220" y="137160"/>
                    <a:pt x="1102360" y="358140"/>
                    <a:pt x="1516380" y="123444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52" name="Freeform 51"/>
            <p:cNvSpPr/>
            <p:nvPr/>
          </p:nvSpPr>
          <p:spPr>
            <a:xfrm rot="7157914">
              <a:off x="6972265" y="2982522"/>
              <a:ext cx="479685" cy="483921"/>
            </a:xfrm>
            <a:custGeom>
              <a:gdLst>
                <a:gd name="connsiteX0" fmla="*/ 0 w 1516380"/>
                <a:gd name="connsiteY0" fmla="*/ 0 h 1234440"/>
                <a:gd name="connsiteX1" fmla="*/ 1516380 w 1516380"/>
                <a:gd name="connsiteY1" fmla="*/ 1234440 h 1234440"/>
                <a:gd name="connsiteX2" fmla="*/ 1516380 w 1516380"/>
                <a:gd name="connsiteY2" fmla="*/ 1234440 h 1234440"/>
              </a:gdLst>
              <a:cxnLst>
                <a:cxn ang="0">
                  <a:pos x="connsiteX0" y="connsiteY0"/>
                </a:cxn>
                <a:cxn ang="0">
                  <a:pos x="connsiteX1" y="connsiteY1"/>
                </a:cxn>
              </a:cxnLst>
              <a:rect l="l" t="t" r="r" b="b"/>
              <a:pathLst>
                <a:path w="1516380" h="1234440">
                  <a:moveTo>
                    <a:pt x="0" y="0"/>
                  </a:moveTo>
                  <a:cubicBezTo>
                    <a:pt x="490220" y="137160"/>
                    <a:pt x="1102360" y="358140"/>
                    <a:pt x="1516380" y="123444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 name="Rounded Rectangle 3"/>
            <p:cNvSpPr/>
            <p:nvPr/>
          </p:nvSpPr>
          <p:spPr>
            <a:xfrm>
              <a:off x="7695901" y="2609925"/>
              <a:ext cx="590550" cy="573514"/>
            </a:xfrm>
            <a:prstGeom prst="round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2000" b="1" i="0" u="none" strike="noStrike" kern="1200" cap="none" spc="0" normalizeH="0" baseline="0" noProof="0" smtClean="0">
                  <a:solidFill>
                    <a:srgbClr val="FFFFFF"/>
                  </a:solidFill>
                  <a:uLnTx/>
                  <a:uFillTx/>
                  <a:latin typeface="Arial" pitchFamily="34" charset="0"/>
                  <a:cs typeface="Arial" pitchFamily="34" charset="0"/>
                </a:rPr>
                <a:t>A</a:t>
              </a:r>
              <a:endParaRPr lang="en-US" sz="2000" b="1">
                <a:latin typeface="Arial" pitchFamily="34" charset="0"/>
                <a:cs typeface="Arial" pitchFamily="34" charset="0"/>
              </a:endParaRPr>
            </a:p>
          </p:txBody>
        </p:sp>
        <p:sp>
          <p:nvSpPr>
            <p:cNvPr id="73" name="Rounded Rectangle 72"/>
            <p:cNvSpPr/>
            <p:nvPr/>
          </p:nvSpPr>
          <p:spPr>
            <a:xfrm>
              <a:off x="8336241" y="4435086"/>
              <a:ext cx="590550" cy="573514"/>
            </a:xfrm>
            <a:prstGeom prst="round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2000" b="1" i="0" u="none" strike="noStrike" kern="1200" cap="none" spc="0" normalizeH="0" baseline="0" noProof="0" smtClean="0">
                  <a:solidFill>
                    <a:srgbClr val="FFFFFF"/>
                  </a:solidFill>
                  <a:uLnTx/>
                  <a:uFillTx/>
                  <a:latin typeface="Arial" pitchFamily="34" charset="0"/>
                  <a:cs typeface="Arial" pitchFamily="34" charset="0"/>
                </a:rPr>
                <a:t>E</a:t>
              </a:r>
              <a:endParaRPr lang="en-US" sz="2000" b="1">
                <a:latin typeface="Arial" pitchFamily="34" charset="0"/>
                <a:cs typeface="Arial" pitchFamily="34" charset="0"/>
              </a:endParaRPr>
            </a:p>
          </p:txBody>
        </p:sp>
        <p:sp>
          <p:nvSpPr>
            <p:cNvPr id="74" name="Rounded Rectangle 73"/>
            <p:cNvSpPr/>
            <p:nvPr/>
          </p:nvSpPr>
          <p:spPr>
            <a:xfrm>
              <a:off x="8129143" y="3375945"/>
              <a:ext cx="590550" cy="573514"/>
            </a:xfrm>
            <a:prstGeom prst="round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2000" b="1" i="0" u="none" strike="noStrike" kern="1200" cap="none" spc="0" normalizeH="0" baseline="0" noProof="0" smtClean="0">
                  <a:solidFill>
                    <a:srgbClr val="FFFFFF"/>
                  </a:solidFill>
                  <a:uLnTx/>
                  <a:uFillTx/>
                  <a:latin typeface="Arial" pitchFamily="34" charset="0"/>
                  <a:cs typeface="Arial" pitchFamily="34" charset="0"/>
                </a:rPr>
                <a:t>C</a:t>
              </a:r>
              <a:endParaRPr lang="en-US" sz="2000" b="1">
                <a:latin typeface="Arial" pitchFamily="34" charset="0"/>
                <a:cs typeface="Arial" pitchFamily="34" charset="0"/>
              </a:endParaRPr>
            </a:p>
          </p:txBody>
        </p:sp>
        <p:sp>
          <p:nvSpPr>
            <p:cNvPr id="6" name="Folded Corner 5"/>
            <p:cNvSpPr/>
            <p:nvPr/>
          </p:nvSpPr>
          <p:spPr>
            <a:xfrm>
              <a:off x="5953138" y="1663624"/>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 name="Folded Corner 6"/>
            <p:cNvSpPr/>
            <p:nvPr/>
          </p:nvSpPr>
          <p:spPr>
            <a:xfrm>
              <a:off x="7373919" y="3451770"/>
              <a:ext cx="359686" cy="292186"/>
            </a:xfrm>
            <a:prstGeom prst="foldedCorner">
              <a:avLst>
                <a:gd name="adj" fmla="val 50000"/>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3" name="Folded Corner 32"/>
            <p:cNvSpPr/>
            <p:nvPr/>
          </p:nvSpPr>
          <p:spPr>
            <a:xfrm>
              <a:off x="7171882" y="2705010"/>
              <a:ext cx="435221" cy="292186"/>
            </a:xfrm>
            <a:prstGeom prst="foldedCorner">
              <a:avLst>
                <a:gd name="adj" fmla="val 50000"/>
              </a:avLst>
            </a:prstGeom>
            <a:solidFill>
              <a:srgbClr val="0CA46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4" name="Folded Corner 33"/>
            <p:cNvSpPr/>
            <p:nvPr/>
          </p:nvSpPr>
          <p:spPr>
            <a:xfrm>
              <a:off x="7433955" y="2932297"/>
              <a:ext cx="435221" cy="292186"/>
            </a:xfrm>
            <a:prstGeom prst="foldedCorner">
              <a:avLst>
                <a:gd name="adj" fmla="val 50000"/>
              </a:avLst>
            </a:prstGeom>
            <a:solidFill>
              <a:srgbClr val="0CA46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5" name="Folded Corner 34"/>
            <p:cNvSpPr/>
            <p:nvPr/>
          </p:nvSpPr>
          <p:spPr>
            <a:xfrm>
              <a:off x="6218811" y="3725409"/>
              <a:ext cx="359686" cy="292186"/>
            </a:xfrm>
            <a:prstGeom prst="foldedCorner">
              <a:avLst>
                <a:gd name="adj" fmla="val 50000"/>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6" name="Folded Corner 35"/>
            <p:cNvSpPr/>
            <p:nvPr/>
          </p:nvSpPr>
          <p:spPr>
            <a:xfrm>
              <a:off x="6153362" y="3451770"/>
              <a:ext cx="359686" cy="292186"/>
            </a:xfrm>
            <a:prstGeom prst="foldedCorner">
              <a:avLst>
                <a:gd name="adj" fmla="val 50000"/>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7" name="Folded Corner 36"/>
            <p:cNvSpPr/>
            <p:nvPr/>
          </p:nvSpPr>
          <p:spPr>
            <a:xfrm>
              <a:off x="8558060" y="3743956"/>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8" name="Folded Corner 37"/>
            <p:cNvSpPr/>
            <p:nvPr/>
          </p:nvSpPr>
          <p:spPr>
            <a:xfrm>
              <a:off x="7773566" y="3743956"/>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39" name="Folded Corner 38"/>
            <p:cNvSpPr/>
            <p:nvPr/>
          </p:nvSpPr>
          <p:spPr>
            <a:xfrm>
              <a:off x="7092111" y="4283315"/>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0" name="Folded Corner 39"/>
            <p:cNvSpPr/>
            <p:nvPr/>
          </p:nvSpPr>
          <p:spPr>
            <a:xfrm>
              <a:off x="6132742" y="4314997"/>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1" name="Folded Corner 40"/>
            <p:cNvSpPr/>
            <p:nvPr/>
          </p:nvSpPr>
          <p:spPr>
            <a:xfrm>
              <a:off x="6388888" y="4797984"/>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2" name="Folded Corner 41"/>
            <p:cNvSpPr/>
            <p:nvPr/>
          </p:nvSpPr>
          <p:spPr>
            <a:xfrm>
              <a:off x="6954271" y="5030075"/>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3" name="Folded Corner 42"/>
            <p:cNvSpPr/>
            <p:nvPr/>
          </p:nvSpPr>
          <p:spPr>
            <a:xfrm>
              <a:off x="7869176" y="4930871"/>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4" name="Folded Corner 43"/>
            <p:cNvSpPr/>
            <p:nvPr/>
          </p:nvSpPr>
          <p:spPr>
            <a:xfrm>
              <a:off x="7839195" y="4477205"/>
              <a:ext cx="435221" cy="292186"/>
            </a:xfrm>
            <a:prstGeom prst="foldedCorner">
              <a:avLst>
                <a:gd name="adj" fmla="val 5000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5" name="Folded Corner 44"/>
            <p:cNvSpPr/>
            <p:nvPr/>
          </p:nvSpPr>
          <p:spPr>
            <a:xfrm>
              <a:off x="6578497" y="3216261"/>
              <a:ext cx="435221" cy="292186"/>
            </a:xfrm>
            <a:prstGeom prst="foldedCorner">
              <a:avLst>
                <a:gd name="adj" fmla="val 50000"/>
              </a:avLst>
            </a:prstGeom>
            <a:solidFill>
              <a:srgbClr val="0CA46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6" name="Folded Corner 45"/>
            <p:cNvSpPr/>
            <p:nvPr/>
          </p:nvSpPr>
          <p:spPr>
            <a:xfrm>
              <a:off x="8475363" y="3247964"/>
              <a:ext cx="359686" cy="292186"/>
            </a:xfrm>
            <a:prstGeom prst="foldedCorner">
              <a:avLst>
                <a:gd name="adj" fmla="val 50000"/>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1" name="Freeform 60"/>
            <p:cNvSpPr/>
            <p:nvPr/>
          </p:nvSpPr>
          <p:spPr>
            <a:xfrm rot="1325712" flipH="1">
              <a:off x="6220172" y="4343522"/>
              <a:ext cx="837720" cy="537680"/>
            </a:xfrm>
            <a:custGeom>
              <a:gdLst>
                <a:gd name="connsiteX0" fmla="*/ 0 w 1516380"/>
                <a:gd name="connsiteY0" fmla="*/ 0 h 1234440"/>
                <a:gd name="connsiteX1" fmla="*/ 1516380 w 1516380"/>
                <a:gd name="connsiteY1" fmla="*/ 1234440 h 1234440"/>
                <a:gd name="connsiteX2" fmla="*/ 1516380 w 1516380"/>
                <a:gd name="connsiteY2" fmla="*/ 1234440 h 1234440"/>
              </a:gdLst>
              <a:cxnLst>
                <a:cxn ang="0">
                  <a:pos x="connsiteX0" y="connsiteY0"/>
                </a:cxn>
                <a:cxn ang="0">
                  <a:pos x="connsiteX1" y="connsiteY1"/>
                </a:cxn>
              </a:cxnLst>
              <a:rect l="l" t="t" r="r" b="b"/>
              <a:pathLst>
                <a:path w="1516380" h="1234440">
                  <a:moveTo>
                    <a:pt x="0" y="0"/>
                  </a:moveTo>
                  <a:cubicBezTo>
                    <a:pt x="490220" y="137160"/>
                    <a:pt x="1102360" y="358140"/>
                    <a:pt x="1516380" y="123444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4" name="Freeform 63"/>
            <p:cNvSpPr/>
            <p:nvPr/>
          </p:nvSpPr>
          <p:spPr>
            <a:xfrm>
              <a:off x="7001831" y="3656178"/>
              <a:ext cx="106055" cy="327072"/>
            </a:xfrm>
            <a:custGeom>
              <a:gdLst>
                <a:gd name="connsiteX0" fmla="*/ 0 w 502920"/>
                <a:gd name="connsiteY0" fmla="*/ 0 h 662940"/>
                <a:gd name="connsiteX1" fmla="*/ 502920 w 502920"/>
                <a:gd name="connsiteY1" fmla="*/ 662940 h 662940"/>
                <a:gd name="connsiteX2" fmla="*/ 1516380 w 1516380"/>
                <a:gd name="connsiteY2" fmla="*/ 1234440 h 1234440"/>
              </a:gdLst>
              <a:cxnLst>
                <a:cxn ang="0">
                  <a:pos x="connsiteX0" y="connsiteY0"/>
                </a:cxn>
                <a:cxn ang="0">
                  <a:pos x="connsiteX1" y="connsiteY1"/>
                </a:cxn>
              </a:cxnLst>
              <a:rect l="l" t="t" r="r" b="b"/>
              <a:pathLst>
                <a:path w="502920" h="662940">
                  <a:moveTo>
                    <a:pt x="0" y="0"/>
                  </a:moveTo>
                  <a:lnTo>
                    <a:pt x="502920" y="662940"/>
                  </a:ln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7" name="Freeform 66"/>
            <p:cNvSpPr/>
            <p:nvPr/>
          </p:nvSpPr>
          <p:spPr>
            <a:xfrm>
              <a:off x="7373919" y="5178026"/>
              <a:ext cx="54053" cy="335619"/>
            </a:xfrm>
            <a:custGeom>
              <a:gdLst>
                <a:gd name="connsiteX0" fmla="*/ 0 w 502920"/>
                <a:gd name="connsiteY0" fmla="*/ 0 h 662940"/>
                <a:gd name="connsiteX1" fmla="*/ 502920 w 502920"/>
                <a:gd name="connsiteY1" fmla="*/ 662940 h 662940"/>
                <a:gd name="connsiteX2" fmla="*/ 1516380 w 1516380"/>
                <a:gd name="connsiteY2" fmla="*/ 1234440 h 1234440"/>
              </a:gdLst>
              <a:cxnLst>
                <a:cxn ang="0">
                  <a:pos x="connsiteX0" y="connsiteY0"/>
                </a:cxn>
                <a:cxn ang="0">
                  <a:pos x="connsiteX1" y="connsiteY1"/>
                </a:cxn>
              </a:cxnLst>
              <a:rect l="l" t="t" r="r" b="b"/>
              <a:pathLst>
                <a:path w="502920" h="662940">
                  <a:moveTo>
                    <a:pt x="0" y="0"/>
                  </a:moveTo>
                  <a:lnTo>
                    <a:pt x="502920" y="662940"/>
                  </a:ln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69" name="Freeform 68"/>
            <p:cNvSpPr/>
            <p:nvPr/>
          </p:nvSpPr>
          <p:spPr>
            <a:xfrm>
              <a:off x="5566328" y="1578583"/>
              <a:ext cx="2141196" cy="3935062"/>
            </a:xfrm>
            <a:custGeom>
              <a:gdLst>
                <a:gd name="connsiteX0" fmla="*/ 0 w 1590996"/>
                <a:gd name="connsiteY0" fmla="*/ 0 h 1234440"/>
                <a:gd name="connsiteX1" fmla="*/ 1381488 w 1590996"/>
                <a:gd name="connsiteY1" fmla="*/ 556560 h 1234440"/>
                <a:gd name="connsiteX2" fmla="*/ 1516380 w 1590996"/>
                <a:gd name="connsiteY2" fmla="*/ 1234440 h 1234440"/>
              </a:gdLst>
              <a:cxnLst>
                <a:cxn ang="0">
                  <a:pos x="connsiteX0" y="connsiteY0"/>
                </a:cxn>
                <a:cxn ang="0">
                  <a:pos x="connsiteX1" y="connsiteY1"/>
                </a:cxn>
                <a:cxn ang="0">
                  <a:pos x="connsiteX2" y="connsiteY2"/>
                </a:cxn>
              </a:cxnLst>
              <a:rect l="l" t="t" r="r" b="b"/>
              <a:pathLst>
                <a:path w="1590996" h="1234440">
                  <a:moveTo>
                    <a:pt x="0" y="0"/>
                  </a:moveTo>
                  <a:cubicBezTo>
                    <a:pt x="524193" y="65999"/>
                    <a:pt x="765288" y="173831"/>
                    <a:pt x="1381488" y="556560"/>
                  </a:cubicBezTo>
                  <a:cubicBezTo>
                    <a:pt x="1667086" y="803436"/>
                    <a:pt x="1605888" y="1005492"/>
                    <a:pt x="1516380" y="1234440"/>
                  </a:cubicBezTo>
                </a:path>
              </a:pathLst>
            </a:custGeom>
            <a:noFill/>
            <a:ln w="38100">
              <a:solidFill>
                <a:schemeClr val="tx1"/>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1" name="Rounded Rectangle 70"/>
            <p:cNvSpPr/>
            <p:nvPr/>
          </p:nvSpPr>
          <p:spPr>
            <a:xfrm>
              <a:off x="5306401" y="3705720"/>
              <a:ext cx="590550" cy="573514"/>
            </a:xfrm>
            <a:prstGeom prst="round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2000" b="1" i="0" u="none" strike="noStrike" kern="1200" cap="none" spc="0" normalizeH="0" baseline="0" noProof="0" smtClean="0">
                  <a:solidFill>
                    <a:srgbClr val="FFFFFF"/>
                  </a:solidFill>
                  <a:uLnTx/>
                  <a:uFillTx/>
                  <a:latin typeface="Arial" pitchFamily="34" charset="0"/>
                  <a:cs typeface="Arial" pitchFamily="34" charset="0"/>
                </a:rPr>
                <a:t>B</a:t>
              </a:r>
              <a:endParaRPr lang="en-US" sz="2000" b="1">
                <a:latin typeface="Arial" pitchFamily="34" charset="0"/>
                <a:cs typeface="Arial" pitchFamily="34" charset="0"/>
              </a:endParaRPr>
            </a:p>
          </p:txBody>
        </p:sp>
        <p:sp>
          <p:nvSpPr>
            <p:cNvPr id="72" name="Rounded Rectangle 71"/>
            <p:cNvSpPr/>
            <p:nvPr/>
          </p:nvSpPr>
          <p:spPr>
            <a:xfrm>
              <a:off x="5502188" y="4649543"/>
              <a:ext cx="590550" cy="573514"/>
            </a:xfrm>
            <a:prstGeom prst="round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2000" b="1" i="0" u="none" strike="noStrike" kern="1200" cap="none" spc="0" normalizeH="0" baseline="0" noProof="0" smtClean="0">
                  <a:solidFill>
                    <a:srgbClr val="FFFFFF"/>
                  </a:solidFill>
                  <a:uLnTx/>
                  <a:uFillTx/>
                  <a:latin typeface="Arial" pitchFamily="34" charset="0"/>
                  <a:cs typeface="Arial" pitchFamily="34" charset="0"/>
                </a:rPr>
                <a:t>D</a:t>
              </a:r>
              <a:endParaRPr lang="en-US" sz="2000" b="1">
                <a:latin typeface="Arial" pitchFamily="34" charset="0"/>
                <a:cs typeface="Arial" pitchFamily="34" charset="0"/>
              </a:endParaRPr>
            </a:p>
          </p:txBody>
        </p:sp>
        <p:sp>
          <p:nvSpPr>
            <p:cNvPr id="75" name="Folded Corner 74"/>
            <p:cNvSpPr/>
            <p:nvPr/>
          </p:nvSpPr>
          <p:spPr>
            <a:xfrm>
              <a:off x="9887038" y="4987550"/>
              <a:ext cx="435221" cy="292186"/>
            </a:xfrm>
            <a:prstGeom prst="foldedCorner">
              <a:avLst>
                <a:gd name="adj" fmla="val 50000"/>
              </a:avLst>
            </a:prstGeom>
            <a:solidFill>
              <a:srgbClr val="0CA46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76" name="Folded Corner 75"/>
            <p:cNvSpPr/>
            <p:nvPr/>
          </p:nvSpPr>
          <p:spPr>
            <a:xfrm>
              <a:off x="9861583" y="4505052"/>
              <a:ext cx="359686" cy="292186"/>
            </a:xfrm>
            <a:prstGeom prst="foldedCorner">
              <a:avLst>
                <a:gd name="adj" fmla="val 50000"/>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sp>
          <p:nvSpPr>
            <p:cNvPr id="47" name="TextBox 46"/>
            <p:cNvSpPr txBox="1"/>
            <p:nvPr/>
          </p:nvSpPr>
          <p:spPr>
            <a:xfrm>
              <a:off x="10322259" y="4461317"/>
              <a:ext cx="955711" cy="379656"/>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Started</a:t>
              </a:r>
              <a:endParaRPr lang="en-US"/>
            </a:p>
          </p:txBody>
        </p:sp>
        <p:sp>
          <p:nvSpPr>
            <p:cNvPr id="78" name="TextBox 77"/>
            <p:cNvSpPr txBox="1"/>
            <p:nvPr/>
          </p:nvSpPr>
          <p:spPr>
            <a:xfrm>
              <a:off x="10322259" y="4884550"/>
              <a:ext cx="756938" cy="379656"/>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cap="none" normalizeH="0" noProof="0" smtClean="0">
                  <a:solidFill>
                    <a:srgbClr val="000000"/>
                  </a:solidFill>
                  <a:uLnTx/>
                  <a:uFillTx/>
                  <a:latin typeface="Arial" pitchFamily="34" charset="0"/>
                  <a:ea typeface="Arial" pitchFamily="34" charset="0"/>
                  <a:cs typeface="Arial" pitchFamily="34" charset="0"/>
                  <a:sym typeface="Arial" pitchFamily="34" charset="0"/>
                </a:rPr>
                <a:t>Done</a:t>
              </a:r>
              <a:endParaRPr lang="en-US"/>
            </a:p>
          </p:txBody>
        </p:sp>
        <p:sp>
          <p:nvSpPr>
            <p:cNvPr id="70" name="Rounded Rectangle 69"/>
            <p:cNvSpPr/>
            <p:nvPr/>
          </p:nvSpPr>
          <p:spPr>
            <a:xfrm>
              <a:off x="4678791" y="1394813"/>
              <a:ext cx="6834918" cy="4268469"/>
            </a:xfrm>
            <a:prstGeom prst="roundRect">
              <a:avLst>
                <a:gd name="adj" fmla="val 3928"/>
              </a:avLst>
            </a:prstGeom>
            <a:noFill/>
            <a:ln w="57150">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spTree>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5"/>
            <a:ext cx="5863492"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5232797" cy="322724"/>
          </a:xfrm>
          <a:prstGeom prst="rect">
            <a:avLst/>
          </a:prstGeom>
        </p:spPr>
        <p:txBody>
          <a:bodyPr vert="horz" wrap="square" lIns="0" tIns="8930" rIns="0" bIns="0" rtlCol="0">
            <a:spAutoFit/>
          </a:bodyPr>
          <a:lstStyle/>
          <a:p>
            <a:pPr marL="8930">
              <a:lnSpc>
                <a:spcPct val="100000"/>
              </a:lnSpc>
              <a:spcBef>
                <a:spcPts val="70"/>
              </a:spcBef>
            </a:pPr>
            <a:r>
              <a:rPr sz="2953" b="1" spc="-401">
                <a:latin typeface="Trebuchet MS"/>
                <a:cs typeface="Trebuchet MS"/>
              </a:rPr>
              <a:t>7. </a:t>
            </a:r>
            <a:r>
              <a:rPr sz="2953" b="1" spc="120">
                <a:latin typeface="Trebuchet MS"/>
                <a:cs typeface="Trebuchet MS"/>
              </a:rPr>
              <a:t>Measuring </a:t>
            </a:r>
            <a:r>
              <a:rPr sz="2953" b="1" spc="70">
                <a:latin typeface="Trebuchet MS"/>
                <a:cs typeface="Trebuchet MS"/>
              </a:rPr>
              <a:t>progress </a:t>
            </a:r>
            <a:r>
              <a:rPr sz="2953" b="1" spc="63">
                <a:latin typeface="Trebuchet MS"/>
                <a:cs typeface="Trebuchet MS"/>
              </a:rPr>
              <a:t>by</a:t>
            </a:r>
            <a:r>
              <a:rPr sz="2953" b="1" spc="-267">
                <a:latin typeface="Trebuchet MS"/>
                <a:cs typeface="Trebuchet MS"/>
              </a:rPr>
              <a:t> </a:t>
            </a:r>
            <a:r>
              <a:rPr sz="2953" b="1" spc="32">
                <a:latin typeface="Trebuchet MS"/>
                <a:cs typeface="Trebuchet MS"/>
              </a:rPr>
              <a:t>soft</a:t>
            </a:r>
            <a:endParaRPr sz="2953">
              <a:latin typeface="Trebuchet MS"/>
              <a:cs typeface="Trebuchet MS"/>
            </a:endParaRPr>
          </a:p>
        </p:txBody>
      </p:sp>
      <p:sp>
        <p:nvSpPr>
          <p:cNvPr id="5" name="object 5"/>
          <p:cNvSpPr txBox="1"/>
          <p:nvPr/>
        </p:nvSpPr>
        <p:spPr>
          <a:xfrm>
            <a:off x="3758599" y="3192363"/>
            <a:ext cx="3354884" cy="2234208"/>
          </a:xfrm>
          <a:prstGeom prst="rect">
            <a:avLst/>
          </a:prstGeom>
        </p:spPr>
        <p:txBody>
          <a:bodyPr vert="horz" wrap="square" lIns="0" tIns="8930" rIns="0" bIns="0" rtlCol="0">
            <a:spAutoFit/>
          </a:bodyPr>
          <a:lstStyle>
            <a:defPPr>
              <a:defRPr lang="en-US"/>
            </a:defPPr>
          </a:lstStyle>
          <a:p>
            <a:pPr marR="91529" algn="ctr">
              <a:lnSpc>
                <a:spcPts val="2960"/>
              </a:lnSpc>
              <a:spcBef>
                <a:spcPts val="70"/>
              </a:spcBef>
            </a:pPr>
            <a:r>
              <a:rPr sz="2531" spc="18">
                <a:solidFill>
                  <a:srgbClr val="FFFFFF"/>
                </a:solidFill>
                <a:latin typeface="Verdana"/>
                <a:cs typeface="Verdana"/>
              </a:rPr>
              <a:t>Working </a:t>
            </a:r>
            <a:r>
              <a:rPr sz="2531" spc="-7">
                <a:solidFill>
                  <a:srgbClr val="FFFFFF"/>
                </a:solidFill>
                <a:latin typeface="Verdana"/>
                <a:cs typeface="Verdana"/>
              </a:rPr>
              <a:t>software</a:t>
            </a:r>
            <a:r>
              <a:rPr sz="2531" spc="-323">
                <a:solidFill>
                  <a:srgbClr val="FFFFFF"/>
                </a:solidFill>
                <a:latin typeface="Verdana"/>
                <a:cs typeface="Verdana"/>
              </a:rPr>
              <a:t> </a:t>
            </a:r>
            <a:r>
              <a:rPr sz="2531" spc="-32">
                <a:solidFill>
                  <a:srgbClr val="FFFFFF"/>
                </a:solidFill>
                <a:latin typeface="Verdana"/>
                <a:cs typeface="Verdana"/>
              </a:rPr>
              <a:t>is</a:t>
            </a:r>
            <a:endParaRPr sz="2531">
              <a:latin typeface="Verdana"/>
              <a:cs typeface="Verdana"/>
            </a:endParaRPr>
          </a:p>
          <a:p>
            <a:pPr marL="421035" marR="3572" indent="-412552">
              <a:lnSpc>
                <a:spcPts val="6047"/>
              </a:lnSpc>
              <a:spcBef>
                <a:spcPts val="7"/>
              </a:spcBef>
            </a:pPr>
            <a:r>
              <a:rPr sz="4922" spc="161">
                <a:solidFill>
                  <a:srgbClr val="FFFFFF"/>
                </a:solidFill>
                <a:latin typeface="Georgia"/>
                <a:cs typeface="Georgia"/>
              </a:rPr>
              <a:t>the</a:t>
            </a:r>
            <a:r>
              <a:rPr sz="4922" spc="-63">
                <a:solidFill>
                  <a:srgbClr val="FFFFFF"/>
                </a:solidFill>
                <a:latin typeface="Georgia"/>
                <a:cs typeface="Georgia"/>
              </a:rPr>
              <a:t> </a:t>
            </a:r>
            <a:r>
              <a:rPr sz="4922" spc="18">
                <a:solidFill>
                  <a:srgbClr val="FFFFFF"/>
                </a:solidFill>
                <a:latin typeface="Georgia"/>
                <a:cs typeface="Georgia"/>
              </a:rPr>
              <a:t>primary  </a:t>
            </a:r>
            <a:r>
              <a:rPr sz="4922" spc="67">
                <a:solidFill>
                  <a:srgbClr val="FFFFFF"/>
                </a:solidFill>
                <a:latin typeface="Georgia"/>
                <a:cs typeface="Georgia"/>
              </a:rPr>
              <a:t>measure</a:t>
            </a:r>
            <a:endParaRPr sz="4922">
              <a:latin typeface="Georgia"/>
              <a:cs typeface="Georgia"/>
            </a:endParaRPr>
          </a:p>
          <a:p>
            <a:pPr marR="91082" algn="ctr">
              <a:lnSpc>
                <a:spcPts val="2391"/>
              </a:lnSpc>
            </a:pPr>
            <a:r>
              <a:rPr sz="2531" spc="-11">
                <a:solidFill>
                  <a:srgbClr val="FFFFFF"/>
                </a:solidFill>
                <a:latin typeface="Verdana"/>
                <a:cs typeface="Verdana"/>
              </a:rPr>
              <a:t>of</a:t>
            </a:r>
            <a:r>
              <a:rPr sz="2531" spc="-141">
                <a:solidFill>
                  <a:srgbClr val="FFFFFF"/>
                </a:solidFill>
                <a:latin typeface="Verdana"/>
                <a:cs typeface="Verdana"/>
              </a:rPr>
              <a:t> </a:t>
            </a:r>
            <a:r>
              <a:rPr sz="2531" spc="-7">
                <a:solidFill>
                  <a:srgbClr val="FFFFFF"/>
                </a:solidFill>
                <a:latin typeface="Verdana"/>
                <a:cs typeface="Verdana"/>
              </a:rPr>
              <a:t>progress</a:t>
            </a:r>
            <a:endParaRPr sz="2531">
              <a:latin typeface="Verdana"/>
              <a:cs typeface="Verdana"/>
            </a:endParaRPr>
          </a:p>
        </p:txBody>
      </p:sp>
    </p:spTree>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19"/>
        <p:cNvGrpSpPr/>
        <p:nvPr/>
      </p:nvGrpSpPr>
      <p:grpSpPr>
        <a:xfrm>
          <a:off x="0" y="0"/>
          <a:ext cx="0" cy="0"/>
        </a:xfrm>
      </p:grpSpPr>
      <p:sp>
        <p:nvSpPr>
          <p:cNvPr id="16" name="Wave 15"/>
          <p:cNvSpPr/>
          <p:nvPr/>
        </p:nvSpPr>
        <p:spPr>
          <a:xfrm>
            <a:off x="1048872" y="4493525"/>
            <a:ext cx="3133246" cy="807523"/>
          </a:xfrm>
          <a:prstGeom prst="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Clr>
                <a:schemeClr val="dk1"/>
              </a:buClr>
              <a:buSzPts val="1100"/>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Brainstorming</a:t>
            </a:r>
          </a:p>
        </p:txBody>
      </p:sp>
      <p:sp>
        <p:nvSpPr>
          <p:cNvPr id="220" name="Google Shape;220;p37"/>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2.7 Meetings in Kanban</a:t>
            </a:r>
            <a:endParaRPr/>
          </a:p>
        </p:txBody>
      </p:sp>
      <p:sp>
        <p:nvSpPr>
          <p:cNvPr id="12" name="Wave 11"/>
          <p:cNvSpPr/>
          <p:nvPr/>
        </p:nvSpPr>
        <p:spPr>
          <a:xfrm>
            <a:off x="1048872" y="3343607"/>
            <a:ext cx="3133246" cy="807523"/>
          </a:xfrm>
          <a:prstGeom prst="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Clr>
                <a:schemeClr val="dk1"/>
              </a:buClr>
              <a:buSzPts val="1100"/>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Retrospective meeting</a:t>
            </a:r>
          </a:p>
        </p:txBody>
      </p:sp>
      <p:sp>
        <p:nvSpPr>
          <p:cNvPr id="10" name="Wave 9"/>
          <p:cNvSpPr/>
          <p:nvPr/>
        </p:nvSpPr>
        <p:spPr>
          <a:xfrm>
            <a:off x="1048872" y="2193689"/>
            <a:ext cx="3133246" cy="807523"/>
          </a:xfrm>
          <a:prstGeom prst="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Enterprise sync</a:t>
            </a:r>
          </a:p>
        </p:txBody>
      </p:sp>
      <p:sp>
        <p:nvSpPr>
          <p:cNvPr id="5" name="Wave 4"/>
          <p:cNvSpPr/>
          <p:nvPr/>
        </p:nvSpPr>
        <p:spPr>
          <a:xfrm>
            <a:off x="1048872" y="1627923"/>
            <a:ext cx="3133246" cy="807523"/>
          </a:xfrm>
          <a:prstGeom prst="wave">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600" b="0" i="0" u="none" strike="noStrike" kern="1200" cap="none" spc="0" normalizeH="0" baseline="0" noProof="0">
                <a:solidFill>
                  <a:schemeClr val="bg1"/>
                </a:solidFill>
                <a:uLnTx/>
                <a:uFillTx/>
                <a:latin typeface="Arial" pitchFamily="34" charset="0"/>
                <a:cs typeface="Arial" pitchFamily="34" charset="0"/>
              </a:rPr>
              <a:t>Story start meeting</a:t>
            </a:r>
          </a:p>
        </p:txBody>
      </p:sp>
      <p:sp>
        <p:nvSpPr>
          <p:cNvPr id="11" name="Wave 10"/>
          <p:cNvSpPr/>
          <p:nvPr/>
        </p:nvSpPr>
        <p:spPr>
          <a:xfrm>
            <a:off x="1051960" y="2740069"/>
            <a:ext cx="3133246" cy="807523"/>
          </a:xfrm>
          <a:prstGeom prst="wave">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Clr>
                <a:schemeClr val="dk1"/>
              </a:buClr>
              <a:buSzPts val="1100"/>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600" b="0" i="0" u="none" strike="noStrike" kern="1200" cap="none" spc="0" normalizeH="0" baseline="0" noProof="0">
                <a:solidFill>
                  <a:schemeClr val="bg1"/>
                </a:solidFill>
                <a:uLnTx/>
                <a:uFillTx/>
                <a:latin typeface="Arial" pitchFamily="34" charset="0"/>
                <a:cs typeface="Arial" pitchFamily="34" charset="0"/>
              </a:rPr>
              <a:t>Review meeting</a:t>
            </a:r>
          </a:p>
        </p:txBody>
      </p:sp>
      <p:sp>
        <p:nvSpPr>
          <p:cNvPr id="14" name="Wave 13"/>
          <p:cNvSpPr/>
          <p:nvPr/>
        </p:nvSpPr>
        <p:spPr>
          <a:xfrm>
            <a:off x="1051960" y="3920431"/>
            <a:ext cx="3133246" cy="807523"/>
          </a:xfrm>
          <a:prstGeom prst="wave">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Ins="365760"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r" defTabSz="914400" fontAlgn="auto">
              <a:lnSpc>
                <a:spcPct val="100000"/>
              </a:lnSpc>
              <a:spcBef>
                <a:spcPct val="0"/>
              </a:spcBef>
              <a:spcAft>
                <a:spcPct val="0"/>
              </a:spcAft>
              <a:buClr>
                <a:schemeClr val="dk1"/>
              </a:buClr>
              <a:buSzPts val="1100"/>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600" b="0" i="0" u="none" strike="noStrike" kern="1200" cap="none" spc="0" normalizeH="0" baseline="0" noProof="0">
                <a:solidFill>
                  <a:schemeClr val="bg1"/>
                </a:solidFill>
                <a:uLnTx/>
                <a:uFillTx/>
                <a:latin typeface="Arial" pitchFamily="34" charset="0"/>
                <a:cs typeface="Arial" pitchFamily="34" charset="0"/>
              </a:rPr>
              <a:t>Project Kickoff workshop</a:t>
            </a:r>
          </a:p>
        </p:txBody>
      </p:sp>
      <p:sp>
        <p:nvSpPr>
          <p:cNvPr id="15" name="Wave 14"/>
          <p:cNvSpPr/>
          <p:nvPr/>
        </p:nvSpPr>
        <p:spPr>
          <a:xfrm>
            <a:off x="1051960" y="5100793"/>
            <a:ext cx="3133246" cy="807523"/>
          </a:xfrm>
          <a:prstGeom prst="wave">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Clr>
                <a:schemeClr val="dk1"/>
              </a:buClr>
              <a:buSzPts val="1100"/>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600" b="0" i="0" u="none" strike="noStrike" kern="1200" cap="none" spc="0" normalizeH="0" baseline="0" noProof="0">
                <a:solidFill>
                  <a:schemeClr val="bg1"/>
                </a:solidFill>
                <a:uLnTx/>
                <a:uFillTx/>
                <a:latin typeface="Arial" pitchFamily="34" charset="0"/>
                <a:cs typeface="Arial" pitchFamily="34" charset="0"/>
              </a:rPr>
              <a:t>Daily Stand-up</a:t>
            </a:r>
          </a:p>
        </p:txBody>
      </p:sp>
      <p:sp>
        <p:nvSpPr>
          <p:cNvPr id="8" name="Flowchart: Connector 7"/>
          <p:cNvSpPr/>
          <p:nvPr/>
        </p:nvSpPr>
        <p:spPr>
          <a:xfrm>
            <a:off x="1179989" y="1830134"/>
            <a:ext cx="282920" cy="28292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0" i="0" u="none" strike="noStrike" kern="1200" cap="none" spc="0" normalizeH="0" baseline="0" noProof="0">
                <a:solidFill>
                  <a:schemeClr val="tx1"/>
                </a:solidFill>
                <a:uLnTx/>
                <a:uFillTx/>
                <a:latin typeface="Arial" pitchFamily="34" charset="0"/>
                <a:cs typeface="Arial" pitchFamily="34" charset="0"/>
              </a:rPr>
              <a:t>1</a:t>
            </a:r>
          </a:p>
        </p:txBody>
      </p:sp>
      <p:sp>
        <p:nvSpPr>
          <p:cNvPr id="19" name="Flowchart: Connector 18"/>
          <p:cNvSpPr/>
          <p:nvPr/>
        </p:nvSpPr>
        <p:spPr>
          <a:xfrm>
            <a:off x="1179989" y="2409536"/>
            <a:ext cx="282920" cy="28292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0" i="0" u="none" strike="noStrike" kern="1200" cap="none" spc="0" normalizeH="0" baseline="0" noProof="0">
                <a:solidFill>
                  <a:schemeClr val="tx1"/>
                </a:solidFill>
                <a:uLnTx/>
                <a:uFillTx/>
                <a:latin typeface="Arial" pitchFamily="34" charset="0"/>
                <a:cs typeface="Arial" pitchFamily="34" charset="0"/>
              </a:rPr>
              <a:t>2</a:t>
            </a:r>
          </a:p>
        </p:txBody>
      </p:sp>
      <p:sp>
        <p:nvSpPr>
          <p:cNvPr id="20" name="Flowchart: Connector 19"/>
          <p:cNvSpPr/>
          <p:nvPr/>
        </p:nvSpPr>
        <p:spPr>
          <a:xfrm>
            <a:off x="1179989" y="2988938"/>
            <a:ext cx="282920" cy="28292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0" i="0" u="none" strike="noStrike" kern="1200" cap="none" spc="0" normalizeH="0" baseline="0" noProof="0">
                <a:solidFill>
                  <a:schemeClr val="tx1"/>
                </a:solidFill>
                <a:uLnTx/>
                <a:uFillTx/>
                <a:latin typeface="Arial" pitchFamily="34" charset="0"/>
                <a:cs typeface="Arial" pitchFamily="34" charset="0"/>
              </a:rPr>
              <a:t>3</a:t>
            </a:r>
          </a:p>
        </p:txBody>
      </p:sp>
      <p:sp>
        <p:nvSpPr>
          <p:cNvPr id="21" name="Flowchart: Connector 20"/>
          <p:cNvSpPr/>
          <p:nvPr/>
        </p:nvSpPr>
        <p:spPr>
          <a:xfrm>
            <a:off x="1179989" y="3568340"/>
            <a:ext cx="282920" cy="28292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0" i="0" u="none" strike="noStrike" kern="1200" cap="none" spc="0" normalizeH="0" baseline="0" noProof="0">
                <a:solidFill>
                  <a:schemeClr val="tx1"/>
                </a:solidFill>
                <a:uLnTx/>
                <a:uFillTx/>
                <a:latin typeface="Arial" pitchFamily="34" charset="0"/>
                <a:cs typeface="Arial" pitchFamily="34" charset="0"/>
              </a:rPr>
              <a:t>4</a:t>
            </a:r>
          </a:p>
        </p:txBody>
      </p:sp>
      <p:sp>
        <p:nvSpPr>
          <p:cNvPr id="22" name="Flowchart: Connector 21"/>
          <p:cNvSpPr/>
          <p:nvPr/>
        </p:nvSpPr>
        <p:spPr>
          <a:xfrm>
            <a:off x="1179989" y="4147742"/>
            <a:ext cx="282920" cy="28292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0" i="0" u="none" strike="noStrike" kern="1200" cap="none" spc="0" normalizeH="0" baseline="0" noProof="0">
                <a:solidFill>
                  <a:schemeClr val="tx1"/>
                </a:solidFill>
                <a:uLnTx/>
                <a:uFillTx/>
                <a:latin typeface="Arial" pitchFamily="34" charset="0"/>
                <a:cs typeface="Arial" pitchFamily="34" charset="0"/>
              </a:rPr>
              <a:t>5</a:t>
            </a:r>
          </a:p>
        </p:txBody>
      </p:sp>
      <p:sp>
        <p:nvSpPr>
          <p:cNvPr id="23" name="Flowchart: Connector 22"/>
          <p:cNvSpPr/>
          <p:nvPr/>
        </p:nvSpPr>
        <p:spPr>
          <a:xfrm>
            <a:off x="1179989" y="4727144"/>
            <a:ext cx="282920" cy="28292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0" i="0" u="none" strike="noStrike" kern="1200" cap="none" spc="0" normalizeH="0" baseline="0" noProof="0">
                <a:solidFill>
                  <a:schemeClr val="tx1"/>
                </a:solidFill>
                <a:uLnTx/>
                <a:uFillTx/>
                <a:latin typeface="Arial" pitchFamily="34" charset="0"/>
                <a:cs typeface="Arial" pitchFamily="34" charset="0"/>
              </a:rPr>
              <a:t>6</a:t>
            </a:r>
          </a:p>
        </p:txBody>
      </p:sp>
      <p:sp>
        <p:nvSpPr>
          <p:cNvPr id="24" name="Flowchart: Connector 23"/>
          <p:cNvSpPr/>
          <p:nvPr/>
        </p:nvSpPr>
        <p:spPr>
          <a:xfrm>
            <a:off x="1179989" y="5306546"/>
            <a:ext cx="282920" cy="28292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r>
              <a:rPr kumimoji="0" lang="en-US" sz="1400" b="0" i="0" u="none" strike="noStrike" kern="1200" cap="none" spc="0" normalizeH="0" baseline="0" noProof="0">
                <a:solidFill>
                  <a:schemeClr val="tx1"/>
                </a:solidFill>
                <a:uLnTx/>
                <a:uFillTx/>
                <a:latin typeface="Arial" pitchFamily="34" charset="0"/>
                <a:cs typeface="Arial" pitchFamily="34" charset="0"/>
              </a:rPr>
              <a:t>7</a:t>
            </a:r>
          </a:p>
        </p:txBody>
      </p:sp>
      <p:grpSp>
        <p:nvGrpSpPr>
          <p:cNvPr id="13" name="Group 12"/>
          <p:cNvGrpSpPr/>
          <p:nvPr/>
        </p:nvGrpSpPr>
        <p:grpSpPr>
          <a:xfrm>
            <a:off x="5885258" y="1683719"/>
            <a:ext cx="3845596" cy="4335081"/>
            <a:chOff x="5885258" y="1410626"/>
            <a:chExt cx="3845596" cy="4335081"/>
          </a:xfrm>
        </p:grpSpPr>
        <p:sp>
          <p:nvSpPr>
            <p:cNvPr id="2" name="Rectangle 1"/>
            <p:cNvSpPr/>
            <p:nvPr/>
          </p:nvSpPr>
          <p:spPr>
            <a:xfrm>
              <a:off x="6041255" y="1491580"/>
              <a:ext cx="3496470" cy="338554"/>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MEETINGS IN KANBAN SYSTEMS</a:t>
              </a:r>
            </a:p>
          </p:txBody>
        </p:sp>
        <p:pic>
          <p:nvPicPr>
            <p:cNvPr id="4" name="Picture 3"/>
            <p:cNvPicPr>
              <a:picLocks noChangeAspect="1"/>
            </p:cNvPicPr>
            <p:nvPr/>
          </p:nvPicPr>
          <p:blipFill>
            <a:blip r:embed="rId3"/>
            <a:srcRect l="20620" r="23110"/>
            <a:stretch>
              <a:fillRect/>
            </a:stretch>
          </p:blipFill>
          <p:spPr>
            <a:xfrm>
              <a:off x="6041255" y="2034390"/>
              <a:ext cx="3389323" cy="3505504"/>
            </a:xfrm>
            <a:prstGeom prst="rect">
              <a:avLst/>
            </a:prstGeom>
          </p:spPr>
        </p:pic>
        <p:sp>
          <p:nvSpPr>
            <p:cNvPr id="7" name="Rectangle 6"/>
            <p:cNvSpPr/>
            <p:nvPr/>
          </p:nvSpPr>
          <p:spPr>
            <a:xfrm>
              <a:off x="5885258" y="1410626"/>
              <a:ext cx="3845596" cy="433508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Calibri"/>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Calibri"/>
                  <a:ea typeface="Arial" pitchFamily="34" charset="0"/>
                  <a:cs typeface="Arial" pitchFamily="34" charset="0"/>
                  <a:sym typeface="Arial" pitchFamily="34" charset="0"/>
                </a:defRPr>
              </a:pPr>
              <a:endParaRPr lang="en-US"/>
            </a:p>
          </p:txBody>
        </p:sp>
      </p:grpSp>
    </p:spTree>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34"/>
        <p:cNvGrpSpPr/>
        <p:nvPr/>
      </p:nvGrpSpPr>
      <p:grpSpPr>
        <a:xfrm>
          <a:off x="0" y="0"/>
          <a:ext cx="0" cy="0"/>
        </a:xfrm>
      </p:grpSpPr>
      <p:sp>
        <p:nvSpPr>
          <p:cNvPr id="235" name="Google Shape;235;p39"/>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2.8 How to Choose Between Scrum and Kanban?</a:t>
            </a:r>
            <a:endParaRPr/>
          </a:p>
        </p:txBody>
      </p:sp>
      <p:sp>
        <p:nvSpPr>
          <p:cNvPr id="236" name="Google Shape;236;p39"/>
          <p:cNvSpPr txBox="1">
            <a:spLocks noGrp="1"/>
          </p:cNvSpPr>
          <p:nvPr>
            <p:ph type="body" sz="quarter" idx="24"/>
          </p:nvPr>
        </p:nvSpPr>
        <p:spPr>
          <a:prstGeom prst="rect">
            <a:avLst/>
          </a:prstGeom>
          <a:noFill/>
          <a:ln>
            <a:noFill/>
          </a:ln>
        </p:spPr>
        <p:txBody>
          <a:bodyPr spcFirstLastPara="1" wrap="square" lIns="121900" tIns="121900" rIns="121900" bIns="121900" anchor="t" anchorCtr="0">
            <a:noAutofit/>
          </a:bodyPr>
          <a:lstStyle/>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a:p>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a:p>
          <a:p>
            <a:pPr marL="0" marR="0" lvl="0" indent="0" algn="l" defTabSz="914400" fontAlgn="auto">
              <a:lnSpc>
                <a:spcPct val="100000"/>
              </a:lnSpc>
              <a:spcBef>
                <a:spcPct val="0"/>
              </a:spcBef>
              <a:spcAft>
                <a:spcPts val="838"/>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mn-ea"/>
                <a:cs typeface="Arial" pitchFamily="34" charset="0"/>
                <a:sym typeface="Wingdings"/>
              </a:defRPr>
            </a:pPr>
            <a:endParaRPr/>
          </a:p>
        </p:txBody>
      </p:sp>
      <p:pic>
        <p:nvPicPr>
          <p:cNvPr id="237" name="Google Shape;237;p39"/>
          <p:cNvPicPr preferRelativeResize="0"/>
          <p:nvPr/>
        </p:nvPicPr>
        <p:blipFill>
          <a:blip r:embed="rId3"/>
          <a:srcRect l="1130" t="1813" r="1587" b="4018"/>
          <a:stretch>
            <a:fillRect/>
          </a:stretch>
        </p:blipFill>
        <p:spPr>
          <a:xfrm>
            <a:off x="2420470" y="1559859"/>
            <a:ext cx="7664825" cy="4113748"/>
          </a:xfrm>
          <a:prstGeom prst="rect">
            <a:avLst/>
          </a:prstGeom>
          <a:noFill/>
          <a:ln w="57150">
            <a:solidFill>
              <a:srgbClr val="0CA46A"/>
            </a:solidFill>
          </a:ln>
        </p:spPr>
      </p:pic>
    </p:spTree>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41"/>
        <p:cNvGrpSpPr/>
        <p:nvPr/>
      </p:nvGrpSpPr>
      <p:grpSpPr>
        <a:xfrm>
          <a:off x="0" y="0"/>
          <a:ext cx="0" cy="0"/>
        </a:xfrm>
      </p:grpSpPr>
      <p:sp>
        <p:nvSpPr>
          <p:cNvPr id="242" name="Google Shape;242;p40"/>
          <p:cNvSpPr txBox="1">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In a Nutshell, we learnt: </a:t>
            </a:r>
            <a:endParaRPr lang="en-US"/>
          </a:p>
        </p:txBody>
      </p:sp>
      <p:sp>
        <p:nvSpPr>
          <p:cNvPr id="243" name="Google Shape;243;p40"/>
          <p:cNvSpPr txBox="1">
            <a:spLocks noGrp="1"/>
          </p:cNvSpPr>
          <p:nvPr>
            <p:ph type="body" sz="quarter" idx="26"/>
          </p:nvPr>
        </p:nvSpPr>
        <p:spPr/>
        <p:txBody>
          <a:bodyPr/>
          <a:lstStyle/>
          <a:p>
            <a:pPr marL="342900" marR="0" lvl="0" indent="-342900" algn="l" defTabSz="914400" fontAlgn="auto">
              <a:lnSpc>
                <a:spcPct val="100000"/>
              </a:lnSpc>
              <a:spcBef>
                <a:spcPct val="0"/>
              </a:spcBef>
              <a:spcAft>
                <a:spcPct val="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Kanban Principle</a:t>
            </a:r>
          </a:p>
          <a:p>
            <a:pPr marL="342900" marR="0" lvl="0" indent="-342900" algn="l" defTabSz="914400" fontAlgn="auto">
              <a:lnSpc>
                <a:spcPct val="100000"/>
              </a:lnSpc>
              <a:spcBef>
                <a:spcPct val="0"/>
              </a:spcBef>
              <a:spcAft>
                <a:spcPct val="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Kanban Board</a:t>
            </a:r>
          </a:p>
          <a:p>
            <a:pPr marL="342900" marR="0" lvl="0" indent="-342900" algn="l" defTabSz="914400" fontAlgn="auto">
              <a:lnSpc>
                <a:spcPct val="100000"/>
              </a:lnSpc>
              <a:spcBef>
                <a:spcPct val="0"/>
              </a:spcBef>
              <a:spcAft>
                <a:spcPct val="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Kanban Core Practices</a:t>
            </a:r>
          </a:p>
          <a:p>
            <a:pPr marL="688975" marR="0" lvl="1" indent="-344488" algn="l" defTabSz="914400" fontAlgn="auto">
              <a:lnSpc>
                <a:spcPct val="100000"/>
              </a:lnSpc>
              <a:spcBef>
                <a:spcPct val="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Make work visible</a:t>
            </a:r>
          </a:p>
          <a:p>
            <a:pPr marL="688975" marR="0" lvl="1" indent="-344488" algn="l" defTabSz="914400" fontAlgn="auto">
              <a:lnSpc>
                <a:spcPct val="100000"/>
              </a:lnSpc>
              <a:spcBef>
                <a:spcPct val="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Limit work in progress (WiP)</a:t>
            </a:r>
          </a:p>
          <a:p>
            <a:pPr marL="688975" marR="0" lvl="1" indent="-344488" algn="l" defTabSz="914400" fontAlgn="auto">
              <a:lnSpc>
                <a:spcPct val="100000"/>
              </a:lnSpc>
              <a:spcBef>
                <a:spcPct val="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Manage flow</a:t>
            </a:r>
          </a:p>
          <a:p>
            <a:pPr marL="688975" marR="0" lvl="1" indent="-344488" algn="l" defTabSz="914400" fontAlgn="auto">
              <a:lnSpc>
                <a:spcPct val="100000"/>
              </a:lnSpc>
              <a:spcBef>
                <a:spcPct val="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Make progress policies explicit</a:t>
            </a:r>
          </a:p>
          <a:p>
            <a:pPr marL="688975" marR="0" lvl="1" indent="-344488" algn="l" defTabSz="914400" fontAlgn="auto">
              <a:lnSpc>
                <a:spcPct val="100000"/>
              </a:lnSpc>
              <a:spcBef>
                <a:spcPct val="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Implement feedback mechanisms</a:t>
            </a:r>
          </a:p>
          <a:p>
            <a:pPr marL="688975" marR="0" lvl="1" indent="-344488" algn="l" defTabSz="914400" fontAlgn="auto">
              <a:lnSpc>
                <a:spcPct val="100000"/>
              </a:lnSpc>
              <a:spcBef>
                <a:spcPct val="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Improve collaboratively (using methods and models)</a:t>
            </a:r>
          </a:p>
          <a:p>
            <a:pPr marL="342900" marR="0" lvl="0" indent="-342900" algn="l" defTabSz="914400" fontAlgn="auto">
              <a:lnSpc>
                <a:spcPct val="100000"/>
              </a:lnSpc>
              <a:spcBef>
                <a:spcPct val="0"/>
              </a:spcBef>
              <a:spcAft>
                <a:spcPct val="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ct val="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Tree>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ext Placeholder 3"/>
          <p:cNvSpPr>
            <a:spLocks noGrp="1"/>
          </p:cNvSpPr>
          <p:nvPr>
            <p:ph type="body" idx="1"/>
          </p:nvPr>
        </p:nvSpPr>
        <p:spPr/>
        <p:txBody>
          <a:bodyPr/>
          <a:lstStyle/>
          <a:p>
            <a:pPr marL="457189" marR="0" lvl="0" indent="-228594" algn="r" defTabSz="914400" fontAlgn="auto">
              <a:lnSpc>
                <a:spcPct val="100000"/>
              </a:lnSpc>
              <a:spcBef>
                <a:spcPct val="0"/>
              </a:spcBef>
              <a:spcAft>
                <a:spcPct val="0"/>
              </a:spcAft>
              <a:buSzPts val="1400"/>
              <a:buNone/>
              <a:defRPr kumimoji="0" sz="14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Tree>
    <p:extLst>
      <p:ext uri="{BB962C8B-B14F-4D97-AF65-F5344CB8AC3E}">
        <p14:creationId xmlns:p14="http://schemas.microsoft.com/office/powerpoint/2010/main" val="1315582053"/>
      </p:ext>
    </p:extLst>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algn="ctr"/>
            <a:r>
              <a:rPr lang="en-US" b="1" smtClean="0"/>
              <a:t>MANAGING AGILE ENVIRONMENT</a:t>
            </a:r>
            <a:endParaRPr lang="en-US" b="1"/>
          </a:p>
        </p:txBody>
      </p:sp>
      <p:pic>
        <p:nvPicPr>
          <p:cNvPr id="4" name="Content Placeholder 5"/>
          <p:cNvPicPr>
            <a:picLocks noGrp="1" noChangeAspect="1"/>
          </p:cNvPicPr>
          <p:nvPr>
            <p:ph idx="1"/>
          </p:nvPr>
        </p:nvPicPr>
        <p:blipFill>
          <a:blip r:embed="rId2"/>
          <a:stretch>
            <a:fillRect/>
          </a:stretch>
        </p:blipFill>
        <p:spPr>
          <a:xfrm>
            <a:off x="3638550" y="2405856"/>
            <a:ext cx="4914900" cy="3190875"/>
          </a:xfrm>
          <a:prstGeom prst="rect">
            <a:avLst/>
          </a:prstGeom>
        </p:spPr>
      </p:pic>
    </p:spTree>
    <p:extLst>
      <p:ext uri="{BB962C8B-B14F-4D97-AF65-F5344CB8AC3E}">
        <p14:creationId xmlns:p14="http://schemas.microsoft.com/office/powerpoint/2010/main" val="91375985"/>
      </p:ext>
    </p:extLst>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895743" y="1825625"/>
            <a:ext cx="6400514" cy="4351338"/>
          </a:xfrm>
          <a:prstGeom prst="rect">
            <a:avLst/>
          </a:prstGeom>
        </p:spPr>
      </p:pic>
    </p:spTree>
    <p:extLst>
      <p:ext uri="{BB962C8B-B14F-4D97-AF65-F5344CB8AC3E}">
        <p14:creationId xmlns:p14="http://schemas.microsoft.com/office/powerpoint/2010/main" val="2614465338"/>
      </p:ext>
    </p:extLst>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How are agile projects managed?</a:t>
            </a:r>
            <a:br>
              <a:rPr lang="en-US"/>
            </a:br>
            <a:endParaRPr lang="en-US"/>
          </a:p>
        </p:txBody>
      </p:sp>
      <p:sp>
        <p:nvSpPr>
          <p:cNvPr id="3" name="Content Placeholder 2"/>
          <p:cNvSpPr>
            <a:spLocks noGrp="1"/>
          </p:cNvSpPr>
          <p:nvPr>
            <p:ph idx="1"/>
          </p:nvPr>
        </p:nvSpPr>
        <p:spPr>
          <a:xfrm>
            <a:off x="838200" y="1825625"/>
            <a:ext cx="10515600" cy="4300855"/>
          </a:xfrm>
        </p:spPr>
        <p:txBody>
          <a:bodyPr/>
          <a:lstStyle/>
          <a:p>
            <a:r>
              <a:rPr lang="en-US"/>
              <a:t>Within agile development, Scrum has the most to say about </a:t>
            </a:r>
            <a:r>
              <a:rPr lang="en-US" i="1"/>
              <a:t>exactly what</a:t>
            </a:r>
            <a:r>
              <a:rPr lang="en-US"/>
              <a:t> </a:t>
            </a:r>
            <a:r>
              <a:rPr lang="en-US" i="1"/>
              <a:t>is</a:t>
            </a:r>
            <a:r>
              <a:rPr lang="en-US"/>
              <a:t> agile project management. </a:t>
            </a:r>
            <a:endParaRPr lang="en-US" smtClean="0"/>
          </a:p>
          <a:p>
            <a:r>
              <a:rPr lang="en-US"/>
              <a:t>Agile project management divides responsibility among more than one team member</a:t>
            </a:r>
            <a:endParaRPr lang="en-US" smtClean="0"/>
          </a:p>
          <a:p>
            <a:r>
              <a:rPr lang="en-US" smtClean="0"/>
              <a:t>Using Scrum model there </a:t>
            </a:r>
            <a:r>
              <a:rPr lang="en-US"/>
              <a:t>are three roles: </a:t>
            </a:r>
            <a:r>
              <a:rPr lang="en-US" smtClean="0"/>
              <a:t>product owner, ScrumMaster </a:t>
            </a:r>
            <a:r>
              <a:rPr lang="en-US"/>
              <a:t>and team.</a:t>
            </a:r>
          </a:p>
        </p:txBody>
      </p:sp>
    </p:spTree>
    <p:extLst>
      <p:ext uri="{BB962C8B-B14F-4D97-AF65-F5344CB8AC3E}">
        <p14:creationId xmlns:p14="http://schemas.microsoft.com/office/powerpoint/2010/main" val="1782392781"/>
      </p:ext>
    </p:extLst>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SCRUM MASTER</a:t>
            </a:r>
            <a:endParaRPr lang="en-US"/>
          </a:p>
        </p:txBody>
      </p:sp>
      <p:sp>
        <p:nvSpPr>
          <p:cNvPr id="3" name="Content Placeholder 2"/>
          <p:cNvSpPr>
            <a:spLocks noGrp="1"/>
          </p:cNvSpPr>
          <p:nvPr>
            <p:ph idx="1"/>
          </p:nvPr>
        </p:nvSpPr>
        <p:spPr/>
        <p:txBody>
          <a:bodyPr/>
          <a:lstStyle/>
          <a:p>
            <a:r>
              <a:rPr lang="en-US"/>
              <a:t>The Scrum Master serves as the team's coach</a:t>
            </a:r>
            <a:r>
              <a:rPr lang="en-US" smtClean="0"/>
              <a:t>,</a:t>
            </a:r>
          </a:p>
          <a:p>
            <a:r>
              <a:rPr lang="en-US" smtClean="0"/>
              <a:t> </a:t>
            </a:r>
            <a:r>
              <a:rPr lang="en-US"/>
              <a:t>helping team members work together in the most effective manner possible. </a:t>
            </a:r>
            <a:endParaRPr lang="en-US" smtClean="0"/>
          </a:p>
          <a:p>
            <a:r>
              <a:rPr lang="en-US" smtClean="0"/>
              <a:t>views </a:t>
            </a:r>
            <a:r>
              <a:rPr lang="en-US"/>
              <a:t>the role as one of providing a service to the </a:t>
            </a:r>
            <a:r>
              <a:rPr lang="en-US" smtClean="0"/>
              <a:t>team</a:t>
            </a:r>
          </a:p>
          <a:p>
            <a:r>
              <a:rPr lang="en-US" smtClean="0"/>
              <a:t> </a:t>
            </a:r>
            <a:r>
              <a:rPr lang="en-US"/>
              <a:t>removing impediments to </a:t>
            </a:r>
            <a:r>
              <a:rPr lang="en-US" smtClean="0"/>
              <a:t>progress</a:t>
            </a:r>
          </a:p>
          <a:p>
            <a:r>
              <a:rPr lang="en-US" smtClean="0"/>
              <a:t> </a:t>
            </a:r>
            <a:r>
              <a:rPr lang="en-US"/>
              <a:t>facilitating meetings and </a:t>
            </a:r>
            <a:r>
              <a:rPr lang="en-US" smtClean="0"/>
              <a:t>discussions</a:t>
            </a:r>
          </a:p>
          <a:p>
            <a:r>
              <a:rPr lang="en-US" smtClean="0"/>
              <a:t> </a:t>
            </a:r>
            <a:r>
              <a:rPr lang="en-US"/>
              <a:t>performing typical project management duties such as tracking progress and issues.</a:t>
            </a:r>
          </a:p>
        </p:txBody>
      </p:sp>
    </p:spTree>
    <p:extLst>
      <p:ext uri="{BB962C8B-B14F-4D97-AF65-F5344CB8AC3E}">
        <p14:creationId xmlns:p14="http://schemas.microsoft.com/office/powerpoint/2010/main" val="3936867754"/>
      </p:ext>
    </p:extLst>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THE TEAM</a:t>
            </a:r>
            <a:endParaRPr lang="en-US"/>
          </a:p>
        </p:txBody>
      </p:sp>
      <p:sp>
        <p:nvSpPr>
          <p:cNvPr id="3" name="Content Placeholder 2"/>
          <p:cNvSpPr>
            <a:spLocks noGrp="1"/>
          </p:cNvSpPr>
          <p:nvPr>
            <p:ph idx="1"/>
          </p:nvPr>
        </p:nvSpPr>
        <p:spPr/>
        <p:txBody>
          <a:bodyPr/>
          <a:lstStyle/>
          <a:p>
            <a:r>
              <a:rPr lang="en-US"/>
              <a:t>The team itself assumes agile project management </a:t>
            </a:r>
            <a:r>
              <a:rPr lang="en-US" smtClean="0"/>
              <a:t>roles</a:t>
            </a:r>
          </a:p>
          <a:p>
            <a:r>
              <a:rPr lang="en-US" smtClean="0"/>
              <a:t> </a:t>
            </a:r>
            <a:r>
              <a:rPr lang="en-US"/>
              <a:t>when determining how to best achieve the product goals (as established by the product owner). </a:t>
            </a:r>
            <a:endParaRPr lang="en-US" smtClean="0"/>
          </a:p>
          <a:p>
            <a:r>
              <a:rPr lang="en-US" smtClean="0"/>
              <a:t>Team </a:t>
            </a:r>
            <a:r>
              <a:rPr lang="en-US"/>
              <a:t>members will collaboratively decide which person should work on which tasks</a:t>
            </a:r>
            <a:r>
              <a:rPr lang="en-US" smtClean="0"/>
              <a:t>,</a:t>
            </a:r>
          </a:p>
          <a:p>
            <a:r>
              <a:rPr lang="en-US" smtClean="0"/>
              <a:t> </a:t>
            </a:r>
            <a:r>
              <a:rPr lang="en-US"/>
              <a:t>which technical practices are necessary to achieve stated quality goals, and so on.</a:t>
            </a:r>
          </a:p>
        </p:txBody>
      </p:sp>
    </p:spTree>
    <p:extLst>
      <p:ext uri="{BB962C8B-B14F-4D97-AF65-F5344CB8AC3E}">
        <p14:creationId xmlns:p14="http://schemas.microsoft.com/office/powerpoint/2010/main" val="1333815044"/>
      </p:ext>
    </p:extLst>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mtClean="0"/>
              <a:t>An effective Project Manager is required to be knowledgeable about Project Management.</a:t>
            </a:r>
          </a:p>
          <a:p>
            <a:r>
              <a:rPr lang="en-US" smtClean="0"/>
              <a:t>Apply this project management knowledge in order to drive team performance.</a:t>
            </a:r>
          </a:p>
          <a:p>
            <a:r>
              <a:rPr lang="en-US" smtClean="0"/>
              <a:t>Have positive personal attitude as it will be spread out to the project team</a:t>
            </a:r>
          </a:p>
          <a:p>
            <a:pPr marL="0" indent="0">
              <a:buNone/>
            </a:pPr>
            <a:endParaRPr lang="en-US"/>
          </a:p>
        </p:txBody>
      </p:sp>
    </p:spTree>
    <p:extLst>
      <p:ext uri="{BB962C8B-B14F-4D97-AF65-F5344CB8AC3E}">
        <p14:creationId xmlns:p14="http://schemas.microsoft.com/office/powerpoint/2010/main" val="1496207806"/>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5"/>
            <a:ext cx="5863492"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4984998" cy="322724"/>
          </a:xfrm>
          <a:prstGeom prst="rect">
            <a:avLst/>
          </a:prstGeom>
        </p:spPr>
        <p:txBody>
          <a:bodyPr vert="horz" wrap="square" lIns="0" tIns="8930" rIns="0" bIns="0" rtlCol="0">
            <a:spAutoFit/>
          </a:bodyPr>
          <a:lstStyle/>
          <a:p>
            <a:pPr marL="8930">
              <a:lnSpc>
                <a:spcPct val="100000"/>
              </a:lnSpc>
              <a:spcBef>
                <a:spcPts val="70"/>
              </a:spcBef>
            </a:pPr>
            <a:r>
              <a:rPr sz="2953" b="1" spc="-158">
                <a:latin typeface="Trebuchet MS"/>
                <a:cs typeface="Trebuchet MS"/>
              </a:rPr>
              <a:t>8. </a:t>
            </a:r>
            <a:r>
              <a:rPr sz="2953" b="1" spc="56">
                <a:latin typeface="Trebuchet MS"/>
                <a:cs typeface="Trebuchet MS"/>
              </a:rPr>
              <a:t>Sustainable</a:t>
            </a:r>
            <a:r>
              <a:rPr sz="2953" b="1" spc="-116">
                <a:latin typeface="Trebuchet MS"/>
                <a:cs typeface="Trebuchet MS"/>
              </a:rPr>
              <a:t> </a:t>
            </a:r>
            <a:r>
              <a:rPr sz="2953" b="1" spc="53">
                <a:latin typeface="Trebuchet MS"/>
                <a:cs typeface="Trebuchet MS"/>
              </a:rPr>
              <a:t>development</a:t>
            </a:r>
            <a:endParaRPr sz="2953">
              <a:latin typeface="Trebuchet MS"/>
              <a:cs typeface="Trebuchet MS"/>
            </a:endParaRPr>
          </a:p>
        </p:txBody>
      </p:sp>
      <p:sp>
        <p:nvSpPr>
          <p:cNvPr id="5" name="object 5"/>
          <p:cNvSpPr txBox="1"/>
          <p:nvPr/>
        </p:nvSpPr>
        <p:spPr>
          <a:xfrm>
            <a:off x="1323251" y="2375297"/>
            <a:ext cx="5727055" cy="3402211"/>
          </a:xfrm>
          <a:prstGeom prst="rect">
            <a:avLst/>
          </a:prstGeom>
        </p:spPr>
        <p:txBody>
          <a:bodyPr vert="horz" wrap="square" lIns="0" tIns="91082" rIns="0" bIns="0" rtlCol="0">
            <a:spAutoFit/>
          </a:bodyPr>
          <a:lstStyle>
            <a:defPPr>
              <a:defRPr lang="en-US"/>
            </a:defPPr>
          </a:lstStyle>
          <a:p>
            <a:pPr marL="2069455" marR="2064097" algn="ctr">
              <a:lnSpc>
                <a:spcPct val="78700"/>
              </a:lnSpc>
              <a:spcBef>
                <a:spcPts val="716"/>
              </a:spcBef>
            </a:pPr>
            <a:r>
              <a:rPr sz="2531" b="1" spc="-98">
                <a:latin typeface="Lucida Sans"/>
                <a:cs typeface="Lucida Sans"/>
              </a:rPr>
              <a:t>Agile  </a:t>
            </a:r>
            <a:r>
              <a:rPr sz="2531" b="1" spc="-28">
                <a:latin typeface="Lucida Sans"/>
                <a:cs typeface="Lucida Sans"/>
              </a:rPr>
              <a:t>p</a:t>
            </a:r>
            <a:r>
              <a:rPr sz="2531" b="1" spc="-84">
                <a:latin typeface="Lucida Sans"/>
                <a:cs typeface="Lucida Sans"/>
              </a:rPr>
              <a:t>r</a:t>
            </a:r>
            <a:r>
              <a:rPr sz="2531" b="1" spc="32">
                <a:latin typeface="Lucida Sans"/>
                <a:cs typeface="Lucida Sans"/>
              </a:rPr>
              <a:t>o</a:t>
            </a:r>
            <a:r>
              <a:rPr sz="2531" b="1" spc="-11">
                <a:latin typeface="Lucida Sans"/>
                <a:cs typeface="Lucida Sans"/>
              </a:rPr>
              <a:t>c</a:t>
            </a:r>
            <a:r>
              <a:rPr sz="2531" b="1" spc="-67">
                <a:latin typeface="Lucida Sans"/>
                <a:cs typeface="Lucida Sans"/>
              </a:rPr>
              <a:t>e</a:t>
            </a:r>
            <a:r>
              <a:rPr sz="2531" b="1" spc="-91">
                <a:latin typeface="Lucida Sans"/>
                <a:cs typeface="Lucida Sans"/>
              </a:rPr>
              <a:t>s</a:t>
            </a:r>
            <a:r>
              <a:rPr sz="2531" b="1" spc="-105">
                <a:latin typeface="Lucida Sans"/>
                <a:cs typeface="Lucida Sans"/>
              </a:rPr>
              <a:t>ses</a:t>
            </a:r>
            <a:endParaRPr sz="2531">
              <a:latin typeface="Lucida Sans"/>
              <a:cs typeface="Lucida Sans"/>
            </a:endParaRPr>
          </a:p>
          <a:p>
            <a:pPr marL="1223367" marR="1218009" algn="ctr">
              <a:lnSpc>
                <a:spcPct val="78700"/>
              </a:lnSpc>
            </a:pPr>
            <a:r>
              <a:rPr sz="2531" b="1" spc="-49">
                <a:latin typeface="Lucida Sans"/>
                <a:cs typeface="Lucida Sans"/>
              </a:rPr>
              <a:t>promote</a:t>
            </a:r>
            <a:r>
              <a:rPr sz="2531" b="1" spc="-80">
                <a:latin typeface="Lucida Sans"/>
                <a:cs typeface="Lucida Sans"/>
              </a:rPr>
              <a:t> </a:t>
            </a:r>
            <a:r>
              <a:rPr sz="2531" b="1" spc="-60">
                <a:latin typeface="Lucida Sans"/>
                <a:cs typeface="Lucida Sans"/>
              </a:rPr>
              <a:t>sustainable  </a:t>
            </a:r>
            <a:r>
              <a:rPr sz="2531" b="1" spc="-42">
                <a:latin typeface="Lucida Sans"/>
                <a:cs typeface="Lucida Sans"/>
              </a:rPr>
              <a:t>development.</a:t>
            </a:r>
            <a:endParaRPr sz="2531">
              <a:latin typeface="Lucida Sans"/>
              <a:cs typeface="Lucida Sans"/>
            </a:endParaRPr>
          </a:p>
          <a:p>
            <a:pPr marL="464344" marR="458986" algn="ctr">
              <a:lnSpc>
                <a:spcPct val="78700"/>
              </a:lnSpc>
            </a:pPr>
            <a:r>
              <a:rPr sz="2531" b="1" spc="-74">
                <a:latin typeface="Lucida Sans"/>
                <a:cs typeface="Lucida Sans"/>
              </a:rPr>
              <a:t>The </a:t>
            </a:r>
            <a:r>
              <a:rPr sz="2531" b="1" spc="-98">
                <a:latin typeface="Lucida Sans"/>
                <a:cs typeface="Lucida Sans"/>
              </a:rPr>
              <a:t>sponsors, </a:t>
            </a:r>
            <a:r>
              <a:rPr sz="2531" b="1" spc="-60">
                <a:latin typeface="Lucida Sans"/>
                <a:cs typeface="Lucida Sans"/>
              </a:rPr>
              <a:t>developers, </a:t>
            </a:r>
            <a:r>
              <a:rPr sz="2531" b="1" spc="-42">
                <a:latin typeface="Lucida Sans"/>
                <a:cs typeface="Lucida Sans"/>
              </a:rPr>
              <a:t>and  </a:t>
            </a:r>
            <a:r>
              <a:rPr sz="2531" b="1" spc="-105">
                <a:latin typeface="Lucida Sans"/>
                <a:cs typeface="Lucida Sans"/>
              </a:rPr>
              <a:t>users </a:t>
            </a:r>
            <a:r>
              <a:rPr sz="2531" b="1" spc="-130">
                <a:latin typeface="Lucida Sans"/>
                <a:cs typeface="Lucida Sans"/>
              </a:rPr>
              <a:t>should </a:t>
            </a:r>
            <a:r>
              <a:rPr sz="2531" b="1" spc="25">
                <a:latin typeface="Lucida Sans"/>
                <a:cs typeface="Lucida Sans"/>
              </a:rPr>
              <a:t>be </a:t>
            </a:r>
            <a:r>
              <a:rPr sz="2531" b="1" spc="11">
                <a:latin typeface="Lucida Sans"/>
                <a:cs typeface="Lucida Sans"/>
              </a:rPr>
              <a:t>able</a:t>
            </a:r>
            <a:r>
              <a:rPr sz="2531" b="1">
                <a:latin typeface="Lucida Sans"/>
                <a:cs typeface="Lucida Sans"/>
              </a:rPr>
              <a:t> </a:t>
            </a:r>
            <a:r>
              <a:rPr sz="2531" b="1" spc="-46">
                <a:latin typeface="Lucida Sans"/>
                <a:cs typeface="Lucida Sans"/>
              </a:rPr>
              <a:t>to</a:t>
            </a:r>
            <a:endParaRPr sz="2531">
              <a:latin typeface="Lucida Sans"/>
              <a:cs typeface="Lucida Sans"/>
            </a:endParaRPr>
          </a:p>
          <a:p>
            <a:pPr algn="ctr">
              <a:lnSpc>
                <a:spcPts val="5681"/>
              </a:lnSpc>
            </a:pPr>
            <a:r>
              <a:rPr sz="4922" spc="53">
                <a:latin typeface="Georgia"/>
                <a:cs typeface="Georgia"/>
              </a:rPr>
              <a:t>maintain </a:t>
            </a:r>
            <a:r>
              <a:rPr sz="4922" spc="4">
                <a:latin typeface="Georgia"/>
                <a:cs typeface="Georgia"/>
              </a:rPr>
              <a:t>a</a:t>
            </a:r>
            <a:r>
              <a:rPr sz="4922" spc="-123">
                <a:latin typeface="Georgia"/>
                <a:cs typeface="Georgia"/>
              </a:rPr>
              <a:t> </a:t>
            </a:r>
            <a:r>
              <a:rPr sz="4922" spc="158">
                <a:latin typeface="Georgia"/>
                <a:cs typeface="Georgia"/>
              </a:rPr>
              <a:t>constant</a:t>
            </a:r>
            <a:endParaRPr sz="4922">
              <a:latin typeface="Georgia"/>
              <a:cs typeface="Georgia"/>
            </a:endParaRPr>
          </a:p>
          <a:p>
            <a:pPr algn="ctr">
              <a:lnSpc>
                <a:spcPct val="100000"/>
              </a:lnSpc>
              <a:spcBef>
                <a:spcPts val="70"/>
              </a:spcBef>
            </a:pPr>
            <a:r>
              <a:rPr sz="4922" spc="143">
                <a:latin typeface="Georgia"/>
                <a:cs typeface="Georgia"/>
              </a:rPr>
              <a:t>pace</a:t>
            </a:r>
            <a:r>
              <a:rPr sz="4922" spc="-35">
                <a:latin typeface="Georgia"/>
                <a:cs typeface="Georgia"/>
              </a:rPr>
              <a:t> </a:t>
            </a:r>
            <a:r>
              <a:rPr sz="4922" spc="46">
                <a:latin typeface="Georgia"/>
                <a:cs typeface="Georgia"/>
              </a:rPr>
              <a:t>indefinitely</a:t>
            </a:r>
            <a:r>
              <a:rPr sz="2531" spc="46">
                <a:latin typeface="Verdana"/>
                <a:cs typeface="Verdana"/>
              </a:rPr>
              <a:t>.</a:t>
            </a:r>
            <a:endParaRPr sz="2531">
              <a:latin typeface="Verdana"/>
              <a:cs typeface="Verdana"/>
            </a:endParaRPr>
          </a:p>
        </p:txBody>
      </p:sp>
    </p:spTree>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normAutofit/>
          </a:bodyPr>
          <a:lstStyle/>
          <a:p>
            <a:pPr algn="just"/>
            <a:endParaRPr lang="en-US" sz="2000"/>
          </a:p>
        </p:txBody>
      </p:sp>
      <p:pic>
        <p:nvPicPr>
          <p:cNvPr id="3" name="Content Placeholder 2"/>
          <p:cNvPicPr>
            <a:picLocks noGrp="1" noChangeAspect="1"/>
          </p:cNvPicPr>
          <p:nvPr>
            <p:ph idx="1"/>
          </p:nvPr>
        </p:nvPicPr>
        <p:blipFill>
          <a:blip r:embed="rId2"/>
          <a:stretch>
            <a:fillRect/>
          </a:stretch>
        </p:blipFill>
        <p:spPr>
          <a:xfrm>
            <a:off x="2524125" y="2244339"/>
            <a:ext cx="7143750" cy="2286000"/>
          </a:xfrm>
          <a:prstGeom prst="rect">
            <a:avLst/>
          </a:prstGeom>
        </p:spPr>
      </p:pic>
    </p:spTree>
    <p:extLst>
      <p:ext uri="{BB962C8B-B14F-4D97-AF65-F5344CB8AC3E}">
        <p14:creationId xmlns:p14="http://schemas.microsoft.com/office/powerpoint/2010/main" val="2185635830"/>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Who handles conventional project manager duties in agile development?</a:t>
            </a:r>
          </a:p>
        </p:txBody>
      </p:sp>
      <p:sp>
        <p:nvSpPr>
          <p:cNvPr id="3" name="Content Placeholder 2"/>
          <p:cNvSpPr>
            <a:spLocks noGrp="1"/>
          </p:cNvSpPr>
          <p:nvPr>
            <p:ph idx="1"/>
          </p:nvPr>
        </p:nvSpPr>
        <p:spPr/>
        <p:txBody>
          <a:bodyPr/>
          <a:lstStyle/>
          <a:p>
            <a:r>
              <a:rPr lang="en-US" smtClean="0"/>
              <a:t>Agile </a:t>
            </a:r>
            <a:r>
              <a:rPr lang="en-US"/>
              <a:t>project management often puts the traditional project manager in a difficult position. </a:t>
            </a:r>
            <a:endParaRPr lang="en-US" smtClean="0"/>
          </a:p>
          <a:p>
            <a:r>
              <a:rPr lang="en-US" smtClean="0"/>
              <a:t>He </a:t>
            </a:r>
            <a:r>
              <a:rPr lang="en-US"/>
              <a:t>or she is told, for example, to make scope/schedule tradeoff decisions knowing that a product manager or customer might second-guess those decisions if the project goes poorly.</a:t>
            </a:r>
          </a:p>
        </p:txBody>
      </p:sp>
    </p:spTree>
    <p:extLst>
      <p:ext uri="{BB962C8B-B14F-4D97-AF65-F5344CB8AC3E}">
        <p14:creationId xmlns:p14="http://schemas.microsoft.com/office/powerpoint/2010/main" val="850701423"/>
      </p:ext>
    </p:extLst>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a:t>The Agile Project Manager (APM) is responsible for planning, leading, organizing, and motivating Agile project teams. </a:t>
            </a:r>
            <a:endParaRPr lang="en-US" smtClean="0"/>
          </a:p>
          <a:p>
            <a:pPr fontAlgn="base"/>
            <a:r>
              <a:rPr lang="en-US" smtClean="0"/>
              <a:t>Achieve </a:t>
            </a:r>
            <a:r>
              <a:rPr lang="en-US"/>
              <a:t>a high level of performance and quality, and</a:t>
            </a:r>
          </a:p>
          <a:p>
            <a:pPr fontAlgn="base"/>
            <a:r>
              <a:rPr lang="en-US"/>
              <a:t>Deliver agile projects that provide exceptional business value to users</a:t>
            </a:r>
          </a:p>
          <a:p>
            <a:pPr fontAlgn="base"/>
            <a:r>
              <a:rPr lang="en-US"/>
              <a:t>The APM may be responsible for managing several concurrent high visibility projects using agile methods in a fast-paced environment that may cross multiple business divisions.</a:t>
            </a:r>
          </a:p>
          <a:p>
            <a:endParaRPr lang="en-US"/>
          </a:p>
        </p:txBody>
      </p:sp>
    </p:spTree>
    <p:extLst>
      <p:ext uri="{BB962C8B-B14F-4D97-AF65-F5344CB8AC3E}">
        <p14:creationId xmlns:p14="http://schemas.microsoft.com/office/powerpoint/2010/main" val="1374606880"/>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97279" y="1825625"/>
            <a:ext cx="9274629" cy="4351338"/>
          </a:xfrm>
          <a:prstGeom prst="rect">
            <a:avLst/>
          </a:prstGeom>
        </p:spPr>
      </p:pic>
    </p:spTree>
    <p:extLst>
      <p:ext uri="{BB962C8B-B14F-4D97-AF65-F5344CB8AC3E}">
        <p14:creationId xmlns:p14="http://schemas.microsoft.com/office/powerpoint/2010/main" val="2668413149"/>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54480" y="2320131"/>
            <a:ext cx="8084820" cy="3362325"/>
          </a:xfrm>
          <a:prstGeom prst="rect">
            <a:avLst/>
          </a:prstGeom>
        </p:spPr>
      </p:pic>
    </p:spTree>
    <p:extLst>
      <p:ext uri="{BB962C8B-B14F-4D97-AF65-F5344CB8AC3E}">
        <p14:creationId xmlns:p14="http://schemas.microsoft.com/office/powerpoint/2010/main" val="3744950354"/>
      </p:ext>
    </p:extLst>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b="1"/>
              <a:t>Agile Project Management Job Description</a:t>
            </a:r>
            <a:br>
              <a:rPr lang="en-US" b="1"/>
            </a:br>
            <a:endParaRPr lang="en-US"/>
          </a:p>
        </p:txBody>
      </p:sp>
      <p:pic>
        <p:nvPicPr>
          <p:cNvPr id="4" name="Content Placeholder 3"/>
          <p:cNvPicPr>
            <a:picLocks noGrp="1" noChangeAspect="1"/>
          </p:cNvPicPr>
          <p:nvPr>
            <p:ph idx="1"/>
          </p:nvPr>
        </p:nvPicPr>
        <p:blipFill>
          <a:blip r:embed="rId2"/>
          <a:stretch>
            <a:fillRect/>
          </a:stretch>
        </p:blipFill>
        <p:spPr>
          <a:xfrm>
            <a:off x="3502512" y="1825625"/>
            <a:ext cx="5186975" cy="4351338"/>
          </a:xfrm>
          <a:prstGeom prst="rect">
            <a:avLst/>
          </a:prstGeom>
        </p:spPr>
      </p:pic>
    </p:spTree>
    <p:extLst>
      <p:ext uri="{BB962C8B-B14F-4D97-AF65-F5344CB8AC3E}">
        <p14:creationId xmlns:p14="http://schemas.microsoft.com/office/powerpoint/2010/main" val="2966912626"/>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endParaRPr lang="en-US" smtClean="0"/>
          </a:p>
          <a:p>
            <a:pPr marL="0" indent="0" algn="ctr">
              <a:buNone/>
            </a:pPr>
            <a:endParaRPr lang="en-US"/>
          </a:p>
          <a:p>
            <a:pPr marL="0" indent="0" algn="ctr">
              <a:buNone/>
            </a:pPr>
            <a:r>
              <a:rPr lang="en-US" smtClean="0"/>
              <a:t>ATTEMPT THE QUIZZ IN THE LINK BASED ON THIS SESSION.</a:t>
            </a:r>
            <a:endParaRPr lang="en-US"/>
          </a:p>
        </p:txBody>
      </p:sp>
    </p:spTree>
    <p:extLst>
      <p:ext uri="{BB962C8B-B14F-4D97-AF65-F5344CB8AC3E}">
        <p14:creationId xmlns:p14="http://schemas.microsoft.com/office/powerpoint/2010/main" val="2859783335"/>
      </p:ext>
    </p:extLst>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45668409"/>
      </p:ext>
    </p:extLst>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title"/>
          </p:nvPr>
        </p:nvSpPr>
        <p:spPr>
          <a:xfrm>
            <a:off x="500373" y="1121277"/>
            <a:ext cx="4323480" cy="18703313"/>
          </a:xfrm>
          <a:prstGeom prst="rect">
            <a:avLst/>
          </a:prstGeom>
        </p:spPr>
        <p:txBody>
          <a:bodyPr vert="horz" wrap="square" lIns="0" tIns="178327" rIns="0" bIns="0" rtlCol="0">
            <a:spAutoFit/>
          </a:bodyPr>
          <a:lstStyle/>
          <a:p>
            <a:pPr marL="37942" marR="15177">
              <a:lnSpc>
                <a:spcPts val="6841"/>
              </a:lnSpc>
              <a:spcBef>
                <a:spcPts val="1404"/>
              </a:spcBef>
            </a:pPr>
            <a:r>
              <a:rPr sz="6573" b="1" spc="-30">
                <a:solidFill>
                  <a:srgbClr val="F70040"/>
                </a:solidFill>
                <a:latin typeface="Verdana"/>
                <a:cs typeface="Verdana"/>
              </a:rPr>
              <a:t>K</a:t>
            </a:r>
            <a:r>
              <a:rPr sz="6573" b="1" spc="-75">
                <a:solidFill>
                  <a:srgbClr val="F70040"/>
                </a:solidFill>
                <a:latin typeface="Verdana"/>
                <a:cs typeface="Verdana"/>
              </a:rPr>
              <a:t>A</a:t>
            </a:r>
            <a:r>
              <a:rPr sz="6573" b="1" spc="-609">
                <a:solidFill>
                  <a:srgbClr val="F70040"/>
                </a:solidFill>
                <a:latin typeface="Verdana"/>
                <a:cs typeface="Verdana"/>
              </a:rPr>
              <a:t>L</a:t>
            </a:r>
            <a:r>
              <a:rPr sz="6573" b="1" spc="-568">
                <a:solidFill>
                  <a:srgbClr val="F70040"/>
                </a:solidFill>
                <a:latin typeface="Verdana"/>
                <a:cs typeface="Verdana"/>
              </a:rPr>
              <a:t>P</a:t>
            </a:r>
            <a:r>
              <a:rPr sz="6573" b="1" spc="-75">
                <a:solidFill>
                  <a:srgbClr val="F70040"/>
                </a:solidFill>
                <a:latin typeface="Verdana"/>
                <a:cs typeface="Verdana"/>
              </a:rPr>
              <a:t>A</a:t>
            </a:r>
            <a:r>
              <a:rPr sz="6573" b="1" spc="-269">
                <a:solidFill>
                  <a:srgbClr val="F70040"/>
                </a:solidFill>
                <a:latin typeface="Verdana"/>
                <a:cs typeface="Verdana"/>
              </a:rPr>
              <a:t>N</a:t>
            </a:r>
            <a:r>
              <a:rPr sz="6573" b="1" spc="30">
                <a:solidFill>
                  <a:srgbClr val="F70040"/>
                </a:solidFill>
                <a:latin typeface="Verdana"/>
                <a:cs typeface="Verdana"/>
              </a:rPr>
              <a:t>A  </a:t>
            </a:r>
            <a:r>
              <a:rPr sz="6573" b="1" spc="-239">
                <a:solidFill>
                  <a:srgbClr val="F70040"/>
                </a:solidFill>
                <a:latin typeface="Verdana"/>
                <a:cs typeface="Verdana"/>
              </a:rPr>
              <a:t>RANGRA</a:t>
            </a:r>
            <a:endParaRPr sz="6573">
              <a:latin typeface="Verdana"/>
              <a:cs typeface="Verdana"/>
            </a:endParaRPr>
          </a:p>
        </p:txBody>
      </p:sp>
      <p:sp>
        <p:nvSpPr>
          <p:cNvPr id="3" name="object 3"/>
          <p:cNvSpPr txBox="1"/>
          <p:nvPr/>
        </p:nvSpPr>
        <p:spPr>
          <a:xfrm>
            <a:off x="4344351" y="5230697"/>
            <a:ext cx="4308558" cy="342893"/>
          </a:xfrm>
          <a:prstGeom prst="rect">
            <a:avLst/>
          </a:prstGeom>
        </p:spPr>
        <p:txBody>
          <a:bodyPr vert="horz" wrap="square" lIns="0" tIns="43630" rIns="0" bIns="0" rtlCol="0">
            <a:spAutoFit/>
          </a:bodyPr>
          <a:lstStyle>
            <a:defPPr>
              <a:defRPr lang="en-US"/>
            </a:defPPr>
          </a:lstStyle>
          <a:p>
            <a:pPr marL="37942">
              <a:lnSpc>
                <a:spcPct val="100000"/>
              </a:lnSpc>
              <a:spcBef>
                <a:spcPts val="341"/>
              </a:spcBef>
            </a:pPr>
            <a:r>
              <a:rPr sz="1942" spc="15" smtClean="0">
                <a:solidFill>
                  <a:srgbClr val="F1F1F1"/>
                </a:solidFill>
                <a:latin typeface="Roboto Condensed"/>
                <a:cs typeface="Roboto Condensed"/>
              </a:rPr>
              <a:t>S</a:t>
            </a:r>
            <a:r>
              <a:rPr lang="en-US" sz="1942" spc="15" smtClean="0">
                <a:solidFill>
                  <a:srgbClr val="F1F1F1"/>
                </a:solidFill>
                <a:latin typeface="Roboto Condensed"/>
                <a:cs typeface="Roboto Condensed"/>
              </a:rPr>
              <a:t>CRUM </a:t>
            </a:r>
            <a:r>
              <a:rPr lang="en-US" sz="1942" spc="75" smtClean="0">
                <a:solidFill>
                  <a:srgbClr val="F1F1F1"/>
                </a:solidFill>
                <a:latin typeface="Roboto Condensed"/>
                <a:cs typeface="Roboto Condensed"/>
              </a:rPr>
              <a:t> AND AGILE</a:t>
            </a:r>
            <a:endParaRPr sz="1942">
              <a:latin typeface="Roboto Condensed"/>
              <a:cs typeface="Roboto Condensed"/>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p:nvPr/>
        </p:nvSpPr>
        <p:spPr>
          <a:xfrm>
            <a:off x="5968654" y="2100003"/>
            <a:ext cx="3206091" cy="2959469"/>
          </a:xfrm>
          <a:prstGeom prst="rect">
            <a:avLst/>
          </a:prstGeom>
          <a:blipFill>
            <a:blip r:embed="rId2"/>
            <a:stretch>
              <a:fillRect/>
            </a:stretch>
          </a:blipFill>
        </p:spPr>
        <p:txBody>
          <a:bodyPr wrap="square" lIns="0" tIns="0" rIns="0" bIns="0" rtlCol="0"/>
          <a:lstStyle>
            <a:defPPr>
              <a:defRPr lang="en-US"/>
            </a:defPPr>
          </a:lstStyle>
          <a:p>
            <a:endParaRPr/>
          </a:p>
        </p:txBody>
      </p:sp>
      <p:sp>
        <p:nvSpPr>
          <p:cNvPr id="4" name="object 3"/>
          <p:cNvSpPr txBox="1"/>
          <p:nvPr/>
        </p:nvSpPr>
        <p:spPr>
          <a:xfrm>
            <a:off x="246622" y="1201314"/>
            <a:ext cx="6374241" cy="328532"/>
          </a:xfrm>
          <a:prstGeom prst="rect">
            <a:avLst/>
          </a:prstGeom>
        </p:spPr>
        <p:txBody>
          <a:bodyPr vert="horz" wrap="square" lIns="0" tIns="37942" rIns="0" bIns="0" rtlCol="0">
            <a:spAutoFit/>
          </a:bodyPr>
          <a:lstStyle>
            <a:defPPr>
              <a:defRPr lang="en-US"/>
            </a:defPPr>
          </a:lstStyle>
          <a:p>
            <a:pPr marL="37942" marR="15177" indent="37942" algn="just">
              <a:lnSpc>
                <a:spcPct val="114700"/>
              </a:lnSpc>
              <a:spcBef>
                <a:spcPts val="299"/>
              </a:spcBef>
            </a:pPr>
            <a:endParaRPr sz="1793">
              <a:latin typeface="Noto Sans"/>
              <a:cs typeface="Noto Sans"/>
            </a:endParaRPr>
          </a:p>
        </p:txBody>
      </p:sp>
      <p:sp>
        <p:nvSpPr>
          <p:cNvPr id="9" name="Rectangle 8"/>
          <p:cNvSpPr/>
          <p:nvPr/>
        </p:nvSpPr>
        <p:spPr>
          <a:xfrm>
            <a:off x="246619" y="924834"/>
            <a:ext cx="5722031" cy="4553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lvl="0" algn="just"/>
            <a:r>
              <a:rPr lang="en-US" sz="2390" smtClean="0">
                <a:solidFill>
                  <a:srgbClr val="222222"/>
                </a:solidFill>
              </a:rPr>
              <a:t>“Agile </a:t>
            </a:r>
            <a:r>
              <a:rPr lang="en-US" sz="2390">
                <a:solidFill>
                  <a:srgbClr val="222222"/>
                </a:solidFill>
              </a:rPr>
              <a:t>software development refers to software development methodologies centered round the idea of iterative development, where requirements and solutions evolve </a:t>
            </a:r>
            <a:r>
              <a:rPr lang="en-US" sz="2390" smtClean="0">
                <a:solidFill>
                  <a:srgbClr val="222222"/>
                </a:solidFill>
              </a:rPr>
              <a:t>through collaboration between </a:t>
            </a:r>
            <a:r>
              <a:rPr lang="en-US" sz="2390" b="1" smtClean="0">
                <a:solidFill>
                  <a:srgbClr val="222222"/>
                </a:solidFill>
              </a:rPr>
              <a:t>self</a:t>
            </a:r>
            <a:r>
              <a:rPr lang="en-US" sz="2390" smtClean="0">
                <a:solidFill>
                  <a:srgbClr val="222222"/>
                </a:solidFill>
              </a:rPr>
              <a:t>-organizing cross-functional teams.”</a:t>
            </a:r>
            <a:endParaRPr lang="en-US" sz="2390">
              <a:solidFill>
                <a:prstClr val="black"/>
              </a:solidFill>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5"/>
            <a:ext cx="5863492"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3875484" cy="322724"/>
          </a:xfrm>
          <a:prstGeom prst="rect">
            <a:avLst/>
          </a:prstGeom>
        </p:spPr>
        <p:txBody>
          <a:bodyPr vert="horz" wrap="square" lIns="0" tIns="8930" rIns="0" bIns="0" rtlCol="0">
            <a:spAutoFit/>
          </a:bodyPr>
          <a:lstStyle/>
          <a:p>
            <a:pPr marL="8930">
              <a:lnSpc>
                <a:spcPct val="100000"/>
              </a:lnSpc>
              <a:spcBef>
                <a:spcPts val="70"/>
              </a:spcBef>
            </a:pPr>
            <a:r>
              <a:rPr sz="2953" b="1" spc="-229">
                <a:latin typeface="Trebuchet MS"/>
                <a:cs typeface="Trebuchet MS"/>
              </a:rPr>
              <a:t>9. </a:t>
            </a:r>
            <a:r>
              <a:rPr sz="2953" b="1" spc="32">
                <a:latin typeface="Trebuchet MS"/>
                <a:cs typeface="Trebuchet MS"/>
              </a:rPr>
              <a:t>Attention to</a:t>
            </a:r>
            <a:r>
              <a:rPr sz="2953" b="1" spc="-176">
                <a:latin typeface="Trebuchet MS"/>
                <a:cs typeface="Trebuchet MS"/>
              </a:rPr>
              <a:t> </a:t>
            </a:r>
            <a:r>
              <a:rPr sz="2953" b="1" spc="21">
                <a:latin typeface="Trebuchet MS"/>
                <a:cs typeface="Trebuchet MS"/>
              </a:rPr>
              <a:t>details</a:t>
            </a:r>
            <a:endParaRPr sz="2953">
              <a:latin typeface="Trebuchet MS"/>
              <a:cs typeface="Trebuchet MS"/>
            </a:endParaRPr>
          </a:p>
        </p:txBody>
      </p:sp>
      <p:sp>
        <p:nvSpPr>
          <p:cNvPr id="5" name="object 5"/>
          <p:cNvSpPr txBox="1"/>
          <p:nvPr/>
        </p:nvSpPr>
        <p:spPr>
          <a:xfrm>
            <a:off x="4512532" y="2406551"/>
            <a:ext cx="4236244" cy="2984302"/>
          </a:xfrm>
          <a:prstGeom prst="rect">
            <a:avLst/>
          </a:prstGeom>
        </p:spPr>
        <p:txBody>
          <a:bodyPr vert="horz" wrap="square" lIns="0" tIns="8930" rIns="0" bIns="0" rtlCol="0">
            <a:spAutoFit/>
          </a:bodyPr>
          <a:lstStyle>
            <a:defPPr>
              <a:defRPr lang="en-US"/>
            </a:defPPr>
          </a:lstStyle>
          <a:p>
            <a:pPr algn="ctr">
              <a:lnSpc>
                <a:spcPts val="2960"/>
              </a:lnSpc>
              <a:spcBef>
                <a:spcPts val="70"/>
              </a:spcBef>
            </a:pPr>
            <a:r>
              <a:rPr sz="2531" spc="-7">
                <a:solidFill>
                  <a:srgbClr val="FFFFFF"/>
                </a:solidFill>
                <a:latin typeface="Verdana"/>
                <a:cs typeface="Verdana"/>
              </a:rPr>
              <a:t>Continuous </a:t>
            </a:r>
            <a:r>
              <a:rPr sz="2531" spc="-21">
                <a:solidFill>
                  <a:srgbClr val="FFFFFF"/>
                </a:solidFill>
                <a:latin typeface="Verdana"/>
                <a:cs typeface="Verdana"/>
              </a:rPr>
              <a:t>attention</a:t>
            </a:r>
            <a:r>
              <a:rPr sz="2531" spc="-271">
                <a:solidFill>
                  <a:srgbClr val="FFFFFF"/>
                </a:solidFill>
                <a:latin typeface="Verdana"/>
                <a:cs typeface="Verdana"/>
              </a:rPr>
              <a:t> </a:t>
            </a:r>
            <a:r>
              <a:rPr sz="2531" spc="11">
                <a:solidFill>
                  <a:srgbClr val="FFFFFF"/>
                </a:solidFill>
                <a:latin typeface="Verdana"/>
                <a:cs typeface="Verdana"/>
              </a:rPr>
              <a:t>to</a:t>
            </a:r>
            <a:endParaRPr sz="2531">
              <a:latin typeface="Verdana"/>
              <a:cs typeface="Verdana"/>
            </a:endParaRPr>
          </a:p>
          <a:p>
            <a:pPr marL="8930" marR="3572" indent="-3572" algn="ctr">
              <a:lnSpc>
                <a:spcPts val="5977"/>
              </a:lnSpc>
              <a:spcBef>
                <a:spcPts val="63"/>
              </a:spcBef>
            </a:pPr>
            <a:r>
              <a:rPr sz="4922" spc="141">
                <a:solidFill>
                  <a:srgbClr val="FFFFFF"/>
                </a:solidFill>
                <a:latin typeface="Georgia"/>
                <a:cs typeface="Georgia"/>
              </a:rPr>
              <a:t>technical  excellence</a:t>
            </a:r>
            <a:r>
              <a:rPr sz="4922" spc="-74">
                <a:solidFill>
                  <a:srgbClr val="FFFFFF"/>
                </a:solidFill>
                <a:latin typeface="Georgia"/>
                <a:cs typeface="Georgia"/>
              </a:rPr>
              <a:t> </a:t>
            </a:r>
            <a:r>
              <a:rPr sz="4922" spc="70">
                <a:solidFill>
                  <a:srgbClr val="FFFFFF"/>
                </a:solidFill>
                <a:latin typeface="Georgia"/>
                <a:cs typeface="Georgia"/>
              </a:rPr>
              <a:t>and </a:t>
            </a:r>
            <a:r>
              <a:rPr sz="4922" spc="28">
                <a:solidFill>
                  <a:srgbClr val="FFFFFF"/>
                </a:solidFill>
                <a:latin typeface="Georgia"/>
                <a:cs typeface="Georgia"/>
              </a:rPr>
              <a:t> </a:t>
            </a:r>
            <a:r>
              <a:rPr sz="4922" spc="183">
                <a:solidFill>
                  <a:srgbClr val="FFFFFF"/>
                </a:solidFill>
                <a:latin typeface="Georgia"/>
                <a:cs typeface="Georgia"/>
              </a:rPr>
              <a:t>good</a:t>
            </a:r>
            <a:r>
              <a:rPr sz="4922" spc="-39">
                <a:solidFill>
                  <a:srgbClr val="FFFFFF"/>
                </a:solidFill>
                <a:latin typeface="Georgia"/>
                <a:cs typeface="Georgia"/>
              </a:rPr>
              <a:t> </a:t>
            </a:r>
            <a:r>
              <a:rPr sz="4922" spc="70">
                <a:solidFill>
                  <a:srgbClr val="FFFFFF"/>
                </a:solidFill>
                <a:latin typeface="Georgia"/>
                <a:cs typeface="Georgia"/>
              </a:rPr>
              <a:t>design</a:t>
            </a:r>
            <a:endParaRPr sz="4922">
              <a:latin typeface="Georgia"/>
              <a:cs typeface="Georgia"/>
            </a:endParaRPr>
          </a:p>
          <a:p>
            <a:pPr algn="ctr">
              <a:lnSpc>
                <a:spcPts val="2405"/>
              </a:lnSpc>
            </a:pPr>
            <a:r>
              <a:rPr sz="2531" spc="4">
                <a:solidFill>
                  <a:srgbClr val="FFFFFF"/>
                </a:solidFill>
                <a:latin typeface="Verdana"/>
                <a:cs typeface="Verdana"/>
              </a:rPr>
              <a:t>enhances</a:t>
            </a:r>
            <a:r>
              <a:rPr sz="2531" spc="-141">
                <a:solidFill>
                  <a:srgbClr val="FFFFFF"/>
                </a:solidFill>
                <a:latin typeface="Verdana"/>
                <a:cs typeface="Verdana"/>
              </a:rPr>
              <a:t> </a:t>
            </a:r>
            <a:r>
              <a:rPr sz="2531" spc="-53">
                <a:solidFill>
                  <a:srgbClr val="FFFFFF"/>
                </a:solidFill>
                <a:latin typeface="Verdana"/>
                <a:cs typeface="Verdana"/>
              </a:rPr>
              <a:t>agility.</a:t>
            </a:r>
            <a:endParaRPr sz="2531">
              <a:latin typeface="Verdana"/>
              <a:cs typeface="Verdana"/>
            </a:endParaRPr>
          </a:p>
        </p:txBody>
      </p:sp>
    </p:spTree>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p:nvPr/>
        </p:nvSpPr>
        <p:spPr>
          <a:xfrm>
            <a:off x="631972" y="1273442"/>
            <a:ext cx="7833639" cy="4301382"/>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object 7"/>
          <p:cNvSpPr txBox="1"/>
          <p:nvPr/>
        </p:nvSpPr>
        <p:spPr>
          <a:xfrm>
            <a:off x="1480033" y="969468"/>
            <a:ext cx="6937678" cy="4035065"/>
          </a:xfrm>
          <a:prstGeom prst="rect">
            <a:avLst/>
          </a:prstGeom>
        </p:spPr>
        <p:txBody>
          <a:bodyPr vert="horz" wrap="square" lIns="0" tIns="37942" rIns="0" bIns="0" rtlCol="0">
            <a:spAutoFit/>
          </a:bodyPr>
          <a:lstStyle>
            <a:defPPr>
              <a:defRPr lang="en-US"/>
            </a:defPPr>
          </a:lstStyle>
          <a:p>
            <a:pPr marL="37942">
              <a:lnSpc>
                <a:spcPct val="100000"/>
              </a:lnSpc>
              <a:spcBef>
                <a:spcPts val="299"/>
              </a:spcBef>
            </a:pPr>
            <a:r>
              <a:rPr sz="1793" spc="15">
                <a:solidFill>
                  <a:srgbClr val="FFFFFF"/>
                </a:solidFill>
                <a:latin typeface="Roboto Condensed"/>
                <a:cs typeface="Roboto Condensed"/>
              </a:rPr>
              <a:t>Agile </a:t>
            </a:r>
            <a:endParaRPr lang="en-US" sz="1793" spc="15" smtClean="0">
              <a:solidFill>
                <a:srgbClr val="FFFFFF"/>
              </a:solidFill>
              <a:latin typeface="Roboto Condensed"/>
              <a:cs typeface="Roboto Condensed"/>
            </a:endParaRPr>
          </a:p>
          <a:p>
            <a:pPr marL="550158" indent="-512216">
              <a:lnSpc>
                <a:spcPct val="100000"/>
              </a:lnSpc>
              <a:spcBef>
                <a:spcPts val="299"/>
              </a:spcBef>
              <a:buFont typeface="Wingdings" panose="05000000000000000000" pitchFamily="2" charset="2"/>
              <a:buChar char="Ø"/>
            </a:pPr>
            <a:r>
              <a:rPr lang="en-US" sz="1793">
                <a:solidFill>
                  <a:srgbClr val="FFFFFF"/>
                </a:solidFill>
                <a:latin typeface="Roboto Condensed"/>
                <a:cs typeface="Roboto Condensed"/>
              </a:rPr>
              <a:t>S</a:t>
            </a:r>
            <a:r>
              <a:rPr sz="1793" smtClean="0">
                <a:solidFill>
                  <a:srgbClr val="FFFFFF"/>
                </a:solidFill>
                <a:latin typeface="Roboto Condensed"/>
                <a:cs typeface="Roboto Condensed"/>
              </a:rPr>
              <a:t>uggests </a:t>
            </a:r>
            <a:r>
              <a:rPr sz="1793">
                <a:solidFill>
                  <a:srgbClr val="FFFFFF"/>
                </a:solidFill>
                <a:latin typeface="Roboto Condensed"/>
                <a:cs typeface="Roboto Condensed"/>
              </a:rPr>
              <a:t>shorter</a:t>
            </a:r>
            <a:r>
              <a:rPr sz="1793" spc="-30">
                <a:solidFill>
                  <a:srgbClr val="FFFFFF"/>
                </a:solidFill>
                <a:latin typeface="Roboto Condensed"/>
                <a:cs typeface="Roboto Condensed"/>
              </a:rPr>
              <a:t> </a:t>
            </a:r>
            <a:r>
              <a:rPr sz="1793">
                <a:solidFill>
                  <a:srgbClr val="FFFFFF"/>
                </a:solidFill>
                <a:latin typeface="Roboto Condensed"/>
                <a:cs typeface="Roboto Condensed"/>
              </a:rPr>
              <a:t>iterations</a:t>
            </a:r>
            <a:endParaRPr sz="1793">
              <a:latin typeface="Roboto Condensed"/>
              <a:cs typeface="Roboto Condensed"/>
            </a:endParaRPr>
          </a:p>
          <a:p>
            <a:pPr marL="550158" marR="428744" indent="-512216">
              <a:lnSpc>
                <a:spcPct val="229500"/>
              </a:lnSpc>
              <a:buFont typeface="Wingdings" panose="05000000000000000000" pitchFamily="2" charset="2"/>
              <a:buChar char="Ø"/>
            </a:pPr>
            <a:r>
              <a:rPr lang="en-US" sz="1793">
                <a:solidFill>
                  <a:srgbClr val="FFFFFF"/>
                </a:solidFill>
                <a:latin typeface="Roboto Condensed"/>
                <a:cs typeface="Roboto Condensed"/>
              </a:rPr>
              <a:t>E</a:t>
            </a:r>
            <a:r>
              <a:rPr sz="1793" smtClean="0">
                <a:solidFill>
                  <a:srgbClr val="FFFFFF"/>
                </a:solidFill>
                <a:latin typeface="Roboto Condensed"/>
                <a:cs typeface="Roboto Condensed"/>
              </a:rPr>
              <a:t>nables </a:t>
            </a:r>
            <a:r>
              <a:rPr sz="1793">
                <a:solidFill>
                  <a:srgbClr val="FFFFFF"/>
                </a:solidFill>
                <a:latin typeface="Roboto Condensed"/>
                <a:cs typeface="Roboto Condensed"/>
              </a:rPr>
              <a:t>change </a:t>
            </a:r>
            <a:r>
              <a:rPr sz="1793" spc="15">
                <a:solidFill>
                  <a:srgbClr val="FFFFFF"/>
                </a:solidFill>
                <a:latin typeface="Roboto Condensed"/>
                <a:cs typeface="Roboto Condensed"/>
              </a:rPr>
              <a:t>in </a:t>
            </a:r>
            <a:r>
              <a:rPr sz="1793">
                <a:solidFill>
                  <a:srgbClr val="FFFFFF"/>
                </a:solidFill>
                <a:latin typeface="Roboto Condensed"/>
                <a:cs typeface="Roboto Condensed"/>
              </a:rPr>
              <a:t>priorities from iteration to iteration</a:t>
            </a:r>
            <a:r>
              <a:rPr sz="1793" smtClean="0">
                <a:solidFill>
                  <a:srgbClr val="FFFFFF"/>
                </a:solidFill>
                <a:latin typeface="Roboto Condensed"/>
                <a:cs typeface="Roboto Condensed"/>
              </a:rPr>
              <a:t>.</a:t>
            </a:r>
            <a:endParaRPr lang="en-US" sz="1793" smtClean="0">
              <a:solidFill>
                <a:srgbClr val="FFFFFF"/>
              </a:solidFill>
              <a:latin typeface="Roboto Condensed"/>
              <a:cs typeface="Roboto Condensed"/>
            </a:endParaRPr>
          </a:p>
          <a:p>
            <a:pPr marL="550158" marR="428744" indent="-512216">
              <a:lnSpc>
                <a:spcPct val="229500"/>
              </a:lnSpc>
              <a:buFont typeface="Wingdings" panose="05000000000000000000" pitchFamily="2" charset="2"/>
              <a:buChar char="Ø"/>
            </a:pPr>
            <a:r>
              <a:rPr sz="1793" smtClean="0">
                <a:solidFill>
                  <a:srgbClr val="FFFFFF"/>
                </a:solidFill>
                <a:latin typeface="Roboto Condensed"/>
                <a:cs typeface="Roboto Condensed"/>
              </a:rPr>
              <a:t> </a:t>
            </a:r>
            <a:r>
              <a:rPr lang="en-US" sz="1793">
                <a:solidFill>
                  <a:srgbClr val="FFFFFF"/>
                </a:solidFill>
                <a:latin typeface="Roboto Condensed"/>
                <a:cs typeface="Roboto Condensed"/>
              </a:rPr>
              <a:t>A</a:t>
            </a:r>
            <a:r>
              <a:rPr sz="1793" smtClean="0">
                <a:solidFill>
                  <a:srgbClr val="FFFFFF"/>
                </a:solidFill>
                <a:latin typeface="Roboto Condensed"/>
                <a:cs typeface="Roboto Condensed"/>
              </a:rPr>
              <a:t>ccording </a:t>
            </a:r>
            <a:r>
              <a:rPr sz="1793">
                <a:solidFill>
                  <a:srgbClr val="FFFFFF"/>
                </a:solidFill>
                <a:latin typeface="Roboto Condensed"/>
                <a:cs typeface="Roboto Condensed"/>
              </a:rPr>
              <a:t>to the customer’s</a:t>
            </a:r>
            <a:r>
              <a:rPr sz="1793" spc="-30">
                <a:solidFill>
                  <a:srgbClr val="FFFFFF"/>
                </a:solidFill>
                <a:latin typeface="Roboto Condensed"/>
                <a:cs typeface="Roboto Condensed"/>
              </a:rPr>
              <a:t> </a:t>
            </a:r>
            <a:r>
              <a:rPr sz="1793">
                <a:solidFill>
                  <a:srgbClr val="FFFFFF"/>
                </a:solidFill>
                <a:latin typeface="Roboto Condensed"/>
                <a:cs typeface="Roboto Condensed"/>
              </a:rPr>
              <a:t>requirements</a:t>
            </a:r>
            <a:endParaRPr sz="1793">
              <a:latin typeface="Roboto Condensed"/>
              <a:cs typeface="Roboto Condensed"/>
            </a:endParaRPr>
          </a:p>
          <a:p>
            <a:pPr marL="512216" indent="-512216">
              <a:lnSpc>
                <a:spcPct val="100000"/>
              </a:lnSpc>
              <a:spcBef>
                <a:spcPts val="134"/>
              </a:spcBef>
              <a:buFont typeface="Wingdings" panose="05000000000000000000" pitchFamily="2" charset="2"/>
              <a:buChar char="Ø"/>
            </a:pPr>
            <a:endParaRPr sz="1793">
              <a:latin typeface="Roboto Condensed"/>
              <a:cs typeface="Roboto Condensed"/>
            </a:endParaRPr>
          </a:p>
          <a:p>
            <a:pPr marL="550158" marR="15177" indent="-512216">
              <a:lnSpc>
                <a:spcPct val="114799"/>
              </a:lnSpc>
              <a:buFont typeface="Wingdings" panose="05000000000000000000" pitchFamily="2" charset="2"/>
              <a:buChar char="Ø"/>
            </a:pPr>
            <a:r>
              <a:rPr sz="1793">
                <a:solidFill>
                  <a:srgbClr val="FFFFFF"/>
                </a:solidFill>
                <a:latin typeface="Roboto Condensed"/>
                <a:cs typeface="Roboto Condensed"/>
              </a:rPr>
              <a:t>There </a:t>
            </a:r>
            <a:r>
              <a:rPr sz="1793" spc="15">
                <a:solidFill>
                  <a:srgbClr val="FFFFFF"/>
                </a:solidFill>
                <a:latin typeface="Roboto Condensed"/>
                <a:cs typeface="Roboto Condensed"/>
              </a:rPr>
              <a:t>is </a:t>
            </a:r>
            <a:r>
              <a:rPr sz="1793" spc="-15">
                <a:solidFill>
                  <a:srgbClr val="FFFFFF"/>
                </a:solidFill>
                <a:latin typeface="Roboto Condensed"/>
                <a:cs typeface="Roboto Condensed"/>
              </a:rPr>
              <a:t>room </a:t>
            </a:r>
            <a:r>
              <a:rPr sz="1793">
                <a:solidFill>
                  <a:srgbClr val="FFFFFF"/>
                </a:solidFill>
                <a:latin typeface="Roboto Condensed"/>
                <a:cs typeface="Roboto Condensed"/>
              </a:rPr>
              <a:t>for the addition </a:t>
            </a:r>
            <a:r>
              <a:rPr sz="1793" spc="15">
                <a:solidFill>
                  <a:srgbClr val="FFFFFF"/>
                </a:solidFill>
                <a:latin typeface="Roboto Condensed"/>
                <a:cs typeface="Roboto Condensed"/>
              </a:rPr>
              <a:t>of </a:t>
            </a:r>
            <a:r>
              <a:rPr sz="1793" spc="-15">
                <a:solidFill>
                  <a:srgbClr val="FFFFFF"/>
                </a:solidFill>
                <a:latin typeface="Roboto Condensed"/>
                <a:cs typeface="Roboto Condensed"/>
              </a:rPr>
              <a:t>new </a:t>
            </a:r>
            <a:r>
              <a:rPr sz="1793">
                <a:solidFill>
                  <a:srgbClr val="FFFFFF"/>
                </a:solidFill>
                <a:latin typeface="Roboto Condensed"/>
                <a:cs typeface="Roboto Condensed"/>
              </a:rPr>
              <a:t>features </a:t>
            </a:r>
            <a:r>
              <a:rPr sz="1793" spc="15">
                <a:solidFill>
                  <a:srgbClr val="FFFFFF"/>
                </a:solidFill>
                <a:latin typeface="Roboto Condensed"/>
                <a:cs typeface="Roboto Condensed"/>
              </a:rPr>
              <a:t>in </a:t>
            </a:r>
            <a:r>
              <a:rPr sz="1793">
                <a:solidFill>
                  <a:srgbClr val="FFFFFF"/>
                </a:solidFill>
                <a:latin typeface="Roboto Condensed"/>
                <a:cs typeface="Roboto Condensed"/>
              </a:rPr>
              <a:t>the next  iteration, without having </a:t>
            </a:r>
            <a:r>
              <a:rPr sz="1793" spc="-15">
                <a:solidFill>
                  <a:srgbClr val="FFFFFF"/>
                </a:solidFill>
                <a:latin typeface="Roboto Condensed"/>
                <a:cs typeface="Roboto Condensed"/>
              </a:rPr>
              <a:t>any </a:t>
            </a:r>
            <a:r>
              <a:rPr sz="1793">
                <a:solidFill>
                  <a:srgbClr val="FFFFFF"/>
                </a:solidFill>
                <a:latin typeface="Roboto Condensed"/>
                <a:cs typeface="Roboto Condensed"/>
              </a:rPr>
              <a:t>dependency on the previous  iteration.</a:t>
            </a:r>
            <a:endParaRPr sz="1793">
              <a:latin typeface="Roboto Condensed"/>
              <a:cs typeface="Roboto Condensed"/>
            </a:endParaRPr>
          </a:p>
          <a:p>
            <a:pPr marL="512216" indent="-512216">
              <a:lnSpc>
                <a:spcPct val="100000"/>
              </a:lnSpc>
              <a:spcBef>
                <a:spcPts val="134"/>
              </a:spcBef>
              <a:buFont typeface="Wingdings" panose="05000000000000000000" pitchFamily="2" charset="2"/>
              <a:buChar char="Ø"/>
            </a:pPr>
            <a:endParaRPr sz="1793">
              <a:latin typeface="Roboto Condensed"/>
              <a:cs typeface="Roboto Condensed"/>
            </a:endParaRPr>
          </a:p>
          <a:p>
            <a:pPr marL="550158" marR="593791" indent="-512216">
              <a:lnSpc>
                <a:spcPct val="114799"/>
              </a:lnSpc>
              <a:buFont typeface="Wingdings" panose="05000000000000000000" pitchFamily="2" charset="2"/>
              <a:buChar char="Ø"/>
            </a:pPr>
            <a:r>
              <a:rPr sz="1793" spc="15">
                <a:solidFill>
                  <a:srgbClr val="FFFFFF"/>
                </a:solidFill>
                <a:latin typeface="Roboto Condensed"/>
                <a:cs typeface="Roboto Condensed"/>
              </a:rPr>
              <a:t>Agile </a:t>
            </a:r>
            <a:r>
              <a:rPr sz="1793">
                <a:solidFill>
                  <a:srgbClr val="FFFFFF"/>
                </a:solidFill>
                <a:latin typeface="Roboto Condensed"/>
                <a:cs typeface="Roboto Condensed"/>
              </a:rPr>
              <a:t>views change as </a:t>
            </a:r>
            <a:r>
              <a:rPr sz="1793" spc="15">
                <a:solidFill>
                  <a:srgbClr val="FFFFFF"/>
                </a:solidFill>
                <a:latin typeface="Roboto Condensed"/>
                <a:cs typeface="Roboto Condensed"/>
              </a:rPr>
              <a:t>a </a:t>
            </a:r>
            <a:r>
              <a:rPr sz="1793" spc="-15">
                <a:solidFill>
                  <a:srgbClr val="FFFFFF"/>
                </a:solidFill>
                <a:latin typeface="Roboto Condensed"/>
                <a:cs typeface="Roboto Condensed"/>
              </a:rPr>
              <a:t>means </a:t>
            </a:r>
            <a:r>
              <a:rPr sz="1793">
                <a:solidFill>
                  <a:srgbClr val="FFFFFF"/>
                </a:solidFill>
                <a:latin typeface="Roboto Condensed"/>
                <a:cs typeface="Roboto Condensed"/>
              </a:rPr>
              <a:t>for </a:t>
            </a:r>
            <a:r>
              <a:rPr sz="1793" spc="-15">
                <a:solidFill>
                  <a:srgbClr val="FFFFFF"/>
                </a:solidFill>
                <a:latin typeface="Roboto Condensed"/>
                <a:cs typeface="Roboto Condensed"/>
              </a:rPr>
              <a:t>improvement </a:t>
            </a:r>
            <a:r>
              <a:rPr sz="1793">
                <a:solidFill>
                  <a:srgbClr val="FFFFFF"/>
                </a:solidFill>
                <a:latin typeface="Roboto Condensed"/>
                <a:cs typeface="Roboto Condensed"/>
              </a:rPr>
              <a:t>and  believes that </a:t>
            </a:r>
            <a:r>
              <a:rPr sz="1793" spc="15">
                <a:solidFill>
                  <a:srgbClr val="FFFFFF"/>
                </a:solidFill>
                <a:latin typeface="Roboto Condensed"/>
                <a:cs typeface="Roboto Condensed"/>
              </a:rPr>
              <a:t>a </a:t>
            </a:r>
            <a:r>
              <a:rPr sz="1793">
                <a:solidFill>
                  <a:srgbClr val="FFFFFF"/>
                </a:solidFill>
                <a:latin typeface="Roboto Condensed"/>
                <a:cs typeface="Roboto Condensed"/>
              </a:rPr>
              <a:t>change adds value to the</a:t>
            </a:r>
            <a:r>
              <a:rPr sz="1793" spc="-15">
                <a:solidFill>
                  <a:srgbClr val="FFFFFF"/>
                </a:solidFill>
                <a:latin typeface="Roboto Condensed"/>
                <a:cs typeface="Roboto Condensed"/>
              </a:rPr>
              <a:t> </a:t>
            </a:r>
            <a:r>
              <a:rPr sz="1793">
                <a:solidFill>
                  <a:srgbClr val="FFFFFF"/>
                </a:solidFill>
                <a:latin typeface="Roboto Condensed"/>
                <a:cs typeface="Roboto Condensed"/>
              </a:rPr>
              <a:t>product.</a:t>
            </a:r>
            <a:endParaRPr sz="1793">
              <a:latin typeface="Roboto Condensed"/>
              <a:cs typeface="Roboto Condensed"/>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p:nvPr/>
        </p:nvSpPr>
        <p:spPr>
          <a:xfrm>
            <a:off x="5349797" y="866159"/>
            <a:ext cx="3784714" cy="5241415"/>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1349630" y="735125"/>
            <a:ext cx="2464327" cy="6642510"/>
          </a:xfrm>
          <a:prstGeom prst="rect">
            <a:avLst/>
          </a:prstGeom>
        </p:spPr>
        <p:txBody>
          <a:bodyPr vert="horz" wrap="square" lIns="0" tIns="37942" rIns="0" bIns="0" rtlCol="0">
            <a:spAutoFit/>
          </a:bodyPr>
          <a:lstStyle/>
          <a:p>
            <a:pPr marL="37942">
              <a:lnSpc>
                <a:spcPct val="100000"/>
              </a:lnSpc>
              <a:spcBef>
                <a:spcPts val="299"/>
              </a:spcBef>
            </a:pPr>
            <a:r>
              <a:rPr b="1" spc="60">
                <a:latin typeface="Noto Sans"/>
                <a:cs typeface="Noto Sans"/>
              </a:rPr>
              <a:t>Manifesto</a:t>
            </a:r>
          </a:p>
        </p:txBody>
      </p:sp>
      <p:sp>
        <p:nvSpPr>
          <p:cNvPr id="4" name="object 4"/>
          <p:cNvSpPr/>
          <p:nvPr/>
        </p:nvSpPr>
        <p:spPr>
          <a:xfrm>
            <a:off x="119637" y="1440288"/>
            <a:ext cx="66398" cy="66398"/>
          </a:xfrm>
          <a:custGeom>
            <a:rect l="l" t="t" r="r" b="b"/>
            <a:pathLst>
              <a:path w="22225" h="22225">
                <a:moveTo>
                  <a:pt x="14041" y="22006"/>
                </a:moveTo>
                <a:lnTo>
                  <a:pt x="7964" y="22006"/>
                </a:lnTo>
                <a:lnTo>
                  <a:pt x="5371" y="20931"/>
                </a:lnTo>
                <a:lnTo>
                  <a:pt x="1074" y="16634"/>
                </a:lnTo>
                <a:lnTo>
                  <a:pt x="0" y="14041"/>
                </a:lnTo>
                <a:lnTo>
                  <a:pt x="0" y="7964"/>
                </a:lnTo>
                <a:lnTo>
                  <a:pt x="1074" y="5371"/>
                </a:lnTo>
                <a:lnTo>
                  <a:pt x="5371" y="1074"/>
                </a:lnTo>
                <a:lnTo>
                  <a:pt x="7964" y="0"/>
                </a:lnTo>
                <a:lnTo>
                  <a:pt x="14041" y="0"/>
                </a:lnTo>
                <a:lnTo>
                  <a:pt x="16635" y="1074"/>
                </a:lnTo>
                <a:lnTo>
                  <a:pt x="20932" y="5371"/>
                </a:lnTo>
                <a:lnTo>
                  <a:pt x="22006" y="7964"/>
                </a:lnTo>
                <a:lnTo>
                  <a:pt x="22006" y="14041"/>
                </a:lnTo>
                <a:lnTo>
                  <a:pt x="20932" y="16634"/>
                </a:lnTo>
                <a:lnTo>
                  <a:pt x="16635" y="20931"/>
                </a:lnTo>
                <a:close/>
              </a:path>
            </a:pathLst>
          </a:custGeom>
          <a:solidFill>
            <a:srgbClr val="FFFFFF"/>
          </a:solidFill>
        </p:spPr>
        <p:txBody>
          <a:bodyPr wrap="square" lIns="0" tIns="0" rIns="0" bIns="0" rtlCol="0"/>
          <a:lstStyle>
            <a:defPPr>
              <a:defRPr lang="en-US"/>
            </a:defPPr>
          </a:lstStyle>
          <a:p>
            <a:endParaRPr/>
          </a:p>
        </p:txBody>
      </p:sp>
      <p:sp>
        <p:nvSpPr>
          <p:cNvPr id="5" name="object 5"/>
          <p:cNvSpPr/>
          <p:nvPr/>
        </p:nvSpPr>
        <p:spPr>
          <a:xfrm>
            <a:off x="119637" y="2229229"/>
            <a:ext cx="66398" cy="66398"/>
          </a:xfrm>
          <a:custGeom>
            <a:rect l="l" t="t" r="r" b="b"/>
            <a:pathLst>
              <a:path w="22225" h="22225">
                <a:moveTo>
                  <a:pt x="14041" y="22006"/>
                </a:moveTo>
                <a:lnTo>
                  <a:pt x="7964" y="22006"/>
                </a:lnTo>
                <a:lnTo>
                  <a:pt x="5371" y="20932"/>
                </a:lnTo>
                <a:lnTo>
                  <a:pt x="1074" y="16634"/>
                </a:lnTo>
                <a:lnTo>
                  <a:pt x="0" y="14042"/>
                </a:lnTo>
                <a:lnTo>
                  <a:pt x="0" y="7964"/>
                </a:lnTo>
                <a:lnTo>
                  <a:pt x="1074" y="5371"/>
                </a:lnTo>
                <a:lnTo>
                  <a:pt x="5371" y="1073"/>
                </a:lnTo>
                <a:lnTo>
                  <a:pt x="7964" y="0"/>
                </a:lnTo>
                <a:lnTo>
                  <a:pt x="14041" y="0"/>
                </a:lnTo>
                <a:lnTo>
                  <a:pt x="16635" y="1073"/>
                </a:lnTo>
                <a:lnTo>
                  <a:pt x="20932" y="5371"/>
                </a:lnTo>
                <a:lnTo>
                  <a:pt x="22006" y="7964"/>
                </a:lnTo>
                <a:lnTo>
                  <a:pt x="22006" y="14042"/>
                </a:lnTo>
                <a:lnTo>
                  <a:pt x="20932" y="16634"/>
                </a:lnTo>
                <a:lnTo>
                  <a:pt x="16635" y="20932"/>
                </a:lnTo>
                <a:close/>
              </a:path>
            </a:pathLst>
          </a:custGeom>
          <a:solidFill>
            <a:srgbClr val="FFFFFF"/>
          </a:solidFill>
        </p:spPr>
        <p:txBody>
          <a:bodyPr wrap="square" lIns="0" tIns="0" rIns="0" bIns="0" rtlCol="0"/>
          <a:lstStyle>
            <a:defPPr>
              <a:defRPr lang="en-US"/>
            </a:defPPr>
          </a:lstStyle>
          <a:p>
            <a:endParaRPr/>
          </a:p>
        </p:txBody>
      </p:sp>
      <p:sp>
        <p:nvSpPr>
          <p:cNvPr id="6" name="object 6"/>
          <p:cNvSpPr/>
          <p:nvPr/>
        </p:nvSpPr>
        <p:spPr>
          <a:xfrm>
            <a:off x="119637" y="3018167"/>
            <a:ext cx="66398" cy="66398"/>
          </a:xfrm>
          <a:custGeom>
            <a:rect l="l" t="t" r="r" b="b"/>
            <a:pathLst>
              <a:path w="22225" h="22225">
                <a:moveTo>
                  <a:pt x="14041" y="22006"/>
                </a:moveTo>
                <a:lnTo>
                  <a:pt x="7964" y="22006"/>
                </a:lnTo>
                <a:lnTo>
                  <a:pt x="5371" y="20932"/>
                </a:lnTo>
                <a:lnTo>
                  <a:pt x="1074" y="16634"/>
                </a:lnTo>
                <a:lnTo>
                  <a:pt x="0" y="14042"/>
                </a:lnTo>
                <a:lnTo>
                  <a:pt x="0" y="7964"/>
                </a:lnTo>
                <a:lnTo>
                  <a:pt x="1074" y="5371"/>
                </a:lnTo>
                <a:lnTo>
                  <a:pt x="5371" y="1073"/>
                </a:lnTo>
                <a:lnTo>
                  <a:pt x="7964" y="0"/>
                </a:lnTo>
                <a:lnTo>
                  <a:pt x="14041" y="0"/>
                </a:lnTo>
                <a:lnTo>
                  <a:pt x="16635" y="1073"/>
                </a:lnTo>
                <a:lnTo>
                  <a:pt x="20932" y="5371"/>
                </a:lnTo>
                <a:lnTo>
                  <a:pt x="22006" y="7964"/>
                </a:lnTo>
                <a:lnTo>
                  <a:pt x="22006" y="14042"/>
                </a:lnTo>
                <a:lnTo>
                  <a:pt x="20932" y="16634"/>
                </a:lnTo>
                <a:lnTo>
                  <a:pt x="16635" y="20932"/>
                </a:lnTo>
                <a:close/>
              </a:path>
            </a:pathLst>
          </a:custGeom>
          <a:solidFill>
            <a:srgbClr val="FFFFFF"/>
          </a:solidFill>
        </p:spPr>
        <p:txBody>
          <a:bodyPr wrap="square" lIns="0" tIns="0" rIns="0" bIns="0" rtlCol="0"/>
          <a:lstStyle>
            <a:defPPr>
              <a:defRPr lang="en-US"/>
            </a:defPPr>
          </a:lstStyle>
          <a:p>
            <a:endParaRPr/>
          </a:p>
        </p:txBody>
      </p:sp>
      <p:sp>
        <p:nvSpPr>
          <p:cNvPr id="7" name="object 7"/>
          <p:cNvSpPr/>
          <p:nvPr/>
        </p:nvSpPr>
        <p:spPr>
          <a:xfrm>
            <a:off x="119637" y="3807105"/>
            <a:ext cx="66398" cy="66398"/>
          </a:xfrm>
          <a:custGeom>
            <a:rect l="l" t="t" r="r" b="b"/>
            <a:pathLst>
              <a:path w="22225" h="22225">
                <a:moveTo>
                  <a:pt x="14041" y="22006"/>
                </a:moveTo>
                <a:lnTo>
                  <a:pt x="7964" y="22006"/>
                </a:lnTo>
                <a:lnTo>
                  <a:pt x="5371" y="20932"/>
                </a:lnTo>
                <a:lnTo>
                  <a:pt x="1074" y="16634"/>
                </a:lnTo>
                <a:lnTo>
                  <a:pt x="0" y="14042"/>
                </a:lnTo>
                <a:lnTo>
                  <a:pt x="0" y="7964"/>
                </a:lnTo>
                <a:lnTo>
                  <a:pt x="1074" y="5371"/>
                </a:lnTo>
                <a:lnTo>
                  <a:pt x="5371" y="1073"/>
                </a:lnTo>
                <a:lnTo>
                  <a:pt x="7964" y="0"/>
                </a:lnTo>
                <a:lnTo>
                  <a:pt x="14041" y="0"/>
                </a:lnTo>
                <a:lnTo>
                  <a:pt x="16635" y="1073"/>
                </a:lnTo>
                <a:lnTo>
                  <a:pt x="20932" y="5371"/>
                </a:lnTo>
                <a:lnTo>
                  <a:pt x="22006" y="7964"/>
                </a:lnTo>
                <a:lnTo>
                  <a:pt x="22006" y="14042"/>
                </a:lnTo>
                <a:lnTo>
                  <a:pt x="20932" y="16634"/>
                </a:lnTo>
                <a:lnTo>
                  <a:pt x="16635" y="20932"/>
                </a:lnTo>
                <a:close/>
              </a:path>
            </a:pathLst>
          </a:custGeom>
          <a:solidFill>
            <a:srgbClr val="FFFFFF"/>
          </a:solidFill>
        </p:spPr>
        <p:txBody>
          <a:bodyPr wrap="square" lIns="0" tIns="0" rIns="0" bIns="0" rtlCol="0"/>
          <a:lstStyle>
            <a:defPPr>
              <a:defRPr lang="en-US"/>
            </a:defPPr>
          </a:lstStyle>
          <a:p>
            <a:endParaRPr/>
          </a:p>
        </p:txBody>
      </p:sp>
      <p:sp>
        <p:nvSpPr>
          <p:cNvPr id="8" name="object 8"/>
          <p:cNvSpPr txBox="1"/>
          <p:nvPr/>
        </p:nvSpPr>
        <p:spPr>
          <a:xfrm>
            <a:off x="147439" y="1134371"/>
            <a:ext cx="5217013" cy="4416438"/>
          </a:xfrm>
          <a:prstGeom prst="rect">
            <a:avLst/>
          </a:prstGeom>
        </p:spPr>
        <p:txBody>
          <a:bodyPr vert="horz" wrap="square" lIns="0" tIns="37942" rIns="0" bIns="0" rtlCol="0">
            <a:spAutoFit/>
          </a:bodyPr>
          <a:lstStyle>
            <a:defPPr>
              <a:defRPr lang="en-US"/>
            </a:defPPr>
          </a:lstStyle>
          <a:p>
            <a:pPr marL="552055" marR="660186">
              <a:lnSpc>
                <a:spcPct val="108300"/>
              </a:lnSpc>
              <a:spcBef>
                <a:spcPts val="299"/>
              </a:spcBef>
            </a:pPr>
            <a:r>
              <a:rPr sz="2390" spc="15">
                <a:solidFill>
                  <a:srgbClr val="FFFFFF"/>
                </a:solidFill>
                <a:latin typeface="Roboto Condensed"/>
                <a:cs typeface="Roboto Condensed"/>
              </a:rPr>
              <a:t>“Individuals </a:t>
            </a:r>
            <a:r>
              <a:rPr sz="2390">
                <a:solidFill>
                  <a:srgbClr val="FFFFFF"/>
                </a:solidFill>
                <a:latin typeface="Roboto Condensed"/>
                <a:cs typeface="Roboto Condensed"/>
              </a:rPr>
              <a:t>and interactions over  processes and</a:t>
            </a:r>
            <a:r>
              <a:rPr sz="2390" spc="-30">
                <a:solidFill>
                  <a:srgbClr val="FFFFFF"/>
                </a:solidFill>
                <a:latin typeface="Roboto Condensed"/>
                <a:cs typeface="Roboto Condensed"/>
              </a:rPr>
              <a:t> </a:t>
            </a:r>
            <a:r>
              <a:rPr sz="2390" spc="15">
                <a:solidFill>
                  <a:srgbClr val="FFFFFF"/>
                </a:solidFill>
                <a:latin typeface="Roboto Condensed"/>
                <a:cs typeface="Roboto Condensed"/>
              </a:rPr>
              <a:t>tools.</a:t>
            </a:r>
            <a:endParaRPr sz="2390">
              <a:latin typeface="Roboto Condensed"/>
              <a:cs typeface="Roboto Condensed"/>
            </a:endParaRPr>
          </a:p>
          <a:p>
            <a:pPr marL="552055" marR="68295">
              <a:lnSpc>
                <a:spcPct val="108300"/>
              </a:lnSpc>
            </a:pPr>
            <a:r>
              <a:rPr sz="2390">
                <a:solidFill>
                  <a:srgbClr val="FFFFFF"/>
                </a:solidFill>
                <a:latin typeface="Roboto Condensed"/>
                <a:cs typeface="Roboto Condensed"/>
              </a:rPr>
              <a:t>Working software over comprehensive  documentation.</a:t>
            </a:r>
            <a:endParaRPr sz="2390">
              <a:latin typeface="Roboto Condensed"/>
              <a:cs typeface="Roboto Condensed"/>
            </a:endParaRPr>
          </a:p>
          <a:p>
            <a:pPr marL="552055" marR="187812">
              <a:lnSpc>
                <a:spcPct val="108300"/>
              </a:lnSpc>
            </a:pPr>
            <a:r>
              <a:rPr sz="2390" spc="-15">
                <a:solidFill>
                  <a:srgbClr val="FFFFFF"/>
                </a:solidFill>
                <a:latin typeface="Roboto Condensed"/>
                <a:cs typeface="Roboto Condensed"/>
              </a:rPr>
              <a:t>Customer </a:t>
            </a:r>
            <a:r>
              <a:rPr sz="2390">
                <a:solidFill>
                  <a:srgbClr val="FFFFFF"/>
                </a:solidFill>
                <a:latin typeface="Roboto Condensed"/>
                <a:cs typeface="Roboto Condensed"/>
              </a:rPr>
              <a:t>collaboration over contract  negotiation.</a:t>
            </a:r>
            <a:endParaRPr sz="2390">
              <a:latin typeface="Roboto Condensed"/>
              <a:cs typeface="Roboto Condensed"/>
            </a:endParaRPr>
          </a:p>
          <a:p>
            <a:pPr marL="552055" marR="15177">
              <a:lnSpc>
                <a:spcPct val="108300"/>
              </a:lnSpc>
            </a:pPr>
            <a:r>
              <a:rPr sz="2390">
                <a:solidFill>
                  <a:srgbClr val="FFFFFF"/>
                </a:solidFill>
                <a:latin typeface="Roboto Condensed"/>
                <a:cs typeface="Roboto Condensed"/>
              </a:rPr>
              <a:t>Responding to change over following </a:t>
            </a:r>
            <a:r>
              <a:rPr sz="2390" spc="15">
                <a:solidFill>
                  <a:srgbClr val="FFFFFF"/>
                </a:solidFill>
                <a:latin typeface="Roboto Condensed"/>
                <a:cs typeface="Roboto Condensed"/>
              </a:rPr>
              <a:t>a  </a:t>
            </a:r>
            <a:r>
              <a:rPr sz="2390" spc="30">
                <a:solidFill>
                  <a:srgbClr val="FFFFFF"/>
                </a:solidFill>
                <a:latin typeface="Roboto Condensed"/>
                <a:cs typeface="Roboto Condensed"/>
              </a:rPr>
              <a:t>plan.”</a:t>
            </a:r>
            <a:endParaRPr sz="2390">
              <a:latin typeface="Roboto Condensed"/>
              <a:cs typeface="Roboto Condensed"/>
            </a:endParaRPr>
          </a:p>
          <a:p>
            <a:pPr marL="37942" marR="157459">
              <a:lnSpc>
                <a:spcPct val="108300"/>
              </a:lnSpc>
            </a:pPr>
            <a:r>
              <a:rPr sz="2390" spc="15">
                <a:solidFill>
                  <a:srgbClr val="FFFFFF"/>
                </a:solidFill>
                <a:latin typeface="Roboto Condensed"/>
                <a:cs typeface="Roboto Condensed"/>
              </a:rPr>
              <a:t>“That is, </a:t>
            </a:r>
            <a:r>
              <a:rPr sz="2390">
                <a:solidFill>
                  <a:srgbClr val="FFFFFF"/>
                </a:solidFill>
                <a:latin typeface="Roboto Condensed"/>
                <a:cs typeface="Roboto Condensed"/>
              </a:rPr>
              <a:t>while there </a:t>
            </a:r>
            <a:r>
              <a:rPr sz="2390" spc="15">
                <a:solidFill>
                  <a:srgbClr val="FFFFFF"/>
                </a:solidFill>
                <a:latin typeface="Roboto Condensed"/>
                <a:cs typeface="Roboto Condensed"/>
              </a:rPr>
              <a:t>is </a:t>
            </a:r>
            <a:r>
              <a:rPr sz="2390">
                <a:solidFill>
                  <a:srgbClr val="FFFFFF"/>
                </a:solidFill>
                <a:latin typeface="Roboto Condensed"/>
                <a:cs typeface="Roboto Condensed"/>
              </a:rPr>
              <a:t>value </a:t>
            </a:r>
            <a:r>
              <a:rPr sz="2390" spc="15">
                <a:solidFill>
                  <a:srgbClr val="FFFFFF"/>
                </a:solidFill>
                <a:latin typeface="Roboto Condensed"/>
                <a:cs typeface="Roboto Condensed"/>
              </a:rPr>
              <a:t>in </a:t>
            </a:r>
            <a:r>
              <a:rPr sz="2390">
                <a:solidFill>
                  <a:srgbClr val="FFFFFF"/>
                </a:solidFill>
                <a:latin typeface="Roboto Condensed"/>
                <a:cs typeface="Roboto Condensed"/>
              </a:rPr>
              <a:t>the items  on the right, we value the items on the </a:t>
            </a:r>
            <a:r>
              <a:rPr sz="2390" spc="15">
                <a:solidFill>
                  <a:srgbClr val="FFFFFF"/>
                </a:solidFill>
                <a:latin typeface="Roboto Condensed"/>
                <a:cs typeface="Roboto Condensed"/>
              </a:rPr>
              <a:t>left  more.”le </a:t>
            </a:r>
            <a:r>
              <a:rPr sz="2390">
                <a:solidFill>
                  <a:srgbClr val="FFFFFF"/>
                </a:solidFill>
                <a:latin typeface="Roboto Condensed"/>
                <a:cs typeface="Roboto Condensed"/>
              </a:rPr>
              <a:t>bit </a:t>
            </a:r>
            <a:r>
              <a:rPr sz="2390" spc="15">
                <a:solidFill>
                  <a:srgbClr val="FFFFFF"/>
                </a:solidFill>
                <a:latin typeface="Roboto Condensed"/>
                <a:cs typeface="Roboto Condensed"/>
              </a:rPr>
              <a:t>of </a:t>
            </a:r>
            <a:r>
              <a:rPr sz="2390">
                <a:solidFill>
                  <a:srgbClr val="FFFFFF"/>
                </a:solidFill>
                <a:latin typeface="Roboto Condensed"/>
                <a:cs typeface="Roboto Condensed"/>
              </a:rPr>
              <a:t>body</a:t>
            </a:r>
            <a:r>
              <a:rPr sz="2390" spc="-45">
                <a:solidFill>
                  <a:srgbClr val="FFFFFF"/>
                </a:solidFill>
                <a:latin typeface="Roboto Condensed"/>
                <a:cs typeface="Roboto Condensed"/>
              </a:rPr>
              <a:t> </a:t>
            </a:r>
            <a:r>
              <a:rPr sz="2390">
                <a:solidFill>
                  <a:srgbClr val="FFFFFF"/>
                </a:solidFill>
                <a:latin typeface="Roboto Condensed"/>
                <a:cs typeface="Roboto Condensed"/>
              </a:rPr>
              <a:t>text</a:t>
            </a:r>
            <a:endParaRPr sz="2390">
              <a:latin typeface="Roboto Condensed"/>
              <a:cs typeface="Roboto Condensed"/>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p:nvPr/>
        </p:nvSpPr>
        <p:spPr>
          <a:xfrm>
            <a:off x="1345791" y="1273442"/>
            <a:ext cx="6466320" cy="4301379"/>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p:nvPr/>
        </p:nvSpPr>
        <p:spPr>
          <a:xfrm>
            <a:off x="6038389" y="1043237"/>
            <a:ext cx="3096123" cy="2136443"/>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139109" y="1201517"/>
            <a:ext cx="111929" cy="111929"/>
          </a:xfrm>
          <a:custGeom>
            <a:rect l="l" t="t" r="r" b="b"/>
            <a:pathLst>
              <a:path w="37465" h="37464">
                <a:moveTo>
                  <a:pt x="21101" y="37261"/>
                </a:moveTo>
                <a:lnTo>
                  <a:pt x="16160" y="37261"/>
                </a:lnTo>
                <a:lnTo>
                  <a:pt x="13783" y="36788"/>
                </a:lnTo>
                <a:lnTo>
                  <a:pt x="0" y="21101"/>
                </a:lnTo>
                <a:lnTo>
                  <a:pt x="0" y="16160"/>
                </a:lnTo>
                <a:lnTo>
                  <a:pt x="16160" y="0"/>
                </a:lnTo>
                <a:lnTo>
                  <a:pt x="21101" y="0"/>
                </a:lnTo>
                <a:lnTo>
                  <a:pt x="37261" y="16160"/>
                </a:lnTo>
                <a:lnTo>
                  <a:pt x="37261" y="21101"/>
                </a:lnTo>
                <a:lnTo>
                  <a:pt x="23477" y="36788"/>
                </a:lnTo>
                <a:close/>
              </a:path>
            </a:pathLst>
          </a:custGeom>
          <a:solidFill>
            <a:srgbClr val="FFFFFF"/>
          </a:solidFill>
        </p:spPr>
        <p:txBody>
          <a:bodyPr wrap="square" lIns="0" tIns="0" rIns="0" bIns="0" rtlCol="0"/>
          <a:lstStyle>
            <a:defPPr>
              <a:defRPr lang="en-US"/>
            </a:defPPr>
          </a:lstStyle>
          <a:p>
            <a:endParaRPr/>
          </a:p>
        </p:txBody>
      </p:sp>
      <p:sp>
        <p:nvSpPr>
          <p:cNvPr id="4" name="object 4"/>
          <p:cNvSpPr/>
          <p:nvPr/>
        </p:nvSpPr>
        <p:spPr>
          <a:xfrm>
            <a:off x="139109" y="2314718"/>
            <a:ext cx="111929" cy="111929"/>
          </a:xfrm>
          <a:custGeom>
            <a:rect l="l" t="t" r="r" b="b"/>
            <a:pathLst>
              <a:path w="37465" h="37465">
                <a:moveTo>
                  <a:pt x="21101" y="37261"/>
                </a:moveTo>
                <a:lnTo>
                  <a:pt x="16160" y="37261"/>
                </a:lnTo>
                <a:lnTo>
                  <a:pt x="13783" y="36788"/>
                </a:lnTo>
                <a:lnTo>
                  <a:pt x="0" y="21101"/>
                </a:lnTo>
                <a:lnTo>
                  <a:pt x="0" y="16160"/>
                </a:lnTo>
                <a:lnTo>
                  <a:pt x="16160" y="0"/>
                </a:lnTo>
                <a:lnTo>
                  <a:pt x="21101" y="0"/>
                </a:lnTo>
                <a:lnTo>
                  <a:pt x="37261" y="16160"/>
                </a:lnTo>
                <a:lnTo>
                  <a:pt x="37261" y="21101"/>
                </a:lnTo>
                <a:lnTo>
                  <a:pt x="23477" y="36788"/>
                </a:lnTo>
                <a:close/>
              </a:path>
            </a:pathLst>
          </a:custGeom>
          <a:solidFill>
            <a:srgbClr val="FFFFFF"/>
          </a:solidFill>
        </p:spPr>
        <p:txBody>
          <a:bodyPr wrap="square" lIns="0" tIns="0" rIns="0" bIns="0" rtlCol="0"/>
          <a:lstStyle>
            <a:defPPr>
              <a:defRPr lang="en-US"/>
            </a:defPPr>
          </a:lstStyle>
          <a:p>
            <a:endParaRPr/>
          </a:p>
        </p:txBody>
      </p:sp>
      <p:sp>
        <p:nvSpPr>
          <p:cNvPr id="5" name="object 5"/>
          <p:cNvSpPr/>
          <p:nvPr/>
        </p:nvSpPr>
        <p:spPr>
          <a:xfrm>
            <a:off x="139109" y="3427921"/>
            <a:ext cx="111929" cy="111929"/>
          </a:xfrm>
          <a:custGeom>
            <a:rect l="l" t="t" r="r" b="b"/>
            <a:pathLst>
              <a:path w="37465" h="37465">
                <a:moveTo>
                  <a:pt x="21101" y="37261"/>
                </a:moveTo>
                <a:lnTo>
                  <a:pt x="16160" y="37261"/>
                </a:lnTo>
                <a:lnTo>
                  <a:pt x="13783" y="36788"/>
                </a:lnTo>
                <a:lnTo>
                  <a:pt x="0" y="21101"/>
                </a:lnTo>
                <a:lnTo>
                  <a:pt x="0" y="16160"/>
                </a:lnTo>
                <a:lnTo>
                  <a:pt x="16160" y="0"/>
                </a:lnTo>
                <a:lnTo>
                  <a:pt x="21101" y="0"/>
                </a:lnTo>
                <a:lnTo>
                  <a:pt x="37261" y="16160"/>
                </a:lnTo>
                <a:lnTo>
                  <a:pt x="37261" y="21101"/>
                </a:lnTo>
                <a:lnTo>
                  <a:pt x="23477" y="36788"/>
                </a:lnTo>
                <a:close/>
              </a:path>
            </a:pathLst>
          </a:custGeom>
          <a:solidFill>
            <a:srgbClr val="FFFFFF"/>
          </a:solidFill>
        </p:spPr>
        <p:txBody>
          <a:bodyPr wrap="square" lIns="0" tIns="0" rIns="0" bIns="0" rtlCol="0"/>
          <a:lstStyle>
            <a:defPPr>
              <a:defRPr lang="en-US"/>
            </a:defPPr>
          </a:lstStyle>
          <a:p>
            <a:endParaRPr/>
          </a:p>
        </p:txBody>
      </p:sp>
      <p:sp>
        <p:nvSpPr>
          <p:cNvPr id="6" name="object 6"/>
          <p:cNvSpPr/>
          <p:nvPr/>
        </p:nvSpPr>
        <p:spPr>
          <a:xfrm>
            <a:off x="139109" y="5097727"/>
            <a:ext cx="111929" cy="111929"/>
          </a:xfrm>
          <a:custGeom>
            <a:rect l="l" t="t" r="r" b="b"/>
            <a:pathLst>
              <a:path w="37465" h="37465">
                <a:moveTo>
                  <a:pt x="21101" y="37261"/>
                </a:moveTo>
                <a:lnTo>
                  <a:pt x="16160" y="37261"/>
                </a:lnTo>
                <a:lnTo>
                  <a:pt x="13783" y="36788"/>
                </a:lnTo>
                <a:lnTo>
                  <a:pt x="0" y="21101"/>
                </a:lnTo>
                <a:lnTo>
                  <a:pt x="0" y="16160"/>
                </a:lnTo>
                <a:lnTo>
                  <a:pt x="16160" y="0"/>
                </a:lnTo>
                <a:lnTo>
                  <a:pt x="21101" y="0"/>
                </a:lnTo>
                <a:lnTo>
                  <a:pt x="37261" y="16160"/>
                </a:lnTo>
                <a:lnTo>
                  <a:pt x="37261" y="21101"/>
                </a:lnTo>
                <a:lnTo>
                  <a:pt x="23477" y="36788"/>
                </a:lnTo>
                <a:close/>
              </a:path>
            </a:pathLst>
          </a:custGeom>
          <a:solidFill>
            <a:srgbClr val="FFFFFF"/>
          </a:solidFill>
        </p:spPr>
        <p:txBody>
          <a:bodyPr wrap="square" lIns="0" tIns="0" rIns="0" bIns="0" rtlCol="0"/>
          <a:lstStyle>
            <a:defPPr>
              <a:defRPr lang="en-US"/>
            </a:defPPr>
          </a:lstStyle>
          <a:p>
            <a:endParaRPr/>
          </a:p>
        </p:txBody>
      </p:sp>
      <p:sp>
        <p:nvSpPr>
          <p:cNvPr id="7" name="object 7"/>
          <p:cNvSpPr txBox="1"/>
          <p:nvPr/>
        </p:nvSpPr>
        <p:spPr>
          <a:xfrm>
            <a:off x="672555" y="778964"/>
            <a:ext cx="5433278" cy="5140761"/>
          </a:xfrm>
          <a:prstGeom prst="rect">
            <a:avLst/>
          </a:prstGeom>
        </p:spPr>
        <p:txBody>
          <a:bodyPr vert="horz" wrap="square" lIns="0" tIns="37942" rIns="0" bIns="0" rtlCol="0">
            <a:spAutoFit/>
          </a:bodyPr>
          <a:lstStyle>
            <a:defPPr>
              <a:defRPr lang="en-US"/>
            </a:defPPr>
          </a:lstStyle>
          <a:p>
            <a:pPr marL="37942" marR="15177">
              <a:lnSpc>
                <a:spcPct val="152800"/>
              </a:lnSpc>
              <a:spcBef>
                <a:spcPts val="299"/>
              </a:spcBef>
            </a:pPr>
            <a:r>
              <a:rPr sz="1793">
                <a:solidFill>
                  <a:srgbClr val="FFFFFF"/>
                </a:solidFill>
                <a:latin typeface="Roboto Condensed"/>
                <a:cs typeface="Roboto Condensed"/>
              </a:rPr>
              <a:t>Most popular and widely used frameworks to  implement </a:t>
            </a:r>
            <a:r>
              <a:rPr sz="1793" spc="15">
                <a:solidFill>
                  <a:srgbClr val="FFFFFF"/>
                </a:solidFill>
                <a:latin typeface="Roboto Condensed"/>
                <a:cs typeface="Roboto Condensed"/>
              </a:rPr>
              <a:t>Agile in </a:t>
            </a:r>
            <a:r>
              <a:rPr sz="1793">
                <a:solidFill>
                  <a:srgbClr val="FFFFFF"/>
                </a:solidFill>
                <a:latin typeface="Roboto Condensed"/>
                <a:cs typeface="Roboto Condensed"/>
              </a:rPr>
              <a:t>industry</a:t>
            </a:r>
            <a:r>
              <a:rPr sz="1793" spc="-60">
                <a:solidFill>
                  <a:srgbClr val="FFFFFF"/>
                </a:solidFill>
                <a:latin typeface="Roboto Condensed"/>
                <a:cs typeface="Roboto Condensed"/>
              </a:rPr>
              <a:t> </a:t>
            </a:r>
            <a:r>
              <a:rPr sz="1793">
                <a:solidFill>
                  <a:srgbClr val="FFFFFF"/>
                </a:solidFill>
                <a:latin typeface="Roboto Condensed"/>
                <a:cs typeface="Roboto Condensed"/>
              </a:rPr>
              <a:t>projects</a:t>
            </a:r>
            <a:r>
              <a:rPr sz="1793" smtClean="0">
                <a:solidFill>
                  <a:srgbClr val="FFFFFF"/>
                </a:solidFill>
                <a:latin typeface="Roboto Condensed"/>
                <a:cs typeface="Roboto Condensed"/>
              </a:rPr>
              <a:t>.</a:t>
            </a:r>
            <a:endParaRPr lang="en-US" sz="1793" smtClean="0">
              <a:solidFill>
                <a:srgbClr val="FFFFFF"/>
              </a:solidFill>
              <a:latin typeface="Roboto Condensed"/>
              <a:cs typeface="Roboto Condensed"/>
            </a:endParaRPr>
          </a:p>
          <a:p>
            <a:pPr marL="37942" marR="15177">
              <a:lnSpc>
                <a:spcPct val="152800"/>
              </a:lnSpc>
              <a:spcBef>
                <a:spcPts val="299"/>
              </a:spcBef>
            </a:pPr>
            <a:endParaRPr sz="1793">
              <a:latin typeface="Roboto Condensed"/>
              <a:cs typeface="Roboto Condensed"/>
            </a:endParaRPr>
          </a:p>
          <a:p>
            <a:pPr marL="37942" marR="478068">
              <a:lnSpc>
                <a:spcPct val="152800"/>
              </a:lnSpc>
            </a:pPr>
            <a:r>
              <a:rPr sz="1793">
                <a:solidFill>
                  <a:srgbClr val="FFFFFF"/>
                </a:solidFill>
                <a:latin typeface="Roboto Condensed"/>
                <a:cs typeface="Roboto Condensed"/>
              </a:rPr>
              <a:t>It </a:t>
            </a:r>
            <a:r>
              <a:rPr sz="1793" spc="15">
                <a:solidFill>
                  <a:srgbClr val="FFFFFF"/>
                </a:solidFill>
                <a:latin typeface="Roboto Condensed"/>
                <a:cs typeface="Roboto Condensed"/>
              </a:rPr>
              <a:t>is </a:t>
            </a:r>
            <a:r>
              <a:rPr sz="1793">
                <a:solidFill>
                  <a:srgbClr val="FFFFFF"/>
                </a:solidFill>
                <a:latin typeface="Roboto Condensed"/>
                <a:cs typeface="Roboto Condensed"/>
              </a:rPr>
              <a:t>used </a:t>
            </a:r>
            <a:r>
              <a:rPr sz="1793" spc="-15">
                <a:solidFill>
                  <a:srgbClr val="FFFFFF"/>
                </a:solidFill>
                <a:latin typeface="Roboto Condensed"/>
                <a:cs typeface="Roboto Condensed"/>
              </a:rPr>
              <a:t>synonymously </a:t>
            </a:r>
            <a:r>
              <a:rPr sz="1793">
                <a:solidFill>
                  <a:srgbClr val="FFFFFF"/>
                </a:solidFill>
                <a:latin typeface="Roboto Condensed"/>
                <a:cs typeface="Roboto Condensed"/>
              </a:rPr>
              <a:t>with </a:t>
            </a:r>
            <a:r>
              <a:rPr sz="1793" spc="15">
                <a:solidFill>
                  <a:srgbClr val="FFFFFF"/>
                </a:solidFill>
                <a:latin typeface="Roboto Condensed"/>
                <a:cs typeface="Roboto Condensed"/>
              </a:rPr>
              <a:t>Agile, </a:t>
            </a:r>
            <a:r>
              <a:rPr sz="1793">
                <a:solidFill>
                  <a:srgbClr val="FFFFFF"/>
                </a:solidFill>
                <a:latin typeface="Roboto Condensed"/>
                <a:cs typeface="Roboto Condensed"/>
              </a:rPr>
              <a:t>but </a:t>
            </a:r>
            <a:r>
              <a:rPr sz="1793" spc="15">
                <a:solidFill>
                  <a:srgbClr val="FFFFFF"/>
                </a:solidFill>
                <a:latin typeface="Roboto Condensed"/>
                <a:cs typeface="Roboto Condensed"/>
              </a:rPr>
              <a:t>in  </a:t>
            </a:r>
            <a:r>
              <a:rPr sz="1793">
                <a:solidFill>
                  <a:srgbClr val="FFFFFF"/>
                </a:solidFill>
                <a:latin typeface="Roboto Condensed"/>
                <a:cs typeface="Roboto Condensed"/>
              </a:rPr>
              <a:t>reality </a:t>
            </a:r>
            <a:r>
              <a:rPr sz="1793" spc="-15">
                <a:solidFill>
                  <a:srgbClr val="FFFFFF"/>
                </a:solidFill>
                <a:latin typeface="Roboto Condensed"/>
                <a:cs typeface="Roboto Condensed"/>
              </a:rPr>
              <a:t>they </a:t>
            </a:r>
            <a:r>
              <a:rPr sz="1793">
                <a:solidFill>
                  <a:srgbClr val="FFFFFF"/>
                </a:solidFill>
                <a:latin typeface="Roboto Condensed"/>
                <a:cs typeface="Roboto Condensed"/>
              </a:rPr>
              <a:t>are different</a:t>
            </a:r>
            <a:r>
              <a:rPr sz="1793" smtClean="0">
                <a:solidFill>
                  <a:srgbClr val="FFFFFF"/>
                </a:solidFill>
                <a:latin typeface="Roboto Condensed"/>
                <a:cs typeface="Roboto Condensed"/>
              </a:rPr>
              <a:t>.</a:t>
            </a:r>
            <a:endParaRPr lang="en-US" sz="1793" smtClean="0">
              <a:solidFill>
                <a:srgbClr val="FFFFFF"/>
              </a:solidFill>
              <a:latin typeface="Roboto Condensed"/>
              <a:cs typeface="Roboto Condensed"/>
            </a:endParaRPr>
          </a:p>
          <a:p>
            <a:pPr marL="37942" marR="478068">
              <a:lnSpc>
                <a:spcPct val="152800"/>
              </a:lnSpc>
            </a:pPr>
            <a:endParaRPr sz="1793">
              <a:latin typeface="Roboto Condensed"/>
              <a:cs typeface="Roboto Condensed"/>
            </a:endParaRPr>
          </a:p>
          <a:p>
            <a:pPr marL="37942" marR="32251">
              <a:lnSpc>
                <a:spcPct val="152800"/>
              </a:lnSpc>
            </a:pPr>
            <a:r>
              <a:rPr sz="1793" spc="-15">
                <a:solidFill>
                  <a:srgbClr val="FFFFFF"/>
                </a:solidFill>
                <a:latin typeface="Roboto Condensed"/>
                <a:cs typeface="Roboto Condensed"/>
              </a:rPr>
              <a:t>Scrum </a:t>
            </a:r>
            <a:r>
              <a:rPr sz="1793" spc="15">
                <a:solidFill>
                  <a:srgbClr val="FFFFFF"/>
                </a:solidFill>
                <a:latin typeface="Roboto Condensed"/>
                <a:cs typeface="Roboto Condensed"/>
              </a:rPr>
              <a:t>is a </a:t>
            </a:r>
            <a:r>
              <a:rPr sz="1793">
                <a:solidFill>
                  <a:srgbClr val="FFFFFF"/>
                </a:solidFill>
                <a:latin typeface="Roboto Condensed"/>
                <a:cs typeface="Roboto Condensed"/>
              </a:rPr>
              <a:t>framework used for incremental  product development </a:t>
            </a:r>
            <a:r>
              <a:rPr sz="1793" spc="-15">
                <a:solidFill>
                  <a:srgbClr val="FFFFFF"/>
                </a:solidFill>
                <a:latin typeface="Roboto Condensed"/>
                <a:cs typeface="Roboto Condensed"/>
              </a:rPr>
              <a:t>by </a:t>
            </a:r>
            <a:r>
              <a:rPr sz="1793">
                <a:solidFill>
                  <a:srgbClr val="FFFFFF"/>
                </a:solidFill>
                <a:latin typeface="Roboto Condensed"/>
                <a:cs typeface="Roboto Condensed"/>
              </a:rPr>
              <a:t>deploying one or  </a:t>
            </a:r>
            <a:r>
              <a:rPr sz="1793" spc="-15">
                <a:solidFill>
                  <a:srgbClr val="FFFFFF"/>
                </a:solidFill>
                <a:latin typeface="Roboto Condensed"/>
                <a:cs typeface="Roboto Condensed"/>
              </a:rPr>
              <a:t>more </a:t>
            </a:r>
            <a:r>
              <a:rPr sz="1793" smtClean="0">
                <a:solidFill>
                  <a:srgbClr val="FFFFFF"/>
                </a:solidFill>
                <a:latin typeface="Roboto Condensed"/>
                <a:cs typeface="Roboto Condensed"/>
              </a:rPr>
              <a:t>cross</a:t>
            </a:r>
            <a:r>
              <a:rPr lang="en-US" sz="1793" smtClean="0">
                <a:solidFill>
                  <a:srgbClr val="FFFFFF"/>
                </a:solidFill>
                <a:latin typeface="Roboto Condensed"/>
                <a:cs typeface="Roboto Condensed"/>
              </a:rPr>
              <a:t> </a:t>
            </a:r>
            <a:r>
              <a:rPr sz="1793" smtClean="0">
                <a:solidFill>
                  <a:srgbClr val="FFFFFF"/>
                </a:solidFill>
                <a:latin typeface="Roboto Condensed"/>
                <a:cs typeface="Roboto Condensed"/>
              </a:rPr>
              <a:t>functional,</a:t>
            </a:r>
            <a:r>
              <a:rPr lang="en-US" sz="1793" smtClean="0">
                <a:solidFill>
                  <a:srgbClr val="FFFFFF"/>
                </a:solidFill>
                <a:latin typeface="Roboto Condensed"/>
                <a:cs typeface="Roboto Condensed"/>
              </a:rPr>
              <a:t> </a:t>
            </a:r>
            <a:r>
              <a:rPr sz="1793" smtClean="0">
                <a:solidFill>
                  <a:srgbClr val="FFFFFF"/>
                </a:solidFill>
                <a:latin typeface="Roboto Condensed"/>
                <a:cs typeface="Roboto Condensed"/>
              </a:rPr>
              <a:t>self-organizing </a:t>
            </a:r>
            <a:r>
              <a:rPr sz="1793">
                <a:solidFill>
                  <a:srgbClr val="FFFFFF"/>
                </a:solidFill>
                <a:latin typeface="Roboto Condensed"/>
                <a:cs typeface="Roboto Condensed"/>
              </a:rPr>
              <a:t>teams</a:t>
            </a:r>
            <a:r>
              <a:rPr sz="1793" smtClean="0">
                <a:solidFill>
                  <a:srgbClr val="FFFFFF"/>
                </a:solidFill>
                <a:latin typeface="Roboto Condensed"/>
                <a:cs typeface="Roboto Condensed"/>
              </a:rPr>
              <a:t>.</a:t>
            </a:r>
            <a:endParaRPr lang="en-US" sz="1793" smtClean="0">
              <a:solidFill>
                <a:srgbClr val="FFFFFF"/>
              </a:solidFill>
              <a:latin typeface="Roboto Condensed"/>
              <a:cs typeface="Roboto Condensed"/>
            </a:endParaRPr>
          </a:p>
          <a:p>
            <a:pPr marL="37942" marR="32251">
              <a:lnSpc>
                <a:spcPct val="152800"/>
              </a:lnSpc>
            </a:pPr>
            <a:endParaRPr lang="en-US" sz="1793">
              <a:solidFill>
                <a:srgbClr val="FFFFFF"/>
              </a:solidFill>
              <a:latin typeface="Roboto Condensed"/>
              <a:cs typeface="Roboto Condensed"/>
            </a:endParaRPr>
          </a:p>
          <a:p>
            <a:pPr marL="37942" marR="32251">
              <a:lnSpc>
                <a:spcPct val="152800"/>
              </a:lnSpc>
            </a:pPr>
            <a:r>
              <a:rPr sz="1793" smtClean="0">
                <a:solidFill>
                  <a:srgbClr val="FFFFFF"/>
                </a:solidFill>
                <a:latin typeface="Roboto Condensed"/>
                <a:cs typeface="Roboto Condensed"/>
              </a:rPr>
              <a:t>  </a:t>
            </a:r>
            <a:r>
              <a:rPr sz="1793">
                <a:solidFill>
                  <a:srgbClr val="FFFFFF"/>
                </a:solidFill>
                <a:latin typeface="Roboto Condensed"/>
                <a:cs typeface="Roboto Condensed"/>
              </a:rPr>
              <a:t>Using </a:t>
            </a:r>
            <a:r>
              <a:rPr sz="1793" spc="-15">
                <a:solidFill>
                  <a:srgbClr val="FFFFFF"/>
                </a:solidFill>
                <a:latin typeface="Roboto Condensed"/>
                <a:cs typeface="Roboto Condensed"/>
              </a:rPr>
              <a:t>scrum, </a:t>
            </a:r>
            <a:r>
              <a:rPr sz="1793">
                <a:solidFill>
                  <a:srgbClr val="FFFFFF"/>
                </a:solidFill>
                <a:latin typeface="Roboto Condensed"/>
                <a:cs typeface="Roboto Condensed"/>
              </a:rPr>
              <a:t>product development </a:t>
            </a:r>
            <a:r>
              <a:rPr sz="1793" spc="15">
                <a:solidFill>
                  <a:srgbClr val="FFFFFF"/>
                </a:solidFill>
                <a:latin typeface="Roboto Condensed"/>
                <a:cs typeface="Roboto Condensed"/>
              </a:rPr>
              <a:t>is </a:t>
            </a:r>
            <a:r>
              <a:rPr sz="1793">
                <a:solidFill>
                  <a:srgbClr val="FFFFFF"/>
                </a:solidFill>
                <a:latin typeface="Roboto Condensed"/>
                <a:cs typeface="Roboto Condensed"/>
              </a:rPr>
              <a:t>carried  out </a:t>
            </a:r>
            <a:r>
              <a:rPr sz="1793" spc="15">
                <a:solidFill>
                  <a:srgbClr val="FFFFFF"/>
                </a:solidFill>
                <a:latin typeface="Roboto Condensed"/>
                <a:cs typeface="Roboto Condensed"/>
              </a:rPr>
              <a:t>in </a:t>
            </a:r>
            <a:r>
              <a:rPr sz="1793">
                <a:solidFill>
                  <a:srgbClr val="FFFFFF"/>
                </a:solidFill>
                <a:latin typeface="Roboto Condensed"/>
                <a:cs typeface="Roboto Condensed"/>
              </a:rPr>
              <a:t>small, fixed-length iterations,</a:t>
            </a:r>
            <a:r>
              <a:rPr sz="1793" spc="-30">
                <a:solidFill>
                  <a:srgbClr val="FFFFFF"/>
                </a:solidFill>
                <a:latin typeface="Roboto Condensed"/>
                <a:cs typeface="Roboto Condensed"/>
              </a:rPr>
              <a:t> </a:t>
            </a:r>
            <a:r>
              <a:rPr sz="1793">
                <a:solidFill>
                  <a:srgbClr val="FFFFFF"/>
                </a:solidFill>
                <a:latin typeface="Roboto Condensed"/>
                <a:cs typeface="Roboto Condensed"/>
              </a:rPr>
              <a:t>sprints.</a:t>
            </a:r>
            <a:endParaRPr sz="1793">
              <a:latin typeface="Roboto Condensed"/>
              <a:cs typeface="Roboto Condensed"/>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 name="object 2"/>
          <p:cNvGrpSpPr/>
          <p:nvPr/>
        </p:nvGrpSpPr>
        <p:grpSpPr>
          <a:xfrm>
            <a:off x="124157" y="1754563"/>
            <a:ext cx="8813681" cy="3817120"/>
            <a:chOff x="124157" y="1754563"/>
            <a:chExt cx="8813681" cy="3817120"/>
          </a:xfrm>
        </p:grpSpPr>
        <p:sp>
          <p:nvSpPr>
            <p:cNvPr id="3" name="object 3"/>
            <p:cNvSpPr/>
            <p:nvPr/>
          </p:nvSpPr>
          <p:spPr>
            <a:xfrm>
              <a:off x="124157" y="1754563"/>
              <a:ext cx="1766127" cy="3817120"/>
            </a:xfrm>
            <a:prstGeom prst="rect">
              <a:avLst/>
            </a:prstGeom>
            <a:blipFill>
              <a:blip r:embed="rId2"/>
              <a:stretch>
                <a:fillRect/>
              </a:stretch>
            </a:blipFill>
          </p:spPr>
          <p:txBody>
            <a:bodyPr wrap="square" lIns="0" tIns="0" rIns="0" bIns="0" rtlCol="0"/>
            <a:lstStyle>
              <a:defPPr>
                <a:defRPr lang="en-US"/>
              </a:defPPr>
            </a:lstStyle>
            <a:p>
              <a:endParaRPr/>
            </a:p>
          </p:txBody>
        </p:sp>
        <p:sp>
          <p:nvSpPr>
            <p:cNvPr id="4" name="object 4"/>
            <p:cNvSpPr/>
            <p:nvPr/>
          </p:nvSpPr>
          <p:spPr>
            <a:xfrm>
              <a:off x="1901798" y="2104445"/>
              <a:ext cx="7036040" cy="1561560"/>
            </a:xfrm>
            <a:prstGeom prst="rect">
              <a:avLst/>
            </a:prstGeom>
            <a:blipFill>
              <a:blip r:embed="rId3"/>
              <a:stretch>
                <a:fillRect/>
              </a:stretch>
            </a:blipFill>
          </p:spPr>
          <p:txBody>
            <a:bodyPr wrap="square" lIns="0" tIns="0" rIns="0" bIns="0" rtlCol="0"/>
            <a:lstStyle>
              <a:defPPr>
                <a:defRPr lang="en-US"/>
              </a:defPPr>
            </a:lstStyle>
            <a:p>
              <a:endParaRPr/>
            </a:p>
          </p:txBody>
        </p:sp>
      </p:grpSp>
      <p:sp>
        <p:nvSpPr>
          <p:cNvPr id="5" name="object 5"/>
          <p:cNvSpPr txBox="1"/>
          <p:nvPr/>
        </p:nvSpPr>
        <p:spPr>
          <a:xfrm>
            <a:off x="175175" y="903347"/>
            <a:ext cx="3454611" cy="715205"/>
          </a:xfrm>
          <a:prstGeom prst="rect">
            <a:avLst/>
          </a:prstGeom>
        </p:spPr>
        <p:txBody>
          <a:bodyPr vert="horz" wrap="square" lIns="0" tIns="37942" rIns="0" bIns="0" rtlCol="0">
            <a:spAutoFit/>
          </a:bodyPr>
          <a:lstStyle>
            <a:defPPr>
              <a:defRPr lang="en-US"/>
            </a:defPPr>
          </a:lstStyle>
          <a:p>
            <a:pPr marL="37942">
              <a:lnSpc>
                <a:spcPct val="100000"/>
              </a:lnSpc>
              <a:spcBef>
                <a:spcPts val="299"/>
              </a:spcBef>
            </a:pPr>
            <a:r>
              <a:rPr sz="4183" b="1" spc="134">
                <a:latin typeface="Noto Sans"/>
                <a:cs typeface="Noto Sans"/>
              </a:rPr>
              <a:t>WHY</a:t>
            </a:r>
            <a:r>
              <a:rPr sz="4183" b="1" spc="-164">
                <a:latin typeface="Noto Sans"/>
                <a:cs typeface="Noto Sans"/>
              </a:rPr>
              <a:t> </a:t>
            </a:r>
            <a:r>
              <a:rPr sz="4183" b="1" spc="45">
                <a:latin typeface="Noto Sans"/>
                <a:cs typeface="Noto Sans"/>
              </a:rPr>
              <a:t>SCRUM</a:t>
            </a:r>
            <a:endParaRPr sz="4183">
              <a:latin typeface="Noto Sans"/>
              <a:cs typeface="Noto Sans"/>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tretch>
            <a:fillRect/>
          </a:stretch>
        </p:blipFill>
        <p:spPr>
          <a:xfrm>
            <a:off x="474274" y="1835440"/>
            <a:ext cx="8195452" cy="4088698"/>
          </a:xfrm>
          <a:prstGeom prst="rect">
            <a:avLst/>
          </a:prstGeom>
        </p:spPr>
      </p:pic>
      <p:sp>
        <p:nvSpPr>
          <p:cNvPr id="6" name="Rectangle 5"/>
          <p:cNvSpPr/>
          <p:nvPr/>
        </p:nvSpPr>
        <p:spPr>
          <a:xfrm>
            <a:off x="474274" y="818860"/>
            <a:ext cx="7967801" cy="68295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5378" smtClean="0"/>
              <a:t>Daily Scrum</a:t>
            </a:r>
            <a:endParaRPr lang="en-US"/>
          </a:p>
        </p:txBody>
      </p:sp>
    </p:spTree>
    <p:extLst>
      <p:ext uri="{BB962C8B-B14F-4D97-AF65-F5344CB8AC3E}">
        <p14:creationId xmlns:p14="http://schemas.microsoft.com/office/powerpoint/2010/main" val="2417091744"/>
      </p:ext>
    </p:extLst>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p:nvPr/>
        </p:nvSpPr>
        <p:spPr>
          <a:xfrm>
            <a:off x="0" y="1035681"/>
            <a:ext cx="2961366" cy="2961366"/>
          </a:xfrm>
          <a:custGeom>
            <a:rect l="l" t="t" r="r" b="b"/>
            <a:pathLst>
              <a:path w="991235" h="991235">
                <a:moveTo>
                  <a:pt x="495514" y="991028"/>
                </a:moveTo>
                <a:lnTo>
                  <a:pt x="446945" y="988641"/>
                </a:lnTo>
                <a:lnTo>
                  <a:pt x="398843" y="981506"/>
                </a:lnTo>
                <a:lnTo>
                  <a:pt x="351674" y="969691"/>
                </a:lnTo>
                <a:lnTo>
                  <a:pt x="305888" y="953309"/>
                </a:lnTo>
                <a:lnTo>
                  <a:pt x="261930" y="932517"/>
                </a:lnTo>
                <a:lnTo>
                  <a:pt x="220220" y="907518"/>
                </a:lnTo>
                <a:lnTo>
                  <a:pt x="181163" y="878552"/>
                </a:lnTo>
                <a:lnTo>
                  <a:pt x="145132" y="845896"/>
                </a:lnTo>
                <a:lnTo>
                  <a:pt x="112476" y="809864"/>
                </a:lnTo>
                <a:lnTo>
                  <a:pt x="83509" y="770807"/>
                </a:lnTo>
                <a:lnTo>
                  <a:pt x="58509" y="729097"/>
                </a:lnTo>
                <a:lnTo>
                  <a:pt x="37718" y="685139"/>
                </a:lnTo>
                <a:lnTo>
                  <a:pt x="21336" y="639353"/>
                </a:lnTo>
                <a:lnTo>
                  <a:pt x="9521" y="592184"/>
                </a:lnTo>
                <a:lnTo>
                  <a:pt x="2386" y="544082"/>
                </a:lnTo>
                <a:lnTo>
                  <a:pt x="0" y="495514"/>
                </a:lnTo>
                <a:lnTo>
                  <a:pt x="149" y="483349"/>
                </a:lnTo>
                <a:lnTo>
                  <a:pt x="3726" y="434854"/>
                </a:lnTo>
                <a:lnTo>
                  <a:pt x="12040" y="386942"/>
                </a:lnTo>
                <a:lnTo>
                  <a:pt x="25010" y="340077"/>
                </a:lnTo>
                <a:lnTo>
                  <a:pt x="42511" y="294708"/>
                </a:lnTo>
                <a:lnTo>
                  <a:pt x="64375" y="251273"/>
                </a:lnTo>
                <a:lnTo>
                  <a:pt x="90391" y="210189"/>
                </a:lnTo>
                <a:lnTo>
                  <a:pt x="120308" y="171854"/>
                </a:lnTo>
                <a:lnTo>
                  <a:pt x="153839" y="136636"/>
                </a:lnTo>
                <a:lnTo>
                  <a:pt x="190661" y="104874"/>
                </a:lnTo>
                <a:lnTo>
                  <a:pt x="230417" y="76875"/>
                </a:lnTo>
                <a:lnTo>
                  <a:pt x="272728" y="52907"/>
                </a:lnTo>
                <a:lnTo>
                  <a:pt x="317184" y="33201"/>
                </a:lnTo>
                <a:lnTo>
                  <a:pt x="363357" y="17948"/>
                </a:lnTo>
                <a:lnTo>
                  <a:pt x="410803" y="7294"/>
                </a:lnTo>
                <a:lnTo>
                  <a:pt x="459065" y="1342"/>
                </a:lnTo>
                <a:lnTo>
                  <a:pt x="495514" y="0"/>
                </a:lnTo>
                <a:lnTo>
                  <a:pt x="507678" y="149"/>
                </a:lnTo>
                <a:lnTo>
                  <a:pt x="556174" y="3726"/>
                </a:lnTo>
                <a:lnTo>
                  <a:pt x="604085" y="12040"/>
                </a:lnTo>
                <a:lnTo>
                  <a:pt x="650950" y="25010"/>
                </a:lnTo>
                <a:lnTo>
                  <a:pt x="696320" y="42511"/>
                </a:lnTo>
                <a:lnTo>
                  <a:pt x="739755" y="64375"/>
                </a:lnTo>
                <a:lnTo>
                  <a:pt x="780838" y="90391"/>
                </a:lnTo>
                <a:lnTo>
                  <a:pt x="819173" y="120308"/>
                </a:lnTo>
                <a:lnTo>
                  <a:pt x="854391" y="153839"/>
                </a:lnTo>
                <a:lnTo>
                  <a:pt x="886153" y="190661"/>
                </a:lnTo>
                <a:lnTo>
                  <a:pt x="914152" y="230417"/>
                </a:lnTo>
                <a:lnTo>
                  <a:pt x="938120" y="272728"/>
                </a:lnTo>
                <a:lnTo>
                  <a:pt x="957826" y="317184"/>
                </a:lnTo>
                <a:lnTo>
                  <a:pt x="973080" y="363357"/>
                </a:lnTo>
                <a:lnTo>
                  <a:pt x="983734" y="410803"/>
                </a:lnTo>
                <a:lnTo>
                  <a:pt x="989686" y="459065"/>
                </a:lnTo>
                <a:lnTo>
                  <a:pt x="991028" y="495514"/>
                </a:lnTo>
                <a:lnTo>
                  <a:pt x="990879" y="507678"/>
                </a:lnTo>
                <a:lnTo>
                  <a:pt x="987301" y="556174"/>
                </a:lnTo>
                <a:lnTo>
                  <a:pt x="978987" y="604085"/>
                </a:lnTo>
                <a:lnTo>
                  <a:pt x="966017" y="650950"/>
                </a:lnTo>
                <a:lnTo>
                  <a:pt x="948516" y="696320"/>
                </a:lnTo>
                <a:lnTo>
                  <a:pt x="926652" y="739755"/>
                </a:lnTo>
                <a:lnTo>
                  <a:pt x="900636" y="780838"/>
                </a:lnTo>
                <a:lnTo>
                  <a:pt x="870719" y="819173"/>
                </a:lnTo>
                <a:lnTo>
                  <a:pt x="837189" y="854391"/>
                </a:lnTo>
                <a:lnTo>
                  <a:pt x="800366" y="886153"/>
                </a:lnTo>
                <a:lnTo>
                  <a:pt x="760610" y="914152"/>
                </a:lnTo>
                <a:lnTo>
                  <a:pt x="718299" y="938120"/>
                </a:lnTo>
                <a:lnTo>
                  <a:pt x="673843" y="957826"/>
                </a:lnTo>
                <a:lnTo>
                  <a:pt x="627670" y="973080"/>
                </a:lnTo>
                <a:lnTo>
                  <a:pt x="580224" y="983734"/>
                </a:lnTo>
                <a:lnTo>
                  <a:pt x="531962" y="989686"/>
                </a:lnTo>
                <a:lnTo>
                  <a:pt x="495514" y="991028"/>
                </a:lnTo>
                <a:close/>
              </a:path>
            </a:pathLst>
          </a:custGeom>
          <a:solidFill>
            <a:srgbClr val="F70040"/>
          </a:solidFill>
        </p:spPr>
        <p:txBody>
          <a:bodyPr wrap="square" lIns="0" tIns="0" rIns="0" bIns="0" rtlCol="0"/>
          <a:lstStyle>
            <a:defPPr>
              <a:defRPr lang="en-US"/>
            </a:defPPr>
          </a:lstStyle>
          <a:p>
            <a:endParaRPr/>
          </a:p>
        </p:txBody>
      </p:sp>
      <p:sp>
        <p:nvSpPr>
          <p:cNvPr id="3" name="object 3"/>
          <p:cNvSpPr/>
          <p:nvPr/>
        </p:nvSpPr>
        <p:spPr>
          <a:xfrm>
            <a:off x="3095331" y="1035681"/>
            <a:ext cx="2961366" cy="2961366"/>
          </a:xfrm>
          <a:custGeom>
            <a:rect l="l" t="t" r="r" b="b"/>
            <a:pathLst>
              <a:path w="991235" h="991235">
                <a:moveTo>
                  <a:pt x="495514" y="991028"/>
                </a:moveTo>
                <a:lnTo>
                  <a:pt x="446945" y="988641"/>
                </a:lnTo>
                <a:lnTo>
                  <a:pt x="398843" y="981506"/>
                </a:lnTo>
                <a:lnTo>
                  <a:pt x="351674" y="969691"/>
                </a:lnTo>
                <a:lnTo>
                  <a:pt x="305888" y="953309"/>
                </a:lnTo>
                <a:lnTo>
                  <a:pt x="261930" y="932517"/>
                </a:lnTo>
                <a:lnTo>
                  <a:pt x="220220" y="907518"/>
                </a:lnTo>
                <a:lnTo>
                  <a:pt x="181163" y="878552"/>
                </a:lnTo>
                <a:lnTo>
                  <a:pt x="145132" y="845896"/>
                </a:lnTo>
                <a:lnTo>
                  <a:pt x="112476" y="809864"/>
                </a:lnTo>
                <a:lnTo>
                  <a:pt x="83509" y="770807"/>
                </a:lnTo>
                <a:lnTo>
                  <a:pt x="58509" y="729097"/>
                </a:lnTo>
                <a:lnTo>
                  <a:pt x="37718" y="685139"/>
                </a:lnTo>
                <a:lnTo>
                  <a:pt x="21336" y="639353"/>
                </a:lnTo>
                <a:lnTo>
                  <a:pt x="9521" y="592184"/>
                </a:lnTo>
                <a:lnTo>
                  <a:pt x="2386" y="544082"/>
                </a:lnTo>
                <a:lnTo>
                  <a:pt x="0" y="495514"/>
                </a:lnTo>
                <a:lnTo>
                  <a:pt x="149" y="483349"/>
                </a:lnTo>
                <a:lnTo>
                  <a:pt x="3726" y="434854"/>
                </a:lnTo>
                <a:lnTo>
                  <a:pt x="12040" y="386942"/>
                </a:lnTo>
                <a:lnTo>
                  <a:pt x="25010" y="340077"/>
                </a:lnTo>
                <a:lnTo>
                  <a:pt x="42511" y="294708"/>
                </a:lnTo>
                <a:lnTo>
                  <a:pt x="64375" y="251273"/>
                </a:lnTo>
                <a:lnTo>
                  <a:pt x="90391" y="210189"/>
                </a:lnTo>
                <a:lnTo>
                  <a:pt x="120308" y="171854"/>
                </a:lnTo>
                <a:lnTo>
                  <a:pt x="153839" y="136636"/>
                </a:lnTo>
                <a:lnTo>
                  <a:pt x="190661" y="104874"/>
                </a:lnTo>
                <a:lnTo>
                  <a:pt x="230417" y="76875"/>
                </a:lnTo>
                <a:lnTo>
                  <a:pt x="272728" y="52907"/>
                </a:lnTo>
                <a:lnTo>
                  <a:pt x="317184" y="33201"/>
                </a:lnTo>
                <a:lnTo>
                  <a:pt x="363357" y="17948"/>
                </a:lnTo>
                <a:lnTo>
                  <a:pt x="410803" y="7294"/>
                </a:lnTo>
                <a:lnTo>
                  <a:pt x="459065" y="1342"/>
                </a:lnTo>
                <a:lnTo>
                  <a:pt x="495514" y="0"/>
                </a:lnTo>
                <a:lnTo>
                  <a:pt x="507678" y="149"/>
                </a:lnTo>
                <a:lnTo>
                  <a:pt x="556174" y="3726"/>
                </a:lnTo>
                <a:lnTo>
                  <a:pt x="604085" y="12040"/>
                </a:lnTo>
                <a:lnTo>
                  <a:pt x="650950" y="25010"/>
                </a:lnTo>
                <a:lnTo>
                  <a:pt x="696320" y="42511"/>
                </a:lnTo>
                <a:lnTo>
                  <a:pt x="739755" y="64375"/>
                </a:lnTo>
                <a:lnTo>
                  <a:pt x="780838" y="90391"/>
                </a:lnTo>
                <a:lnTo>
                  <a:pt x="819173" y="120308"/>
                </a:lnTo>
                <a:lnTo>
                  <a:pt x="854391" y="153839"/>
                </a:lnTo>
                <a:lnTo>
                  <a:pt x="886153" y="190661"/>
                </a:lnTo>
                <a:lnTo>
                  <a:pt x="914152" y="230417"/>
                </a:lnTo>
                <a:lnTo>
                  <a:pt x="938120" y="272728"/>
                </a:lnTo>
                <a:lnTo>
                  <a:pt x="957826" y="317184"/>
                </a:lnTo>
                <a:lnTo>
                  <a:pt x="973080" y="363357"/>
                </a:lnTo>
                <a:lnTo>
                  <a:pt x="983734" y="410803"/>
                </a:lnTo>
                <a:lnTo>
                  <a:pt x="989686" y="459065"/>
                </a:lnTo>
                <a:lnTo>
                  <a:pt x="991028" y="495514"/>
                </a:lnTo>
                <a:lnTo>
                  <a:pt x="990879" y="507678"/>
                </a:lnTo>
                <a:lnTo>
                  <a:pt x="987301" y="556174"/>
                </a:lnTo>
                <a:lnTo>
                  <a:pt x="978987" y="604085"/>
                </a:lnTo>
                <a:lnTo>
                  <a:pt x="966017" y="650950"/>
                </a:lnTo>
                <a:lnTo>
                  <a:pt x="948516" y="696320"/>
                </a:lnTo>
                <a:lnTo>
                  <a:pt x="926652" y="739755"/>
                </a:lnTo>
                <a:lnTo>
                  <a:pt x="900636" y="780838"/>
                </a:lnTo>
                <a:lnTo>
                  <a:pt x="870719" y="819173"/>
                </a:lnTo>
                <a:lnTo>
                  <a:pt x="837189" y="854391"/>
                </a:lnTo>
                <a:lnTo>
                  <a:pt x="800366" y="886153"/>
                </a:lnTo>
                <a:lnTo>
                  <a:pt x="760610" y="914152"/>
                </a:lnTo>
                <a:lnTo>
                  <a:pt x="718299" y="938120"/>
                </a:lnTo>
                <a:lnTo>
                  <a:pt x="673843" y="957826"/>
                </a:lnTo>
                <a:lnTo>
                  <a:pt x="627670" y="973080"/>
                </a:lnTo>
                <a:lnTo>
                  <a:pt x="580224" y="983734"/>
                </a:lnTo>
                <a:lnTo>
                  <a:pt x="531962" y="989686"/>
                </a:lnTo>
                <a:lnTo>
                  <a:pt x="495514" y="991028"/>
                </a:lnTo>
                <a:close/>
              </a:path>
            </a:pathLst>
          </a:custGeom>
          <a:solidFill>
            <a:srgbClr val="F70040"/>
          </a:solidFill>
        </p:spPr>
        <p:txBody>
          <a:bodyPr wrap="square" lIns="0" tIns="0" rIns="0" bIns="0" rtlCol="0"/>
          <a:lstStyle>
            <a:defPPr>
              <a:defRPr lang="en-US"/>
            </a:defPPr>
          </a:lstStyle>
          <a:p>
            <a:endParaRPr/>
          </a:p>
        </p:txBody>
      </p:sp>
      <p:sp>
        <p:nvSpPr>
          <p:cNvPr id="4" name="object 4"/>
          <p:cNvSpPr/>
          <p:nvPr/>
        </p:nvSpPr>
        <p:spPr>
          <a:xfrm>
            <a:off x="6190653" y="1035681"/>
            <a:ext cx="2944289" cy="2961366"/>
          </a:xfrm>
          <a:custGeom>
            <a:rect l="l" t="t" r="r" b="b"/>
            <a:pathLst>
              <a:path w="985519" h="991235">
                <a:moveTo>
                  <a:pt x="495514" y="991028"/>
                </a:moveTo>
                <a:lnTo>
                  <a:pt x="446945" y="988641"/>
                </a:lnTo>
                <a:lnTo>
                  <a:pt x="398843" y="981506"/>
                </a:lnTo>
                <a:lnTo>
                  <a:pt x="351674" y="969691"/>
                </a:lnTo>
                <a:lnTo>
                  <a:pt x="305888" y="953309"/>
                </a:lnTo>
                <a:lnTo>
                  <a:pt x="261930" y="932517"/>
                </a:lnTo>
                <a:lnTo>
                  <a:pt x="220220" y="907518"/>
                </a:lnTo>
                <a:lnTo>
                  <a:pt x="181163" y="878552"/>
                </a:lnTo>
                <a:lnTo>
                  <a:pt x="145132" y="845896"/>
                </a:lnTo>
                <a:lnTo>
                  <a:pt x="112476" y="809864"/>
                </a:lnTo>
                <a:lnTo>
                  <a:pt x="83509" y="770807"/>
                </a:lnTo>
                <a:lnTo>
                  <a:pt x="58509" y="729097"/>
                </a:lnTo>
                <a:lnTo>
                  <a:pt x="37718" y="685139"/>
                </a:lnTo>
                <a:lnTo>
                  <a:pt x="21336" y="639353"/>
                </a:lnTo>
                <a:lnTo>
                  <a:pt x="9521" y="592184"/>
                </a:lnTo>
                <a:lnTo>
                  <a:pt x="2386" y="544082"/>
                </a:lnTo>
                <a:lnTo>
                  <a:pt x="0" y="495514"/>
                </a:lnTo>
                <a:lnTo>
                  <a:pt x="149" y="483349"/>
                </a:lnTo>
                <a:lnTo>
                  <a:pt x="3726" y="434854"/>
                </a:lnTo>
                <a:lnTo>
                  <a:pt x="12040" y="386942"/>
                </a:lnTo>
                <a:lnTo>
                  <a:pt x="25010" y="340077"/>
                </a:lnTo>
                <a:lnTo>
                  <a:pt x="42511" y="294708"/>
                </a:lnTo>
                <a:lnTo>
                  <a:pt x="64375" y="251273"/>
                </a:lnTo>
                <a:lnTo>
                  <a:pt x="90391" y="210189"/>
                </a:lnTo>
                <a:lnTo>
                  <a:pt x="120308" y="171854"/>
                </a:lnTo>
                <a:lnTo>
                  <a:pt x="153839" y="136636"/>
                </a:lnTo>
                <a:lnTo>
                  <a:pt x="190661" y="104874"/>
                </a:lnTo>
                <a:lnTo>
                  <a:pt x="230417" y="76875"/>
                </a:lnTo>
                <a:lnTo>
                  <a:pt x="272728" y="52907"/>
                </a:lnTo>
                <a:lnTo>
                  <a:pt x="317184" y="33201"/>
                </a:lnTo>
                <a:lnTo>
                  <a:pt x="363357" y="17948"/>
                </a:lnTo>
                <a:lnTo>
                  <a:pt x="410803" y="7294"/>
                </a:lnTo>
                <a:lnTo>
                  <a:pt x="459065" y="1342"/>
                </a:lnTo>
                <a:lnTo>
                  <a:pt x="495514" y="0"/>
                </a:lnTo>
                <a:lnTo>
                  <a:pt x="507678" y="149"/>
                </a:lnTo>
                <a:lnTo>
                  <a:pt x="556174" y="3726"/>
                </a:lnTo>
                <a:lnTo>
                  <a:pt x="604085" y="12040"/>
                </a:lnTo>
                <a:lnTo>
                  <a:pt x="650950" y="25010"/>
                </a:lnTo>
                <a:lnTo>
                  <a:pt x="696320" y="42511"/>
                </a:lnTo>
                <a:lnTo>
                  <a:pt x="739755" y="64375"/>
                </a:lnTo>
                <a:lnTo>
                  <a:pt x="780838" y="90391"/>
                </a:lnTo>
                <a:lnTo>
                  <a:pt x="819173" y="120308"/>
                </a:lnTo>
                <a:lnTo>
                  <a:pt x="854391" y="153839"/>
                </a:lnTo>
                <a:lnTo>
                  <a:pt x="886153" y="190661"/>
                </a:lnTo>
                <a:lnTo>
                  <a:pt x="914152" y="230417"/>
                </a:lnTo>
                <a:lnTo>
                  <a:pt x="938120" y="272728"/>
                </a:lnTo>
                <a:lnTo>
                  <a:pt x="957826" y="317184"/>
                </a:lnTo>
                <a:lnTo>
                  <a:pt x="973079" y="363357"/>
                </a:lnTo>
                <a:lnTo>
                  <a:pt x="983734" y="410803"/>
                </a:lnTo>
                <a:lnTo>
                  <a:pt x="985375" y="421004"/>
                </a:lnTo>
                <a:lnTo>
                  <a:pt x="985375" y="570023"/>
                </a:lnTo>
                <a:lnTo>
                  <a:pt x="976178" y="615914"/>
                </a:lnTo>
                <a:lnTo>
                  <a:pt x="962062" y="662447"/>
                </a:lnTo>
                <a:lnTo>
                  <a:pt x="943453" y="707373"/>
                </a:lnTo>
                <a:lnTo>
                  <a:pt x="920530" y="750259"/>
                </a:lnTo>
                <a:lnTo>
                  <a:pt x="893514" y="790691"/>
                </a:lnTo>
                <a:lnTo>
                  <a:pt x="862665" y="828281"/>
                </a:lnTo>
                <a:lnTo>
                  <a:pt x="828281" y="862665"/>
                </a:lnTo>
                <a:lnTo>
                  <a:pt x="790691" y="893514"/>
                </a:lnTo>
                <a:lnTo>
                  <a:pt x="750259" y="920530"/>
                </a:lnTo>
                <a:lnTo>
                  <a:pt x="707373" y="943453"/>
                </a:lnTo>
                <a:lnTo>
                  <a:pt x="662447" y="962062"/>
                </a:lnTo>
                <a:lnTo>
                  <a:pt x="615914" y="976178"/>
                </a:lnTo>
                <a:lnTo>
                  <a:pt x="568221" y="985665"/>
                </a:lnTo>
                <a:lnTo>
                  <a:pt x="519828" y="990431"/>
                </a:lnTo>
                <a:lnTo>
                  <a:pt x="495514" y="991028"/>
                </a:lnTo>
                <a:close/>
              </a:path>
            </a:pathLst>
          </a:custGeom>
          <a:solidFill>
            <a:srgbClr val="F70040"/>
          </a:solidFill>
        </p:spPr>
        <p:txBody>
          <a:bodyPr wrap="square" lIns="0" tIns="0" rIns="0" bIns="0" rtlCol="0"/>
          <a:lstStyle>
            <a:defPPr>
              <a:defRPr lang="en-US"/>
            </a:defPPr>
          </a:lstStyle>
          <a:p>
            <a:endParaRPr/>
          </a:p>
        </p:txBody>
      </p:sp>
      <p:sp>
        <p:nvSpPr>
          <p:cNvPr id="5" name="object 5"/>
          <p:cNvSpPr txBox="1"/>
          <p:nvPr/>
        </p:nvSpPr>
        <p:spPr>
          <a:xfrm>
            <a:off x="302505" y="2295269"/>
            <a:ext cx="1931243" cy="428744"/>
          </a:xfrm>
          <a:prstGeom prst="rect">
            <a:avLst/>
          </a:prstGeom>
        </p:spPr>
        <p:txBody>
          <a:bodyPr vert="horz" wrap="square" lIns="0" tIns="45530" rIns="0" bIns="0" rtlCol="0">
            <a:spAutoFit/>
          </a:bodyPr>
          <a:lstStyle>
            <a:defPPr>
              <a:defRPr lang="en-US"/>
            </a:defPPr>
          </a:lstStyle>
          <a:p>
            <a:pPr marL="37942">
              <a:lnSpc>
                <a:spcPct val="100000"/>
              </a:lnSpc>
              <a:spcBef>
                <a:spcPts val="359"/>
              </a:spcBef>
            </a:pPr>
            <a:r>
              <a:rPr sz="2241">
                <a:solidFill>
                  <a:srgbClr val="FFFFFF"/>
                </a:solidFill>
                <a:latin typeface="Noto Sans"/>
                <a:cs typeface="Noto Sans"/>
              </a:rPr>
              <a:t>Transparency</a:t>
            </a:r>
            <a:endParaRPr sz="2241">
              <a:latin typeface="Noto Sans"/>
              <a:cs typeface="Noto Sans"/>
            </a:endParaRPr>
          </a:p>
        </p:txBody>
      </p:sp>
      <p:sp>
        <p:nvSpPr>
          <p:cNvPr id="6" name="object 6"/>
          <p:cNvSpPr txBox="1"/>
          <p:nvPr/>
        </p:nvSpPr>
        <p:spPr>
          <a:xfrm>
            <a:off x="3741643" y="2294119"/>
            <a:ext cx="1669444" cy="447715"/>
          </a:xfrm>
          <a:prstGeom prst="rect">
            <a:avLst/>
          </a:prstGeom>
        </p:spPr>
        <p:txBody>
          <a:bodyPr vert="horz" wrap="square" lIns="0" tIns="43630" rIns="0" bIns="0" rtlCol="0">
            <a:spAutoFit/>
          </a:bodyPr>
          <a:lstStyle>
            <a:defPPr>
              <a:defRPr lang="en-US"/>
            </a:defPPr>
          </a:lstStyle>
          <a:p>
            <a:pPr marL="37942">
              <a:lnSpc>
                <a:spcPct val="100000"/>
              </a:lnSpc>
              <a:spcBef>
                <a:spcPts val="341"/>
              </a:spcBef>
            </a:pPr>
            <a:r>
              <a:rPr sz="2390" spc="-15">
                <a:solidFill>
                  <a:srgbClr val="FFFFFF"/>
                </a:solidFill>
                <a:latin typeface="Noto Sans"/>
                <a:cs typeface="Noto Sans"/>
              </a:rPr>
              <a:t>Adaptation</a:t>
            </a:r>
            <a:endParaRPr sz="2390">
              <a:latin typeface="Noto Sans"/>
              <a:cs typeface="Noto Sans"/>
            </a:endParaRPr>
          </a:p>
        </p:txBody>
      </p:sp>
      <p:sp>
        <p:nvSpPr>
          <p:cNvPr id="7" name="object 7"/>
          <p:cNvSpPr txBox="1"/>
          <p:nvPr/>
        </p:nvSpPr>
        <p:spPr>
          <a:xfrm>
            <a:off x="7181122" y="2282279"/>
            <a:ext cx="1546133" cy="442023"/>
          </a:xfrm>
          <a:prstGeom prst="rect">
            <a:avLst/>
          </a:prstGeom>
        </p:spPr>
        <p:txBody>
          <a:bodyPr vert="horz" wrap="square" lIns="0" tIns="37942" rIns="0" bIns="0" rtlCol="0">
            <a:spAutoFit/>
          </a:bodyPr>
          <a:lstStyle>
            <a:defPPr>
              <a:defRPr lang="en-US"/>
            </a:defPPr>
          </a:lstStyle>
          <a:p>
            <a:pPr marL="37942">
              <a:lnSpc>
                <a:spcPct val="100000"/>
              </a:lnSpc>
              <a:spcBef>
                <a:spcPts val="299"/>
              </a:spcBef>
            </a:pPr>
            <a:r>
              <a:rPr sz="2390" spc="-45">
                <a:solidFill>
                  <a:srgbClr val="FFFFFF"/>
                </a:solidFill>
                <a:latin typeface="Noto Sans"/>
                <a:cs typeface="Noto Sans"/>
              </a:rPr>
              <a:t>Inspection</a:t>
            </a:r>
            <a:endParaRPr sz="2390">
              <a:latin typeface="Noto Sans"/>
              <a:cs typeface="Noto Sans"/>
            </a:endParaRPr>
          </a:p>
        </p:txBody>
      </p:sp>
      <p:sp>
        <p:nvSpPr>
          <p:cNvPr id="8" name="object 8"/>
          <p:cNvSpPr txBox="1"/>
          <p:nvPr/>
        </p:nvSpPr>
        <p:spPr>
          <a:xfrm>
            <a:off x="2210770" y="4418552"/>
            <a:ext cx="5093044" cy="681962"/>
          </a:xfrm>
          <a:prstGeom prst="rect">
            <a:avLst/>
          </a:prstGeom>
        </p:spPr>
        <p:txBody>
          <a:bodyPr vert="horz" wrap="square" lIns="0" tIns="37942" rIns="0" bIns="0" rtlCol="0">
            <a:spAutoFit/>
          </a:bodyPr>
          <a:lstStyle>
            <a:defPPr>
              <a:defRPr lang="en-US"/>
            </a:defPPr>
          </a:lstStyle>
          <a:p>
            <a:pPr marL="37942">
              <a:lnSpc>
                <a:spcPct val="100000"/>
              </a:lnSpc>
              <a:spcBef>
                <a:spcPts val="299"/>
              </a:spcBef>
            </a:pPr>
            <a:r>
              <a:rPr sz="4183" b="1" spc="45">
                <a:solidFill>
                  <a:srgbClr val="FFFFFF"/>
                </a:solidFill>
                <a:latin typeface="Noto Sans"/>
                <a:cs typeface="Noto Sans"/>
              </a:rPr>
              <a:t>SCRUM</a:t>
            </a:r>
            <a:r>
              <a:rPr sz="4183" b="1" spc="-134">
                <a:solidFill>
                  <a:srgbClr val="FFFFFF"/>
                </a:solidFill>
                <a:latin typeface="Noto Sans"/>
                <a:cs typeface="Noto Sans"/>
              </a:rPr>
              <a:t> </a:t>
            </a:r>
            <a:r>
              <a:rPr sz="4183" b="1" spc="15">
                <a:solidFill>
                  <a:srgbClr val="FFFFFF"/>
                </a:solidFill>
                <a:latin typeface="Noto Sans"/>
                <a:cs typeface="Noto Sans"/>
              </a:rPr>
              <a:t>THEORY</a:t>
            </a:r>
            <a:endParaRPr sz="4183">
              <a:latin typeface="Noto Sans"/>
              <a:cs typeface="Noto Sans"/>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title"/>
          </p:nvPr>
        </p:nvSpPr>
        <p:spPr>
          <a:xfrm>
            <a:off x="258596" y="861393"/>
            <a:ext cx="3858101" cy="5010221"/>
          </a:xfrm>
          <a:prstGeom prst="rect">
            <a:avLst/>
          </a:prstGeom>
        </p:spPr>
        <p:txBody>
          <a:bodyPr vert="horz" wrap="square" lIns="0" tIns="37942" rIns="0" bIns="0" rtlCol="0">
            <a:spAutoFit/>
          </a:bodyPr>
          <a:lstStyle/>
          <a:p>
            <a:pPr marL="37942">
              <a:lnSpc>
                <a:spcPct val="100000"/>
              </a:lnSpc>
              <a:spcBef>
                <a:spcPts val="299"/>
              </a:spcBef>
            </a:pPr>
            <a:r>
              <a:rPr/>
              <a:t>Transparancy</a:t>
            </a:r>
          </a:p>
        </p:txBody>
      </p:sp>
      <p:sp>
        <p:nvSpPr>
          <p:cNvPr id="3" name="object 3"/>
          <p:cNvSpPr/>
          <p:nvPr/>
        </p:nvSpPr>
        <p:spPr>
          <a:xfrm>
            <a:off x="438970" y="2053842"/>
            <a:ext cx="87263" cy="87263"/>
          </a:xfrm>
          <a:custGeom>
            <a:rect l="l" t="t" r="r" b="b"/>
            <a:pathLst>
              <a:path w="29209" h="29209">
                <a:moveTo>
                  <a:pt x="16198" y="28604"/>
                </a:moveTo>
                <a:lnTo>
                  <a:pt x="12405" y="28604"/>
                </a:lnTo>
                <a:lnTo>
                  <a:pt x="10581" y="28241"/>
                </a:lnTo>
                <a:lnTo>
                  <a:pt x="0" y="16198"/>
                </a:lnTo>
                <a:lnTo>
                  <a:pt x="0" y="12405"/>
                </a:lnTo>
                <a:lnTo>
                  <a:pt x="12405" y="0"/>
                </a:lnTo>
                <a:lnTo>
                  <a:pt x="16198" y="0"/>
                </a:lnTo>
                <a:lnTo>
                  <a:pt x="28604" y="12405"/>
                </a:lnTo>
                <a:lnTo>
                  <a:pt x="28604" y="16198"/>
                </a:lnTo>
                <a:lnTo>
                  <a:pt x="18023" y="28241"/>
                </a:lnTo>
                <a:close/>
              </a:path>
            </a:pathLst>
          </a:custGeom>
          <a:solidFill>
            <a:srgbClr val="FFFFFF"/>
          </a:solidFill>
        </p:spPr>
        <p:txBody>
          <a:bodyPr wrap="square" lIns="0" tIns="0" rIns="0" bIns="0" rtlCol="0"/>
          <a:lstStyle>
            <a:defPPr>
              <a:defRPr lang="en-US"/>
            </a:defPPr>
          </a:lstStyle>
          <a:p>
            <a:endParaRPr/>
          </a:p>
        </p:txBody>
      </p:sp>
      <p:sp>
        <p:nvSpPr>
          <p:cNvPr id="4" name="object 4"/>
          <p:cNvSpPr/>
          <p:nvPr/>
        </p:nvSpPr>
        <p:spPr>
          <a:xfrm>
            <a:off x="438970" y="3250252"/>
            <a:ext cx="87263" cy="87263"/>
          </a:xfrm>
          <a:custGeom>
            <a:rect l="l" t="t" r="r" b="b"/>
            <a:pathLst>
              <a:path w="29209" h="29209">
                <a:moveTo>
                  <a:pt x="16198" y="28604"/>
                </a:moveTo>
                <a:lnTo>
                  <a:pt x="12405" y="28604"/>
                </a:lnTo>
                <a:lnTo>
                  <a:pt x="10581" y="28241"/>
                </a:lnTo>
                <a:lnTo>
                  <a:pt x="0" y="16198"/>
                </a:lnTo>
                <a:lnTo>
                  <a:pt x="0" y="12405"/>
                </a:lnTo>
                <a:lnTo>
                  <a:pt x="12405" y="0"/>
                </a:lnTo>
                <a:lnTo>
                  <a:pt x="16198" y="0"/>
                </a:lnTo>
                <a:lnTo>
                  <a:pt x="28604" y="12405"/>
                </a:lnTo>
                <a:lnTo>
                  <a:pt x="28604" y="16198"/>
                </a:lnTo>
                <a:lnTo>
                  <a:pt x="18023" y="28241"/>
                </a:lnTo>
                <a:close/>
              </a:path>
            </a:pathLst>
          </a:custGeom>
          <a:solidFill>
            <a:srgbClr val="FFFFFF"/>
          </a:solidFill>
        </p:spPr>
        <p:txBody>
          <a:bodyPr wrap="square" lIns="0" tIns="0" rIns="0" bIns="0" rtlCol="0"/>
          <a:lstStyle>
            <a:defPPr>
              <a:defRPr lang="en-US"/>
            </a:defPPr>
          </a:lstStyle>
          <a:p>
            <a:endParaRPr/>
          </a:p>
        </p:txBody>
      </p:sp>
      <p:sp>
        <p:nvSpPr>
          <p:cNvPr id="7" name="object 7"/>
          <p:cNvSpPr txBox="1"/>
          <p:nvPr/>
        </p:nvSpPr>
        <p:spPr>
          <a:xfrm>
            <a:off x="258596" y="1392968"/>
            <a:ext cx="8265645" cy="3045839"/>
          </a:xfrm>
          <a:prstGeom prst="rect">
            <a:avLst/>
          </a:prstGeom>
        </p:spPr>
        <p:txBody>
          <a:bodyPr vert="horz" wrap="square" lIns="0" tIns="72090" rIns="0" bIns="0" rtlCol="0">
            <a:spAutoFit/>
          </a:bodyPr>
          <a:lstStyle>
            <a:defPPr>
              <a:defRPr lang="en-US"/>
            </a:defPPr>
          </a:lstStyle>
          <a:p>
            <a:pPr marL="37942">
              <a:lnSpc>
                <a:spcPct val="100000"/>
              </a:lnSpc>
              <a:spcBef>
                <a:spcPts val="568"/>
              </a:spcBef>
            </a:pPr>
            <a:r>
              <a:rPr sz="1793">
                <a:solidFill>
                  <a:srgbClr val="FFFFFF"/>
                </a:solidFill>
                <a:latin typeface="Roboto Condensed"/>
                <a:cs typeface="Roboto Condensed"/>
              </a:rPr>
              <a:t>Ensures:</a:t>
            </a:r>
            <a:endParaRPr sz="1793">
              <a:latin typeface="Roboto Condensed"/>
              <a:cs typeface="Roboto Condensed"/>
            </a:endParaRPr>
          </a:p>
          <a:p>
            <a:pPr marL="1066168" marR="15177" indent="-512216">
              <a:lnSpc>
                <a:spcPct val="109500"/>
              </a:lnSpc>
              <a:buFont typeface="Wingdings" panose="05000000000000000000" pitchFamily="2" charset="2"/>
              <a:buChar char="Ø"/>
            </a:pPr>
            <a:r>
              <a:rPr sz="1793" spc="-15">
                <a:solidFill>
                  <a:srgbClr val="FFFFFF"/>
                </a:solidFill>
                <a:latin typeface="Roboto Condensed"/>
                <a:cs typeface="Roboto Condensed"/>
              </a:rPr>
              <a:t>The </a:t>
            </a:r>
            <a:r>
              <a:rPr sz="1793">
                <a:solidFill>
                  <a:srgbClr val="FFFFFF"/>
                </a:solidFill>
                <a:latin typeface="Roboto Condensed"/>
                <a:cs typeface="Roboto Condensed"/>
              </a:rPr>
              <a:t>important aspects </a:t>
            </a:r>
            <a:r>
              <a:rPr sz="1793" spc="15">
                <a:solidFill>
                  <a:srgbClr val="FFFFFF"/>
                </a:solidFill>
                <a:latin typeface="Roboto Condensed"/>
                <a:cs typeface="Roboto Condensed"/>
              </a:rPr>
              <a:t>of </a:t>
            </a:r>
            <a:r>
              <a:rPr sz="1793">
                <a:solidFill>
                  <a:srgbClr val="FFFFFF"/>
                </a:solidFill>
                <a:latin typeface="Roboto Condensed"/>
                <a:cs typeface="Roboto Condensed"/>
              </a:rPr>
              <a:t>the processes related to </a:t>
            </a:r>
            <a:r>
              <a:rPr sz="1793" spc="-15">
                <a:solidFill>
                  <a:srgbClr val="FFFFFF"/>
                </a:solidFill>
                <a:latin typeface="Roboto Condensed"/>
                <a:cs typeface="Roboto Condensed"/>
              </a:rPr>
              <a:t>any </a:t>
            </a:r>
            <a:r>
              <a:rPr sz="1793">
                <a:solidFill>
                  <a:srgbClr val="FFFFFF"/>
                </a:solidFill>
                <a:latin typeface="Roboto Condensed"/>
                <a:cs typeface="Roboto Condensed"/>
              </a:rPr>
              <a:t>business  are </a:t>
            </a:r>
            <a:r>
              <a:rPr sz="1793" spc="15">
                <a:solidFill>
                  <a:srgbClr val="FFFFFF"/>
                </a:solidFill>
                <a:latin typeface="Roboto Condensed"/>
                <a:cs typeface="Roboto Condensed"/>
              </a:rPr>
              <a:t>visible </a:t>
            </a:r>
            <a:r>
              <a:rPr sz="1793">
                <a:solidFill>
                  <a:srgbClr val="FFFFFF"/>
                </a:solidFill>
                <a:latin typeface="Roboto Condensed"/>
                <a:cs typeface="Roboto Condensed"/>
              </a:rPr>
              <a:t>to those </a:t>
            </a:r>
            <a:r>
              <a:rPr sz="1793" spc="-15">
                <a:solidFill>
                  <a:srgbClr val="FFFFFF"/>
                </a:solidFill>
                <a:latin typeface="Roboto Condensed"/>
                <a:cs typeface="Roboto Condensed"/>
              </a:rPr>
              <a:t>who </a:t>
            </a:r>
            <a:r>
              <a:rPr sz="1793">
                <a:solidFill>
                  <a:srgbClr val="FFFFFF"/>
                </a:solidFill>
                <a:latin typeface="Roboto Condensed"/>
                <a:cs typeface="Roboto Condensed"/>
              </a:rPr>
              <a:t>are responsible for the</a:t>
            </a:r>
            <a:r>
              <a:rPr sz="1793" spc="15">
                <a:solidFill>
                  <a:srgbClr val="FFFFFF"/>
                </a:solidFill>
                <a:latin typeface="Roboto Condensed"/>
                <a:cs typeface="Roboto Condensed"/>
              </a:rPr>
              <a:t> </a:t>
            </a:r>
            <a:r>
              <a:rPr sz="1793">
                <a:solidFill>
                  <a:srgbClr val="FFFFFF"/>
                </a:solidFill>
                <a:latin typeface="Roboto Condensed"/>
                <a:cs typeface="Roboto Condensed"/>
              </a:rPr>
              <a:t>outcome</a:t>
            </a:r>
            <a:r>
              <a:rPr sz="1793" smtClean="0">
                <a:solidFill>
                  <a:srgbClr val="FFFFFF"/>
                </a:solidFill>
                <a:latin typeface="Roboto Condensed"/>
                <a:cs typeface="Roboto Condensed"/>
              </a:rPr>
              <a:t>.</a:t>
            </a:r>
            <a:endParaRPr lang="en-US" sz="1793" smtClean="0">
              <a:solidFill>
                <a:srgbClr val="FFFFFF"/>
              </a:solidFill>
              <a:latin typeface="Roboto Condensed"/>
              <a:cs typeface="Roboto Condensed"/>
            </a:endParaRPr>
          </a:p>
          <a:p>
            <a:pPr marL="1066168" marR="15177" indent="-512216">
              <a:lnSpc>
                <a:spcPct val="109500"/>
              </a:lnSpc>
              <a:buFont typeface="Wingdings" panose="05000000000000000000" pitchFamily="2" charset="2"/>
              <a:buChar char="Ø"/>
            </a:pPr>
            <a:endParaRPr sz="1793">
              <a:latin typeface="Roboto Condensed"/>
              <a:cs typeface="Roboto Condensed"/>
            </a:endParaRPr>
          </a:p>
          <a:p>
            <a:pPr marL="1066168" indent="-512216">
              <a:lnSpc>
                <a:spcPct val="100000"/>
              </a:lnSpc>
              <a:buFont typeface="Wingdings" panose="05000000000000000000" pitchFamily="2" charset="2"/>
              <a:buChar char="Ø"/>
            </a:pPr>
            <a:r>
              <a:rPr lang="en-US" sz="1793">
                <a:solidFill>
                  <a:srgbClr val="FFFFFF"/>
                </a:solidFill>
                <a:latin typeface="Roboto Condensed"/>
                <a:cs typeface="Roboto Condensed"/>
              </a:rPr>
              <a:t>A</a:t>
            </a:r>
            <a:r>
              <a:rPr sz="1793" smtClean="0">
                <a:solidFill>
                  <a:srgbClr val="FFFFFF"/>
                </a:solidFill>
                <a:latin typeface="Roboto Condensed"/>
                <a:cs typeface="Roboto Condensed"/>
              </a:rPr>
              <a:t>spects </a:t>
            </a:r>
            <a:r>
              <a:rPr sz="1793">
                <a:solidFill>
                  <a:srgbClr val="FFFFFF"/>
                </a:solidFill>
                <a:latin typeface="Roboto Condensed"/>
                <a:cs typeface="Roboto Condensed"/>
              </a:rPr>
              <a:t>are defined using </a:t>
            </a:r>
            <a:r>
              <a:rPr sz="1793" spc="15">
                <a:solidFill>
                  <a:srgbClr val="FFFFFF"/>
                </a:solidFill>
                <a:latin typeface="Roboto Condensed"/>
                <a:cs typeface="Roboto Condensed"/>
              </a:rPr>
              <a:t>a </a:t>
            </a:r>
            <a:r>
              <a:rPr sz="1793" spc="-15">
                <a:solidFill>
                  <a:srgbClr val="FFFFFF"/>
                </a:solidFill>
                <a:latin typeface="Roboto Condensed"/>
                <a:cs typeface="Roboto Condensed"/>
              </a:rPr>
              <a:t>common </a:t>
            </a:r>
            <a:r>
              <a:rPr sz="1793">
                <a:solidFill>
                  <a:srgbClr val="FFFFFF"/>
                </a:solidFill>
                <a:latin typeface="Roboto Condensed"/>
                <a:cs typeface="Roboto Condensed"/>
              </a:rPr>
              <a:t>standard</a:t>
            </a:r>
            <a:r>
              <a:rPr sz="1793" smtClean="0">
                <a:solidFill>
                  <a:srgbClr val="FFFFFF"/>
                </a:solidFill>
                <a:latin typeface="Roboto Condensed"/>
                <a:cs typeface="Roboto Condensed"/>
              </a:rPr>
              <a:t>.</a:t>
            </a:r>
            <a:endParaRPr lang="en-US" sz="1793" smtClean="0">
              <a:solidFill>
                <a:srgbClr val="FFFFFF"/>
              </a:solidFill>
              <a:latin typeface="Roboto Condensed"/>
              <a:cs typeface="Roboto Condensed"/>
            </a:endParaRPr>
          </a:p>
          <a:p>
            <a:pPr marL="1066168" indent="-512216">
              <a:lnSpc>
                <a:spcPct val="100000"/>
              </a:lnSpc>
              <a:buFont typeface="Wingdings" panose="05000000000000000000" pitchFamily="2" charset="2"/>
              <a:buChar char="Ø"/>
            </a:pPr>
            <a:endParaRPr sz="1793">
              <a:latin typeface="Roboto Condensed"/>
              <a:cs typeface="Roboto Condensed"/>
            </a:endParaRPr>
          </a:p>
          <a:p>
            <a:pPr marL="1066168" indent="-512216">
              <a:lnSpc>
                <a:spcPct val="100000"/>
              </a:lnSpc>
              <a:spcBef>
                <a:spcPts val="269"/>
              </a:spcBef>
              <a:buFont typeface="Wingdings" panose="05000000000000000000" pitchFamily="2" charset="2"/>
              <a:buChar char="Ø"/>
            </a:pPr>
            <a:r>
              <a:rPr lang="en-US" sz="1793" spc="15">
                <a:solidFill>
                  <a:srgbClr val="FFFFFF"/>
                </a:solidFill>
                <a:latin typeface="Roboto Condensed"/>
                <a:cs typeface="Roboto Condensed"/>
              </a:rPr>
              <a:t>A</a:t>
            </a:r>
            <a:r>
              <a:rPr sz="1793" spc="15" smtClean="0">
                <a:solidFill>
                  <a:srgbClr val="FFFFFF"/>
                </a:solidFill>
                <a:latin typeface="Roboto Condensed"/>
                <a:cs typeface="Roboto Condensed"/>
              </a:rPr>
              <a:t>ll </a:t>
            </a:r>
            <a:r>
              <a:rPr sz="1793">
                <a:solidFill>
                  <a:srgbClr val="FFFFFF"/>
                </a:solidFill>
                <a:latin typeface="Roboto Condensed"/>
                <a:cs typeface="Roboto Condensed"/>
              </a:rPr>
              <a:t>the observers understand the aspects </a:t>
            </a:r>
            <a:r>
              <a:rPr sz="1793" spc="15">
                <a:solidFill>
                  <a:srgbClr val="FFFFFF"/>
                </a:solidFill>
                <a:latin typeface="Roboto Condensed"/>
                <a:cs typeface="Roboto Condensed"/>
              </a:rPr>
              <a:t>in </a:t>
            </a:r>
            <a:r>
              <a:rPr sz="1793">
                <a:solidFill>
                  <a:srgbClr val="FFFFFF"/>
                </a:solidFill>
                <a:latin typeface="Roboto Condensed"/>
                <a:cs typeface="Roboto Condensed"/>
              </a:rPr>
              <a:t>the same</a:t>
            </a:r>
            <a:r>
              <a:rPr sz="1793" spc="-75">
                <a:solidFill>
                  <a:srgbClr val="FFFFFF"/>
                </a:solidFill>
                <a:latin typeface="Roboto Condensed"/>
                <a:cs typeface="Roboto Condensed"/>
              </a:rPr>
              <a:t> </a:t>
            </a:r>
            <a:r>
              <a:rPr sz="1793">
                <a:solidFill>
                  <a:srgbClr val="FFFFFF"/>
                </a:solidFill>
                <a:latin typeface="Roboto Condensed"/>
                <a:cs typeface="Roboto Condensed"/>
              </a:rPr>
              <a:t>way</a:t>
            </a:r>
            <a:r>
              <a:rPr sz="1793" smtClean="0">
                <a:solidFill>
                  <a:srgbClr val="FFFFFF"/>
                </a:solidFill>
                <a:latin typeface="Roboto Condensed"/>
                <a:cs typeface="Roboto Condensed"/>
              </a:rPr>
              <a:t>.</a:t>
            </a:r>
            <a:endParaRPr lang="en-US" sz="1793" smtClean="0">
              <a:solidFill>
                <a:srgbClr val="FFFFFF"/>
              </a:solidFill>
              <a:latin typeface="Roboto Condensed"/>
              <a:cs typeface="Roboto Condensed"/>
            </a:endParaRPr>
          </a:p>
          <a:p>
            <a:pPr marL="1066168" indent="-512216">
              <a:lnSpc>
                <a:spcPct val="100000"/>
              </a:lnSpc>
              <a:spcBef>
                <a:spcPts val="269"/>
              </a:spcBef>
              <a:buFont typeface="Wingdings" panose="05000000000000000000" pitchFamily="2" charset="2"/>
              <a:buChar char="Ø"/>
            </a:pPr>
            <a:endParaRPr lang="en-US" sz="1793" smtClean="0">
              <a:solidFill>
                <a:srgbClr val="FFFFFF"/>
              </a:solidFill>
              <a:latin typeface="Roboto Condensed"/>
              <a:cs typeface="Roboto Condensed"/>
            </a:endParaRPr>
          </a:p>
          <a:p>
            <a:pPr marL="1066168" marR="273182" indent="-512216">
              <a:lnSpc>
                <a:spcPct val="109500"/>
              </a:lnSpc>
              <a:buFont typeface="Wingdings" panose="05000000000000000000" pitchFamily="2" charset="2"/>
              <a:buChar char="Ø"/>
            </a:pPr>
            <a:r>
              <a:rPr lang="en-US" sz="1793">
                <a:solidFill>
                  <a:srgbClr val="FFFFFF"/>
                </a:solidFill>
                <a:latin typeface="Roboto Condensed"/>
                <a:cs typeface="Roboto Condensed"/>
              </a:rPr>
              <a:t>D</a:t>
            </a:r>
            <a:r>
              <a:rPr sz="1793" smtClean="0">
                <a:solidFill>
                  <a:srgbClr val="FFFFFF"/>
                </a:solidFill>
                <a:latin typeface="Roboto Condensed"/>
                <a:cs typeface="Roboto Condensed"/>
              </a:rPr>
              <a:t>efinition </a:t>
            </a:r>
            <a:r>
              <a:rPr sz="1793" spc="15">
                <a:solidFill>
                  <a:srgbClr val="FFFFFF"/>
                </a:solidFill>
                <a:latin typeface="Roboto Condensed"/>
                <a:cs typeface="Roboto Condensed"/>
              </a:rPr>
              <a:t>of ‘Done’ is </a:t>
            </a:r>
            <a:r>
              <a:rPr sz="1793" spc="-15">
                <a:solidFill>
                  <a:srgbClr val="FFFFFF"/>
                </a:solidFill>
                <a:latin typeface="Roboto Condensed"/>
                <a:cs typeface="Roboto Condensed"/>
              </a:rPr>
              <a:t>common </a:t>
            </a:r>
            <a:r>
              <a:rPr sz="1793">
                <a:solidFill>
                  <a:srgbClr val="FFFFFF"/>
                </a:solidFill>
                <a:latin typeface="Roboto Condensed"/>
                <a:cs typeface="Roboto Condensed"/>
              </a:rPr>
              <a:t>for </a:t>
            </a:r>
            <a:r>
              <a:rPr sz="1793" spc="-15">
                <a:solidFill>
                  <a:srgbClr val="FFFFFF"/>
                </a:solidFill>
                <a:latin typeface="Roboto Condensed"/>
                <a:cs typeface="Roboto Condensed"/>
              </a:rPr>
              <a:t>who </a:t>
            </a:r>
            <a:r>
              <a:rPr sz="1793" spc="15">
                <a:solidFill>
                  <a:srgbClr val="FFFFFF"/>
                </a:solidFill>
                <a:latin typeface="Roboto Condensed"/>
                <a:cs typeface="Roboto Condensed"/>
              </a:rPr>
              <a:t>do </a:t>
            </a:r>
            <a:r>
              <a:rPr sz="1793">
                <a:solidFill>
                  <a:srgbClr val="FFFFFF"/>
                </a:solidFill>
                <a:latin typeface="Roboto Condensed"/>
                <a:cs typeface="Roboto Condensed"/>
              </a:rPr>
              <a:t>the work and those  </a:t>
            </a:r>
            <a:r>
              <a:rPr sz="1793" spc="-15">
                <a:solidFill>
                  <a:srgbClr val="FFFFFF"/>
                </a:solidFill>
                <a:latin typeface="Roboto Condensed"/>
                <a:cs typeface="Roboto Condensed"/>
              </a:rPr>
              <a:t>who </a:t>
            </a:r>
            <a:r>
              <a:rPr sz="1793">
                <a:solidFill>
                  <a:srgbClr val="FFFFFF"/>
                </a:solidFill>
                <a:latin typeface="Roboto Condensed"/>
                <a:cs typeface="Roboto Condensed"/>
              </a:rPr>
              <a:t>evaluate the results.</a:t>
            </a:r>
            <a:endParaRPr sz="1793">
              <a:latin typeface="Roboto Condensed"/>
              <a:cs typeface="Roboto Condensed"/>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title"/>
          </p:nvPr>
        </p:nvSpPr>
        <p:spPr>
          <a:xfrm>
            <a:off x="258597" y="861393"/>
            <a:ext cx="4996358" cy="3377932"/>
          </a:xfrm>
          <a:prstGeom prst="rect">
            <a:avLst/>
          </a:prstGeom>
        </p:spPr>
        <p:txBody>
          <a:bodyPr vert="horz" wrap="square" lIns="0" tIns="37942" rIns="0" bIns="0" rtlCol="0">
            <a:spAutoFit/>
          </a:bodyPr>
          <a:lstStyle/>
          <a:p>
            <a:pPr marL="37942">
              <a:lnSpc>
                <a:spcPct val="100000"/>
              </a:lnSpc>
              <a:spcBef>
                <a:spcPts val="299"/>
              </a:spcBef>
            </a:pPr>
            <a:r>
              <a:rPr/>
              <a:t>I</a:t>
            </a:r>
            <a:r>
              <a:rPr spc="-15"/>
              <a:t>n</a:t>
            </a:r>
            <a:r>
              <a:rPr spc="15"/>
              <a:t>s</a:t>
            </a:r>
            <a:r>
              <a:rPr/>
              <a:t>p</a:t>
            </a:r>
            <a:r>
              <a:rPr spc="15"/>
              <a:t>ec</a:t>
            </a:r>
            <a:r>
              <a:rPr/>
              <a:t>t</a:t>
            </a:r>
            <a:r>
              <a:rPr spc="45"/>
              <a:t>i</a:t>
            </a:r>
            <a:r>
              <a:rPr spc="15"/>
              <a:t>o</a:t>
            </a:r>
            <a:r>
              <a:rPr/>
              <a:t>n</a:t>
            </a:r>
          </a:p>
        </p:txBody>
      </p:sp>
      <p:sp>
        <p:nvSpPr>
          <p:cNvPr id="3" name="object 3"/>
          <p:cNvSpPr txBox="1"/>
          <p:nvPr/>
        </p:nvSpPr>
        <p:spPr>
          <a:xfrm>
            <a:off x="258597" y="1392966"/>
            <a:ext cx="7757223" cy="3327052"/>
          </a:xfrm>
          <a:prstGeom prst="rect">
            <a:avLst/>
          </a:prstGeom>
        </p:spPr>
        <p:txBody>
          <a:bodyPr vert="horz" wrap="square" lIns="0" tIns="72090" rIns="0" bIns="0" rtlCol="0">
            <a:spAutoFit/>
          </a:bodyPr>
          <a:lstStyle>
            <a:defPPr>
              <a:defRPr lang="en-US"/>
            </a:defPPr>
          </a:lstStyle>
          <a:p>
            <a:pPr marL="37942">
              <a:lnSpc>
                <a:spcPct val="100000"/>
              </a:lnSpc>
              <a:spcBef>
                <a:spcPts val="568"/>
              </a:spcBef>
            </a:pPr>
            <a:r>
              <a:rPr sz="1793">
                <a:solidFill>
                  <a:srgbClr val="FFFFFF"/>
                </a:solidFill>
                <a:latin typeface="Roboto Condensed"/>
                <a:cs typeface="Roboto Condensed"/>
              </a:rPr>
              <a:t>Ensures:</a:t>
            </a:r>
            <a:endParaRPr sz="1793">
              <a:latin typeface="Roboto Condensed"/>
              <a:cs typeface="Roboto Condensed"/>
            </a:endParaRPr>
          </a:p>
          <a:p>
            <a:pPr marL="550158" indent="-512216">
              <a:lnSpc>
                <a:spcPct val="100000"/>
              </a:lnSpc>
              <a:spcBef>
                <a:spcPts val="269"/>
              </a:spcBef>
              <a:buFont typeface="Wingdings" panose="05000000000000000000" pitchFamily="2" charset="2"/>
              <a:buChar char="Ø"/>
            </a:pPr>
            <a:r>
              <a:rPr sz="1793">
                <a:solidFill>
                  <a:srgbClr val="FFFFFF"/>
                </a:solidFill>
                <a:latin typeface="Roboto Condensed"/>
                <a:cs typeface="Roboto Condensed"/>
              </a:rPr>
              <a:t>To detect variances that </a:t>
            </a:r>
            <a:r>
              <a:rPr sz="1793" spc="-15">
                <a:solidFill>
                  <a:srgbClr val="FFFFFF"/>
                </a:solidFill>
                <a:latin typeface="Roboto Condensed"/>
                <a:cs typeface="Roboto Condensed"/>
              </a:rPr>
              <a:t>may </a:t>
            </a:r>
            <a:r>
              <a:rPr sz="1793">
                <a:solidFill>
                  <a:srgbClr val="FFFFFF"/>
                </a:solidFill>
                <a:latin typeface="Roboto Condensed"/>
                <a:cs typeface="Roboto Condensed"/>
              </a:rPr>
              <a:t>affect the</a:t>
            </a:r>
            <a:r>
              <a:rPr sz="1793" spc="15">
                <a:solidFill>
                  <a:srgbClr val="FFFFFF"/>
                </a:solidFill>
                <a:latin typeface="Roboto Condensed"/>
                <a:cs typeface="Roboto Condensed"/>
              </a:rPr>
              <a:t> </a:t>
            </a:r>
            <a:r>
              <a:rPr sz="1793" smtClean="0">
                <a:solidFill>
                  <a:srgbClr val="FFFFFF"/>
                </a:solidFill>
                <a:latin typeface="Roboto Condensed"/>
                <a:cs typeface="Roboto Condensed"/>
              </a:rPr>
              <a:t>process.</a:t>
            </a:r>
            <a:endParaRPr lang="en-US" sz="1793" smtClean="0">
              <a:solidFill>
                <a:srgbClr val="FFFFFF"/>
              </a:solidFill>
              <a:latin typeface="Roboto Condensed"/>
              <a:cs typeface="Roboto Condensed"/>
            </a:endParaRPr>
          </a:p>
          <a:p>
            <a:pPr marL="550158" indent="-512216">
              <a:lnSpc>
                <a:spcPct val="100000"/>
              </a:lnSpc>
              <a:spcBef>
                <a:spcPts val="269"/>
              </a:spcBef>
              <a:buFont typeface="Wingdings" panose="05000000000000000000" pitchFamily="2" charset="2"/>
              <a:buChar char="Ø"/>
            </a:pPr>
            <a:endParaRPr lang="en-US" sz="1793">
              <a:latin typeface="Roboto Condensed"/>
              <a:cs typeface="Roboto Condensed"/>
            </a:endParaRPr>
          </a:p>
          <a:p>
            <a:pPr marL="550158" indent="-512216">
              <a:lnSpc>
                <a:spcPct val="100000"/>
              </a:lnSpc>
              <a:spcBef>
                <a:spcPts val="269"/>
              </a:spcBef>
              <a:buFont typeface="Wingdings" panose="05000000000000000000" pitchFamily="2" charset="2"/>
              <a:buChar char="Ø"/>
            </a:pPr>
            <a:r>
              <a:rPr sz="1793" spc="-15" smtClean="0">
                <a:solidFill>
                  <a:srgbClr val="FFFFFF"/>
                </a:solidFill>
                <a:latin typeface="Roboto Condensed"/>
                <a:cs typeface="Roboto Condensed"/>
              </a:rPr>
              <a:t>Scrum </a:t>
            </a:r>
            <a:r>
              <a:rPr sz="1793">
                <a:solidFill>
                  <a:srgbClr val="FFFFFF"/>
                </a:solidFill>
                <a:latin typeface="Roboto Condensed"/>
                <a:cs typeface="Roboto Condensed"/>
              </a:rPr>
              <a:t>users should inspect the </a:t>
            </a:r>
            <a:r>
              <a:rPr sz="1793" spc="-15">
                <a:solidFill>
                  <a:srgbClr val="FFFFFF"/>
                </a:solidFill>
                <a:latin typeface="Roboto Condensed"/>
                <a:cs typeface="Roboto Condensed"/>
              </a:rPr>
              <a:t>Scrum </a:t>
            </a:r>
            <a:r>
              <a:rPr sz="1793">
                <a:solidFill>
                  <a:srgbClr val="FFFFFF"/>
                </a:solidFill>
                <a:latin typeface="Roboto Condensed"/>
                <a:cs typeface="Roboto Condensed"/>
              </a:rPr>
              <a:t>artifacts and progress at  frequent</a:t>
            </a:r>
            <a:r>
              <a:rPr sz="1793" spc="-15">
                <a:solidFill>
                  <a:srgbClr val="FFFFFF"/>
                </a:solidFill>
                <a:latin typeface="Roboto Condensed"/>
                <a:cs typeface="Roboto Condensed"/>
              </a:rPr>
              <a:t> </a:t>
            </a:r>
            <a:r>
              <a:rPr sz="1793">
                <a:solidFill>
                  <a:srgbClr val="FFFFFF"/>
                </a:solidFill>
                <a:latin typeface="Roboto Condensed"/>
                <a:cs typeface="Roboto Condensed"/>
              </a:rPr>
              <a:t>intervals.</a:t>
            </a:r>
            <a:endParaRPr sz="1793">
              <a:latin typeface="Roboto Condensed"/>
              <a:cs typeface="Roboto Condensed"/>
            </a:endParaRPr>
          </a:p>
          <a:p>
            <a:pPr marL="550158" marR="2217705" indent="-512216">
              <a:lnSpc>
                <a:spcPct val="219000"/>
              </a:lnSpc>
              <a:buFont typeface="Wingdings" panose="05000000000000000000" pitchFamily="2" charset="2"/>
              <a:buChar char="Ø"/>
            </a:pPr>
            <a:r>
              <a:rPr sz="1793">
                <a:solidFill>
                  <a:srgbClr val="FFFFFF"/>
                </a:solidFill>
                <a:latin typeface="Roboto Condensed"/>
                <a:cs typeface="Roboto Condensed"/>
              </a:rPr>
              <a:t>Inspection doesn’t affect the </a:t>
            </a:r>
            <a:r>
              <a:rPr sz="1793" smtClean="0">
                <a:solidFill>
                  <a:srgbClr val="FFFFFF"/>
                </a:solidFill>
                <a:latin typeface="Roboto Condensed"/>
                <a:cs typeface="Roboto Condensed"/>
              </a:rPr>
              <a:t>actual</a:t>
            </a:r>
            <a:r>
              <a:rPr lang="en-US" sz="1793">
                <a:solidFill>
                  <a:srgbClr val="FFFFFF"/>
                </a:solidFill>
                <a:latin typeface="Roboto Condensed"/>
                <a:cs typeface="Roboto Condensed"/>
              </a:rPr>
              <a:t> </a:t>
            </a:r>
            <a:r>
              <a:rPr lang="en-US" sz="1793" smtClean="0">
                <a:solidFill>
                  <a:srgbClr val="FFFFFF"/>
                </a:solidFill>
                <a:latin typeface="Roboto Condensed"/>
                <a:cs typeface="Roboto Condensed"/>
              </a:rPr>
              <a:t>workflow</a:t>
            </a:r>
            <a:r>
              <a:rPr sz="1793" smtClean="0">
                <a:solidFill>
                  <a:srgbClr val="FFFFFF"/>
                </a:solidFill>
                <a:latin typeface="Roboto Condensed"/>
                <a:cs typeface="Roboto Condensed"/>
              </a:rPr>
              <a:t>. </a:t>
            </a:r>
            <a:endParaRPr lang="en-US" sz="1793" smtClean="0">
              <a:solidFill>
                <a:srgbClr val="FFFFFF"/>
              </a:solidFill>
              <a:latin typeface="Roboto Condensed"/>
              <a:cs typeface="Roboto Condensed"/>
            </a:endParaRPr>
          </a:p>
          <a:p>
            <a:pPr marL="550158" marR="2217705" indent="-512216">
              <a:lnSpc>
                <a:spcPct val="219000"/>
              </a:lnSpc>
              <a:buFont typeface="Wingdings" panose="05000000000000000000" pitchFamily="2" charset="2"/>
              <a:buChar char="Ø"/>
            </a:pPr>
            <a:r>
              <a:rPr sz="1793" smtClean="0">
                <a:solidFill>
                  <a:srgbClr val="FFFFFF"/>
                </a:solidFill>
                <a:latin typeface="Roboto Condensed"/>
                <a:cs typeface="Roboto Condensed"/>
              </a:rPr>
              <a:t>Suitably </a:t>
            </a:r>
            <a:r>
              <a:rPr sz="1793">
                <a:solidFill>
                  <a:srgbClr val="FFFFFF"/>
                </a:solidFill>
                <a:latin typeface="Roboto Condensed"/>
                <a:cs typeface="Roboto Condensed"/>
              </a:rPr>
              <a:t>experienced</a:t>
            </a:r>
            <a:r>
              <a:rPr sz="1793" spc="-15">
                <a:solidFill>
                  <a:srgbClr val="FFFFFF"/>
                </a:solidFill>
                <a:latin typeface="Roboto Condensed"/>
                <a:cs typeface="Roboto Condensed"/>
              </a:rPr>
              <a:t> </a:t>
            </a:r>
            <a:r>
              <a:rPr sz="1793">
                <a:solidFill>
                  <a:srgbClr val="FFFFFF"/>
                </a:solidFill>
                <a:latin typeface="Roboto Condensed"/>
                <a:cs typeface="Roboto Condensed"/>
              </a:rPr>
              <a:t>inspectors</a:t>
            </a:r>
            <a:endParaRPr sz="1793">
              <a:latin typeface="Roboto Condensed"/>
              <a:cs typeface="Roboto Condensed"/>
            </a:endParaRPr>
          </a:p>
          <a:p>
            <a:pPr marL="512216" indent="-512216">
              <a:lnSpc>
                <a:spcPct val="100000"/>
              </a:lnSpc>
              <a:spcBef>
                <a:spcPts val="60"/>
              </a:spcBef>
              <a:buFont typeface="Wingdings" panose="05000000000000000000" pitchFamily="2" charset="2"/>
              <a:buChar char="Ø"/>
            </a:pPr>
            <a:endParaRPr sz="1793">
              <a:latin typeface="Roboto Condensed"/>
              <a:cs typeface="Roboto Condensed"/>
            </a:endParaRPr>
          </a:p>
          <a:p>
            <a:pPr marL="550158" indent="-512216">
              <a:lnSpc>
                <a:spcPct val="100000"/>
              </a:lnSpc>
              <a:spcBef>
                <a:spcPts val="15"/>
              </a:spcBef>
              <a:buFont typeface="Wingdings" panose="05000000000000000000" pitchFamily="2" charset="2"/>
              <a:buChar char="Ø"/>
            </a:pPr>
            <a:r>
              <a:rPr sz="1793" spc="-15">
                <a:solidFill>
                  <a:srgbClr val="FFFFFF"/>
                </a:solidFill>
                <a:latin typeface="Roboto Condensed"/>
                <a:cs typeface="Roboto Condensed"/>
              </a:rPr>
              <a:t>Carry </a:t>
            </a:r>
            <a:r>
              <a:rPr sz="1793">
                <a:solidFill>
                  <a:srgbClr val="FFFFFF"/>
                </a:solidFill>
                <a:latin typeface="Roboto Condensed"/>
                <a:cs typeface="Roboto Condensed"/>
              </a:rPr>
              <a:t>out the inspection process to derive value out </a:t>
            </a:r>
            <a:r>
              <a:rPr sz="1793" spc="15">
                <a:solidFill>
                  <a:srgbClr val="FFFFFF"/>
                </a:solidFill>
                <a:latin typeface="Roboto Condensed"/>
                <a:cs typeface="Roboto Condensed"/>
              </a:rPr>
              <a:t>of</a:t>
            </a:r>
            <a:r>
              <a:rPr sz="1793" spc="45">
                <a:solidFill>
                  <a:srgbClr val="FFFFFF"/>
                </a:solidFill>
                <a:latin typeface="Roboto Condensed"/>
                <a:cs typeface="Roboto Condensed"/>
              </a:rPr>
              <a:t> </a:t>
            </a:r>
            <a:r>
              <a:rPr sz="1793" spc="15">
                <a:solidFill>
                  <a:srgbClr val="FFFFFF"/>
                </a:solidFill>
                <a:latin typeface="Roboto Condensed"/>
                <a:cs typeface="Roboto Condensed"/>
              </a:rPr>
              <a:t>it.</a:t>
            </a:r>
            <a:endParaRPr sz="1793">
              <a:latin typeface="Roboto Condensed"/>
              <a:cs typeface="Roboto Condensed"/>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5"/>
            <a:ext cx="5863492"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3777704" cy="322724"/>
          </a:xfrm>
          <a:prstGeom prst="rect">
            <a:avLst/>
          </a:prstGeom>
        </p:spPr>
        <p:txBody>
          <a:bodyPr vert="horz" wrap="square" lIns="0" tIns="8930" rIns="0" bIns="0" rtlCol="0">
            <a:spAutoFit/>
          </a:bodyPr>
          <a:lstStyle/>
          <a:p>
            <a:pPr marL="8930">
              <a:lnSpc>
                <a:spcPct val="100000"/>
              </a:lnSpc>
              <a:spcBef>
                <a:spcPts val="70"/>
              </a:spcBef>
            </a:pPr>
            <a:r>
              <a:rPr sz="2953" b="1" spc="-183">
                <a:latin typeface="Trebuchet MS"/>
                <a:cs typeface="Trebuchet MS"/>
              </a:rPr>
              <a:t>10. </a:t>
            </a:r>
            <a:r>
              <a:rPr sz="2953" b="1" spc="67">
                <a:latin typeface="Trebuchet MS"/>
                <a:cs typeface="Trebuchet MS"/>
              </a:rPr>
              <a:t>The </a:t>
            </a:r>
            <a:r>
              <a:rPr sz="2953" b="1" spc="53">
                <a:latin typeface="Trebuchet MS"/>
                <a:cs typeface="Trebuchet MS"/>
              </a:rPr>
              <a:t>power </a:t>
            </a:r>
            <a:r>
              <a:rPr sz="2953" b="1" spc="46">
                <a:latin typeface="Trebuchet MS"/>
                <a:cs typeface="Trebuchet MS"/>
              </a:rPr>
              <a:t>of</a:t>
            </a:r>
            <a:r>
              <a:rPr sz="2953" b="1" spc="-478">
                <a:latin typeface="Trebuchet MS"/>
                <a:cs typeface="Trebuchet MS"/>
              </a:rPr>
              <a:t> </a:t>
            </a:r>
            <a:r>
              <a:rPr sz="2953" b="1" spc="39">
                <a:latin typeface="Trebuchet MS"/>
                <a:cs typeface="Trebuchet MS"/>
              </a:rPr>
              <a:t>less</a:t>
            </a:r>
            <a:endParaRPr sz="2953">
              <a:latin typeface="Trebuchet MS"/>
              <a:cs typeface="Trebuchet MS"/>
            </a:endParaRPr>
          </a:p>
        </p:txBody>
      </p:sp>
      <p:sp>
        <p:nvSpPr>
          <p:cNvPr id="5" name="object 5"/>
          <p:cNvSpPr txBox="1"/>
          <p:nvPr/>
        </p:nvSpPr>
        <p:spPr>
          <a:xfrm>
            <a:off x="1419820" y="3951387"/>
            <a:ext cx="6174879" cy="1830586"/>
          </a:xfrm>
          <a:prstGeom prst="rect">
            <a:avLst/>
          </a:prstGeom>
        </p:spPr>
        <p:txBody>
          <a:bodyPr vert="horz" wrap="square" lIns="0" tIns="8930" rIns="0" bIns="0" rtlCol="0">
            <a:spAutoFit/>
          </a:bodyPr>
          <a:lstStyle>
            <a:defPPr>
              <a:defRPr lang="en-US"/>
            </a:defPPr>
          </a:lstStyle>
          <a:p>
            <a:pPr algn="ctr">
              <a:lnSpc>
                <a:spcPct val="100000"/>
              </a:lnSpc>
              <a:spcBef>
                <a:spcPts val="70"/>
              </a:spcBef>
            </a:pPr>
            <a:r>
              <a:rPr sz="4922" spc="88">
                <a:solidFill>
                  <a:srgbClr val="53443A"/>
                </a:solidFill>
                <a:latin typeface="Georgia"/>
                <a:cs typeface="Georgia"/>
              </a:rPr>
              <a:t>Simplicity </a:t>
            </a:r>
            <a:r>
              <a:rPr sz="4922" spc="14">
                <a:solidFill>
                  <a:srgbClr val="53443A"/>
                </a:solidFill>
                <a:latin typeface="Georgia"/>
                <a:cs typeface="Georgia"/>
              </a:rPr>
              <a:t>is</a:t>
            </a:r>
            <a:r>
              <a:rPr sz="4922" spc="-176">
                <a:solidFill>
                  <a:srgbClr val="53443A"/>
                </a:solidFill>
                <a:latin typeface="Georgia"/>
                <a:cs typeface="Georgia"/>
              </a:rPr>
              <a:t> </a:t>
            </a:r>
            <a:r>
              <a:rPr sz="4922" spc="77">
                <a:solidFill>
                  <a:srgbClr val="53443A"/>
                </a:solidFill>
                <a:latin typeface="Georgia"/>
                <a:cs typeface="Georgia"/>
              </a:rPr>
              <a:t>essential</a:t>
            </a:r>
            <a:endParaRPr sz="4922">
              <a:latin typeface="Georgia"/>
              <a:cs typeface="Georgia"/>
            </a:endParaRPr>
          </a:p>
          <a:p>
            <a:pPr marL="1109960" marR="1143000" algn="ctr">
              <a:lnSpc>
                <a:spcPct val="78600"/>
              </a:lnSpc>
              <a:spcBef>
                <a:spcPts val="3723"/>
              </a:spcBef>
            </a:pPr>
            <a:r>
              <a:rPr sz="2461" spc="-18">
                <a:solidFill>
                  <a:srgbClr val="4F3F36"/>
                </a:solidFill>
                <a:latin typeface="Verdana"/>
                <a:cs typeface="Verdana"/>
              </a:rPr>
              <a:t>the </a:t>
            </a:r>
            <a:r>
              <a:rPr sz="2461" spc="28">
                <a:solidFill>
                  <a:srgbClr val="4F3F36"/>
                </a:solidFill>
                <a:latin typeface="Verdana"/>
                <a:cs typeface="Verdana"/>
              </a:rPr>
              <a:t>art </a:t>
            </a:r>
            <a:r>
              <a:rPr sz="2461" spc="-11">
                <a:solidFill>
                  <a:srgbClr val="4F3F36"/>
                </a:solidFill>
                <a:latin typeface="Verdana"/>
                <a:cs typeface="Verdana"/>
              </a:rPr>
              <a:t>of </a:t>
            </a:r>
            <a:r>
              <a:rPr sz="2461" spc="-7">
                <a:solidFill>
                  <a:srgbClr val="4F3F36"/>
                </a:solidFill>
                <a:latin typeface="Verdana"/>
                <a:cs typeface="Verdana"/>
              </a:rPr>
              <a:t>maximizing</a:t>
            </a:r>
            <a:r>
              <a:rPr sz="2461" spc="-573">
                <a:solidFill>
                  <a:srgbClr val="4F3F36"/>
                </a:solidFill>
                <a:latin typeface="Verdana"/>
                <a:cs typeface="Verdana"/>
              </a:rPr>
              <a:t> </a:t>
            </a:r>
            <a:r>
              <a:rPr sz="2461" spc="-18">
                <a:solidFill>
                  <a:srgbClr val="4F3F36"/>
                </a:solidFill>
                <a:latin typeface="Verdana"/>
                <a:cs typeface="Verdana"/>
              </a:rPr>
              <a:t>the  </a:t>
            </a:r>
            <a:r>
              <a:rPr sz="2461" spc="-28">
                <a:solidFill>
                  <a:srgbClr val="4F3F36"/>
                </a:solidFill>
                <a:latin typeface="Verdana"/>
                <a:cs typeface="Verdana"/>
              </a:rPr>
              <a:t>amount </a:t>
            </a:r>
            <a:r>
              <a:rPr sz="2461" spc="-11">
                <a:solidFill>
                  <a:srgbClr val="4F3F36"/>
                </a:solidFill>
                <a:latin typeface="Verdana"/>
                <a:cs typeface="Verdana"/>
              </a:rPr>
              <a:t>of </a:t>
            </a:r>
            <a:r>
              <a:rPr sz="2461" spc="-4">
                <a:solidFill>
                  <a:srgbClr val="4F3F36"/>
                </a:solidFill>
                <a:latin typeface="Verdana"/>
                <a:cs typeface="Verdana"/>
              </a:rPr>
              <a:t>work </a:t>
            </a:r>
            <a:r>
              <a:rPr sz="2461" spc="-14">
                <a:solidFill>
                  <a:srgbClr val="4F3F36"/>
                </a:solidFill>
                <a:latin typeface="Verdana"/>
                <a:cs typeface="Verdana"/>
              </a:rPr>
              <a:t>not</a:t>
            </a:r>
            <a:r>
              <a:rPr sz="2461" spc="-513">
                <a:solidFill>
                  <a:srgbClr val="4F3F36"/>
                </a:solidFill>
                <a:latin typeface="Verdana"/>
                <a:cs typeface="Verdana"/>
              </a:rPr>
              <a:t> </a:t>
            </a:r>
            <a:r>
              <a:rPr sz="2461" spc="28">
                <a:solidFill>
                  <a:srgbClr val="4F3F36"/>
                </a:solidFill>
                <a:latin typeface="Verdana"/>
                <a:cs typeface="Verdana"/>
              </a:rPr>
              <a:t>done</a:t>
            </a:r>
            <a:endParaRPr sz="2461">
              <a:latin typeface="Verdana"/>
              <a:cs typeface="Verdana"/>
            </a:endParaRPr>
          </a:p>
        </p:txBody>
      </p:sp>
    </p:spTree>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title"/>
          </p:nvPr>
        </p:nvSpPr>
        <p:spPr>
          <a:xfrm>
            <a:off x="258596" y="861393"/>
            <a:ext cx="3630449" cy="3377932"/>
          </a:xfrm>
          <a:prstGeom prst="rect">
            <a:avLst/>
          </a:prstGeom>
        </p:spPr>
        <p:txBody>
          <a:bodyPr vert="horz" wrap="square" lIns="0" tIns="37942" rIns="0" bIns="0" rtlCol="0">
            <a:spAutoFit/>
          </a:bodyPr>
          <a:lstStyle/>
          <a:p>
            <a:pPr marL="37942">
              <a:lnSpc>
                <a:spcPct val="100000"/>
              </a:lnSpc>
              <a:spcBef>
                <a:spcPts val="299"/>
              </a:spcBef>
            </a:pPr>
            <a:r>
              <a:rPr spc="15"/>
              <a:t>Adaptation</a:t>
            </a:r>
          </a:p>
        </p:txBody>
      </p:sp>
      <p:sp>
        <p:nvSpPr>
          <p:cNvPr id="3" name="object 3"/>
          <p:cNvSpPr txBox="1"/>
          <p:nvPr/>
        </p:nvSpPr>
        <p:spPr>
          <a:xfrm>
            <a:off x="258597" y="1392966"/>
            <a:ext cx="8185967" cy="4018209"/>
          </a:xfrm>
          <a:prstGeom prst="rect">
            <a:avLst/>
          </a:prstGeom>
        </p:spPr>
        <p:txBody>
          <a:bodyPr vert="horz" wrap="square" lIns="0" tIns="72090" rIns="0" bIns="0" rtlCol="0">
            <a:spAutoFit/>
          </a:bodyPr>
          <a:lstStyle>
            <a:defPPr>
              <a:defRPr lang="en-US"/>
            </a:defPPr>
          </a:lstStyle>
          <a:p>
            <a:pPr marL="37942">
              <a:lnSpc>
                <a:spcPct val="100000"/>
              </a:lnSpc>
              <a:spcBef>
                <a:spcPts val="568"/>
              </a:spcBef>
            </a:pPr>
            <a:r>
              <a:rPr sz="2390">
                <a:solidFill>
                  <a:srgbClr val="FFFFFF"/>
                </a:solidFill>
                <a:latin typeface="Roboto Condensed"/>
                <a:cs typeface="Roboto Condensed"/>
              </a:rPr>
              <a:t>Ensures</a:t>
            </a:r>
            <a:r>
              <a:rPr sz="2390" smtClean="0">
                <a:solidFill>
                  <a:srgbClr val="FFFFFF"/>
                </a:solidFill>
                <a:latin typeface="Roboto Condensed"/>
                <a:cs typeface="Roboto Condensed"/>
              </a:rPr>
              <a:t>:</a:t>
            </a:r>
            <a:endParaRPr lang="en-US" sz="2390" smtClean="0">
              <a:solidFill>
                <a:srgbClr val="FFFFFF"/>
              </a:solidFill>
              <a:latin typeface="Roboto Condensed"/>
              <a:cs typeface="Roboto Condensed"/>
            </a:endParaRPr>
          </a:p>
          <a:p>
            <a:pPr marL="37942">
              <a:lnSpc>
                <a:spcPct val="100000"/>
              </a:lnSpc>
              <a:spcBef>
                <a:spcPts val="568"/>
              </a:spcBef>
            </a:pPr>
            <a:endParaRPr sz="2390">
              <a:latin typeface="Roboto Condensed"/>
              <a:cs typeface="Roboto Condensed"/>
            </a:endParaRPr>
          </a:p>
          <a:p>
            <a:pPr marL="550158" marR="41736" indent="-512216">
              <a:lnSpc>
                <a:spcPct val="109500"/>
              </a:lnSpc>
              <a:buFont typeface="Wingdings" panose="05000000000000000000" pitchFamily="2" charset="2"/>
              <a:buChar char="Ø"/>
            </a:pPr>
            <a:r>
              <a:rPr sz="2390">
                <a:solidFill>
                  <a:srgbClr val="FFFFFF"/>
                </a:solidFill>
                <a:latin typeface="Roboto Condensed"/>
                <a:cs typeface="Roboto Condensed"/>
              </a:rPr>
              <a:t>Inspector </a:t>
            </a:r>
            <a:r>
              <a:rPr sz="2390" spc="15">
                <a:solidFill>
                  <a:srgbClr val="FFFFFF"/>
                </a:solidFill>
                <a:latin typeface="Roboto Condensed"/>
                <a:cs typeface="Roboto Condensed"/>
              </a:rPr>
              <a:t>identifies </a:t>
            </a:r>
            <a:r>
              <a:rPr sz="2390">
                <a:solidFill>
                  <a:srgbClr val="FFFFFF"/>
                </a:solidFill>
                <a:latin typeface="Roboto Condensed"/>
                <a:cs typeface="Roboto Condensed"/>
              </a:rPr>
              <a:t>that </a:t>
            </a:r>
            <a:r>
              <a:rPr sz="2390" spc="-15">
                <a:solidFill>
                  <a:srgbClr val="FFFFFF"/>
                </a:solidFill>
                <a:latin typeface="Roboto Condensed"/>
                <a:cs typeface="Roboto Condensed"/>
              </a:rPr>
              <a:t>any </a:t>
            </a:r>
            <a:r>
              <a:rPr sz="2390">
                <a:solidFill>
                  <a:srgbClr val="FFFFFF"/>
                </a:solidFill>
                <a:latin typeface="Roboto Condensed"/>
                <a:cs typeface="Roboto Condensed"/>
              </a:rPr>
              <a:t>deviation </a:t>
            </a:r>
            <a:r>
              <a:rPr sz="2390" spc="15">
                <a:solidFill>
                  <a:srgbClr val="FFFFFF"/>
                </a:solidFill>
                <a:latin typeface="Roboto Condensed"/>
                <a:cs typeface="Roboto Condensed"/>
              </a:rPr>
              <a:t>in </a:t>
            </a:r>
            <a:r>
              <a:rPr sz="2390" spc="-15">
                <a:solidFill>
                  <a:srgbClr val="FFFFFF"/>
                </a:solidFill>
                <a:latin typeface="Roboto Condensed"/>
                <a:cs typeface="Roboto Condensed"/>
              </a:rPr>
              <a:t>any </a:t>
            </a:r>
            <a:r>
              <a:rPr sz="2390" spc="15">
                <a:solidFill>
                  <a:srgbClr val="FFFFFF"/>
                </a:solidFill>
                <a:latin typeface="Roboto Condensed"/>
                <a:cs typeface="Roboto Condensed"/>
              </a:rPr>
              <a:t>of </a:t>
            </a:r>
            <a:r>
              <a:rPr sz="2390">
                <a:solidFill>
                  <a:srgbClr val="FFFFFF"/>
                </a:solidFill>
                <a:latin typeface="Roboto Condensed"/>
                <a:cs typeface="Roboto Condensed"/>
              </a:rPr>
              <a:t>the process aspects  makes the product</a:t>
            </a:r>
            <a:r>
              <a:rPr sz="2390" spc="-15">
                <a:solidFill>
                  <a:srgbClr val="FFFFFF"/>
                </a:solidFill>
                <a:latin typeface="Roboto Condensed"/>
                <a:cs typeface="Roboto Condensed"/>
              </a:rPr>
              <a:t> </a:t>
            </a:r>
            <a:r>
              <a:rPr sz="2390">
                <a:solidFill>
                  <a:srgbClr val="FFFFFF"/>
                </a:solidFill>
                <a:latin typeface="Roboto Condensed"/>
                <a:cs typeface="Roboto Condensed"/>
              </a:rPr>
              <a:t>unacceptable.</a:t>
            </a:r>
            <a:endParaRPr sz="2390">
              <a:latin typeface="Roboto Condensed"/>
              <a:cs typeface="Roboto Condensed"/>
            </a:endParaRPr>
          </a:p>
          <a:p>
            <a:pPr marL="512216" indent="-512216">
              <a:lnSpc>
                <a:spcPct val="100000"/>
              </a:lnSpc>
              <a:spcBef>
                <a:spcPts val="60"/>
              </a:spcBef>
              <a:buFont typeface="Wingdings" panose="05000000000000000000" pitchFamily="2" charset="2"/>
              <a:buChar char="Ø"/>
            </a:pPr>
            <a:endParaRPr sz="2539">
              <a:latin typeface="Roboto Condensed"/>
              <a:cs typeface="Roboto Condensed"/>
            </a:endParaRPr>
          </a:p>
          <a:p>
            <a:pPr marL="550158" indent="-512216">
              <a:lnSpc>
                <a:spcPct val="100000"/>
              </a:lnSpc>
              <a:buFont typeface="Wingdings" panose="05000000000000000000" pitchFamily="2" charset="2"/>
              <a:buChar char="Ø"/>
            </a:pPr>
            <a:r>
              <a:rPr sz="2390">
                <a:solidFill>
                  <a:srgbClr val="FFFFFF"/>
                </a:solidFill>
                <a:latin typeface="Roboto Condensed"/>
                <a:cs typeface="Roboto Condensed"/>
              </a:rPr>
              <a:t>Adjustments </a:t>
            </a:r>
            <a:r>
              <a:rPr sz="2390" spc="15">
                <a:solidFill>
                  <a:srgbClr val="FFFFFF"/>
                </a:solidFill>
                <a:latin typeface="Roboto Condensed"/>
                <a:cs typeface="Roboto Condensed"/>
              </a:rPr>
              <a:t>in </a:t>
            </a:r>
            <a:r>
              <a:rPr sz="2390">
                <a:solidFill>
                  <a:srgbClr val="FFFFFF"/>
                </a:solidFill>
                <a:latin typeface="Roboto Condensed"/>
                <a:cs typeface="Roboto Condensed"/>
              </a:rPr>
              <a:t>that process should be</a:t>
            </a:r>
            <a:r>
              <a:rPr sz="2390" spc="-30">
                <a:solidFill>
                  <a:srgbClr val="FFFFFF"/>
                </a:solidFill>
                <a:latin typeface="Roboto Condensed"/>
                <a:cs typeface="Roboto Condensed"/>
              </a:rPr>
              <a:t> </a:t>
            </a:r>
            <a:r>
              <a:rPr sz="2390">
                <a:solidFill>
                  <a:srgbClr val="FFFFFF"/>
                </a:solidFill>
                <a:latin typeface="Roboto Condensed"/>
                <a:cs typeface="Roboto Condensed"/>
              </a:rPr>
              <a:t>made.</a:t>
            </a:r>
            <a:endParaRPr sz="2390">
              <a:latin typeface="Roboto Condensed"/>
              <a:cs typeface="Roboto Condensed"/>
            </a:endParaRPr>
          </a:p>
          <a:p>
            <a:pPr marL="512216" indent="-512216">
              <a:lnSpc>
                <a:spcPct val="100000"/>
              </a:lnSpc>
              <a:spcBef>
                <a:spcPts val="179"/>
              </a:spcBef>
              <a:buFont typeface="Wingdings" panose="05000000000000000000" pitchFamily="2" charset="2"/>
              <a:buChar char="Ø"/>
            </a:pPr>
            <a:endParaRPr sz="2241">
              <a:latin typeface="Roboto Condensed"/>
              <a:cs typeface="Roboto Condensed"/>
            </a:endParaRPr>
          </a:p>
          <a:p>
            <a:pPr marL="550158" marR="15177" indent="-512216">
              <a:lnSpc>
                <a:spcPct val="109500"/>
              </a:lnSpc>
              <a:buFont typeface="Wingdings" panose="05000000000000000000" pitchFamily="2" charset="2"/>
              <a:buChar char="Ø"/>
            </a:pPr>
            <a:r>
              <a:rPr sz="2390">
                <a:solidFill>
                  <a:srgbClr val="FFFFFF"/>
                </a:solidFill>
                <a:latin typeface="Roboto Condensed"/>
                <a:cs typeface="Roboto Condensed"/>
              </a:rPr>
              <a:t>This </a:t>
            </a:r>
            <a:r>
              <a:rPr sz="2390" spc="-15">
                <a:solidFill>
                  <a:srgbClr val="FFFFFF"/>
                </a:solidFill>
                <a:latin typeface="Roboto Condensed"/>
                <a:cs typeface="Roboto Condensed"/>
              </a:rPr>
              <a:t>adjustment </a:t>
            </a:r>
            <a:r>
              <a:rPr sz="2390">
                <a:solidFill>
                  <a:srgbClr val="FFFFFF"/>
                </a:solidFill>
                <a:latin typeface="Roboto Condensed"/>
                <a:cs typeface="Roboto Condensed"/>
              </a:rPr>
              <a:t>should be done as soon as the defective process </a:t>
            </a:r>
            <a:r>
              <a:rPr sz="2390" spc="15">
                <a:solidFill>
                  <a:srgbClr val="FFFFFF"/>
                </a:solidFill>
                <a:latin typeface="Roboto Condensed"/>
                <a:cs typeface="Roboto Condensed"/>
              </a:rPr>
              <a:t>is  </a:t>
            </a:r>
            <a:r>
              <a:rPr sz="2390">
                <a:solidFill>
                  <a:srgbClr val="FFFFFF"/>
                </a:solidFill>
                <a:latin typeface="Roboto Condensed"/>
                <a:cs typeface="Roboto Condensed"/>
              </a:rPr>
              <a:t>identified, </a:t>
            </a:r>
            <a:r>
              <a:rPr sz="2390" spc="15">
                <a:solidFill>
                  <a:srgbClr val="FFFFFF"/>
                </a:solidFill>
                <a:latin typeface="Roboto Condensed"/>
                <a:cs typeface="Roboto Condensed"/>
              </a:rPr>
              <a:t>so </a:t>
            </a:r>
            <a:r>
              <a:rPr sz="2390">
                <a:solidFill>
                  <a:srgbClr val="FFFFFF"/>
                </a:solidFill>
                <a:latin typeface="Roboto Condensed"/>
                <a:cs typeface="Roboto Condensed"/>
              </a:rPr>
              <a:t>that further deviations can be</a:t>
            </a:r>
            <a:r>
              <a:rPr sz="2390" spc="-30">
                <a:solidFill>
                  <a:srgbClr val="FFFFFF"/>
                </a:solidFill>
                <a:latin typeface="Roboto Condensed"/>
                <a:cs typeface="Roboto Condensed"/>
              </a:rPr>
              <a:t> </a:t>
            </a:r>
            <a:r>
              <a:rPr sz="2390" spc="15">
                <a:solidFill>
                  <a:srgbClr val="FFFFFF"/>
                </a:solidFill>
                <a:latin typeface="Roboto Condensed"/>
                <a:cs typeface="Roboto Condensed"/>
              </a:rPr>
              <a:t>avoided.</a:t>
            </a:r>
            <a:endParaRPr sz="2390">
              <a:latin typeface="Roboto Condensed"/>
              <a:cs typeface="Roboto Condensed"/>
            </a:endParaRPr>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735124"/>
            <a:ext cx="9134515" cy="5378263"/>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2087298" y="1479500"/>
            <a:ext cx="5962571" cy="4403159"/>
          </a:xfrm>
          <a:custGeom>
            <a:rect l="l" t="t" r="r" b="b"/>
            <a:pathLst>
              <a:path w="1995805" h="1473835">
                <a:moveTo>
                  <a:pt x="1570830" y="1473274"/>
                </a:moveTo>
                <a:lnTo>
                  <a:pt x="424907" y="1473274"/>
                </a:lnTo>
                <a:lnTo>
                  <a:pt x="0" y="736637"/>
                </a:lnTo>
                <a:lnTo>
                  <a:pt x="424907" y="0"/>
                </a:lnTo>
                <a:lnTo>
                  <a:pt x="1570830" y="0"/>
                </a:lnTo>
                <a:lnTo>
                  <a:pt x="1995737" y="736637"/>
                </a:lnTo>
                <a:lnTo>
                  <a:pt x="1570830" y="1473274"/>
                </a:lnTo>
                <a:close/>
              </a:path>
            </a:pathLst>
          </a:custGeom>
          <a:solidFill>
            <a:srgbClr val="F70040"/>
          </a:solidFill>
        </p:spPr>
        <p:txBody>
          <a:bodyPr wrap="square" lIns="0" tIns="0" rIns="0" bIns="0" rtlCol="0"/>
          <a:lstStyle>
            <a:defPPr>
              <a:defRPr lang="en-US"/>
            </a:defPPr>
          </a:lstStyle>
          <a:p>
            <a:endParaRPr/>
          </a:p>
        </p:txBody>
      </p:sp>
      <p:sp>
        <p:nvSpPr>
          <p:cNvPr id="4" name="object 4"/>
          <p:cNvSpPr txBox="1"/>
          <p:nvPr/>
        </p:nvSpPr>
        <p:spPr>
          <a:xfrm>
            <a:off x="2978440" y="2227693"/>
            <a:ext cx="4097726" cy="2384948"/>
          </a:xfrm>
          <a:prstGeom prst="rect">
            <a:avLst/>
          </a:prstGeom>
        </p:spPr>
        <p:txBody>
          <a:bodyPr vert="horz" wrap="square" lIns="0" tIns="37942" rIns="0" bIns="0" rtlCol="0">
            <a:spAutoFit/>
          </a:bodyPr>
          <a:lstStyle>
            <a:defPPr>
              <a:defRPr lang="en-US"/>
            </a:defPPr>
          </a:lstStyle>
          <a:p>
            <a:pPr algn="ctr">
              <a:lnSpc>
                <a:spcPct val="100000"/>
              </a:lnSpc>
              <a:spcBef>
                <a:spcPts val="299"/>
              </a:spcBef>
            </a:pPr>
            <a:r>
              <a:rPr sz="2390">
                <a:solidFill>
                  <a:srgbClr val="FFFFFF"/>
                </a:solidFill>
                <a:latin typeface="Roboto Condensed"/>
                <a:cs typeface="Roboto Condensed"/>
              </a:rPr>
              <a:t>Sprint</a:t>
            </a:r>
            <a:r>
              <a:rPr sz="2390" spc="-45">
                <a:solidFill>
                  <a:srgbClr val="FFFFFF"/>
                </a:solidFill>
                <a:latin typeface="Roboto Condensed"/>
                <a:cs typeface="Roboto Condensed"/>
              </a:rPr>
              <a:t> </a:t>
            </a:r>
            <a:r>
              <a:rPr sz="2390">
                <a:solidFill>
                  <a:srgbClr val="FFFFFF"/>
                </a:solidFill>
                <a:latin typeface="Roboto Condensed"/>
                <a:cs typeface="Roboto Condensed"/>
              </a:rPr>
              <a:t>Planning</a:t>
            </a:r>
            <a:endParaRPr sz="2390">
              <a:latin typeface="Roboto Condensed"/>
              <a:cs typeface="Roboto Condensed"/>
            </a:endParaRPr>
          </a:p>
          <a:p>
            <a:pPr marL="434435" marR="413567" algn="ctr">
              <a:lnSpc>
                <a:spcPct val="219000"/>
              </a:lnSpc>
            </a:pPr>
            <a:r>
              <a:rPr sz="2390">
                <a:solidFill>
                  <a:srgbClr val="FFFFFF"/>
                </a:solidFill>
                <a:latin typeface="Roboto Condensed"/>
                <a:cs typeface="Roboto Condensed"/>
              </a:rPr>
              <a:t>Daily </a:t>
            </a:r>
            <a:r>
              <a:rPr sz="2390" spc="-15">
                <a:solidFill>
                  <a:srgbClr val="FFFFFF"/>
                </a:solidFill>
                <a:latin typeface="Roboto Condensed"/>
                <a:cs typeface="Roboto Condensed"/>
              </a:rPr>
              <a:t>Scrum </a:t>
            </a:r>
            <a:endParaRPr lang="en-US" sz="2390" spc="-15" smtClean="0">
              <a:solidFill>
                <a:srgbClr val="FFFFFF"/>
              </a:solidFill>
              <a:latin typeface="Roboto Condensed"/>
              <a:cs typeface="Roboto Condensed"/>
            </a:endParaRPr>
          </a:p>
          <a:p>
            <a:pPr marL="434435" marR="413567" algn="ctr">
              <a:lnSpc>
                <a:spcPct val="219000"/>
              </a:lnSpc>
            </a:pPr>
            <a:r>
              <a:rPr sz="2390" spc="-15" smtClean="0">
                <a:solidFill>
                  <a:srgbClr val="FFFFFF"/>
                </a:solidFill>
                <a:latin typeface="Roboto Condensed"/>
                <a:cs typeface="Roboto Condensed"/>
              </a:rPr>
              <a:t> </a:t>
            </a:r>
            <a:r>
              <a:rPr sz="2390" smtClean="0">
                <a:solidFill>
                  <a:srgbClr val="FFFFFF"/>
                </a:solidFill>
                <a:latin typeface="Roboto Condensed"/>
                <a:cs typeface="Roboto Condensed"/>
              </a:rPr>
              <a:t>Sprint</a:t>
            </a:r>
            <a:r>
              <a:rPr sz="2390" spc="-194" smtClean="0">
                <a:solidFill>
                  <a:srgbClr val="FFFFFF"/>
                </a:solidFill>
                <a:latin typeface="Roboto Condensed"/>
                <a:cs typeface="Roboto Condensed"/>
              </a:rPr>
              <a:t> </a:t>
            </a:r>
            <a:r>
              <a:rPr sz="2390" spc="-15" smtClean="0">
                <a:solidFill>
                  <a:srgbClr val="FFFFFF"/>
                </a:solidFill>
                <a:latin typeface="Roboto Condensed"/>
                <a:cs typeface="Roboto Condensed"/>
              </a:rPr>
              <a:t>Review</a:t>
            </a:r>
            <a:endParaRPr lang="en-US" sz="2539" smtClean="0">
              <a:latin typeface="Roboto Condensed"/>
              <a:cs typeface="Roboto Condensed"/>
            </a:endParaRPr>
          </a:p>
          <a:p>
            <a:pPr algn="ctr">
              <a:lnSpc>
                <a:spcPct val="100000"/>
              </a:lnSpc>
            </a:pPr>
            <a:r>
              <a:rPr sz="2390" smtClean="0">
                <a:solidFill>
                  <a:srgbClr val="FFFFFF"/>
                </a:solidFill>
                <a:latin typeface="Roboto Condensed"/>
                <a:cs typeface="Roboto Condensed"/>
              </a:rPr>
              <a:t>Sprint</a:t>
            </a:r>
            <a:r>
              <a:rPr sz="2390" spc="-149" smtClean="0">
                <a:solidFill>
                  <a:srgbClr val="FFFFFF"/>
                </a:solidFill>
                <a:latin typeface="Roboto Condensed"/>
                <a:cs typeface="Roboto Condensed"/>
              </a:rPr>
              <a:t> </a:t>
            </a:r>
            <a:r>
              <a:rPr sz="2390">
                <a:solidFill>
                  <a:srgbClr val="FFFFFF"/>
                </a:solidFill>
                <a:latin typeface="Roboto Condensed"/>
                <a:cs typeface="Roboto Condensed"/>
              </a:rPr>
              <a:t>Retrospective</a:t>
            </a:r>
            <a:endParaRPr sz="2390">
              <a:latin typeface="Roboto Condensed"/>
              <a:cs typeface="Roboto Condensed"/>
            </a:endParaRPr>
          </a:p>
        </p:txBody>
      </p:sp>
      <p:sp>
        <p:nvSpPr>
          <p:cNvPr id="5" name="object 5"/>
          <p:cNvSpPr txBox="1">
            <a:spLocks noGrp="1"/>
          </p:cNvSpPr>
          <p:nvPr>
            <p:ph type="title"/>
          </p:nvPr>
        </p:nvSpPr>
        <p:spPr>
          <a:xfrm>
            <a:off x="474274" y="819768"/>
            <a:ext cx="7321755" cy="5554318"/>
          </a:xfrm>
          <a:prstGeom prst="rect">
            <a:avLst/>
          </a:prstGeom>
        </p:spPr>
        <p:txBody>
          <a:bodyPr vert="horz" wrap="square" lIns="0" tIns="37942" rIns="0" bIns="0" rtlCol="0">
            <a:spAutoFit/>
          </a:bodyPr>
          <a:lstStyle/>
          <a:p>
            <a:pPr marL="37942">
              <a:lnSpc>
                <a:spcPct val="100000"/>
              </a:lnSpc>
              <a:spcBef>
                <a:spcPts val="299"/>
              </a:spcBef>
            </a:pPr>
            <a:r>
              <a:rPr sz="2988"/>
              <a:t>Events </a:t>
            </a:r>
            <a:r>
              <a:rPr sz="2988" spc="30"/>
              <a:t>in </a:t>
            </a:r>
            <a:r>
              <a:rPr sz="2988" spc="15"/>
              <a:t>inspection </a:t>
            </a:r>
            <a:r>
              <a:rPr sz="2988"/>
              <a:t>and</a:t>
            </a:r>
            <a:r>
              <a:rPr sz="2988" spc="-149"/>
              <a:t> </a:t>
            </a:r>
            <a:r>
              <a:rPr sz="2988" spc="15"/>
              <a:t>Adaptation</a:t>
            </a:r>
            <a:endParaRPr sz="2988"/>
          </a:p>
        </p:txBody>
      </p:sp>
    </p:spTree>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1"/>
          <p:cNvPicPr>
            <a:picLocks noChangeAspect="1"/>
          </p:cNvPicPr>
          <p:nvPr/>
        </p:nvPicPr>
        <p:blipFill>
          <a:blip r:embed="rId2"/>
          <a:stretch>
            <a:fillRect/>
          </a:stretch>
        </p:blipFill>
        <p:spPr>
          <a:xfrm>
            <a:off x="474274" y="1607788"/>
            <a:ext cx="8195452" cy="4363320"/>
          </a:xfrm>
          <a:prstGeom prst="rect">
            <a:avLst/>
          </a:prstGeom>
        </p:spPr>
      </p:pic>
      <p:sp>
        <p:nvSpPr>
          <p:cNvPr id="3" name="Rectangle 2"/>
          <p:cNvSpPr/>
          <p:nvPr/>
        </p:nvSpPr>
        <p:spPr>
          <a:xfrm>
            <a:off x="474274" y="924834"/>
            <a:ext cx="8195452" cy="45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4183" b="1" smtClean="0"/>
              <a:t>SCRUM VALUES</a:t>
            </a:r>
            <a:endParaRPr lang="en-US" sz="4183" b="1"/>
          </a:p>
        </p:txBody>
      </p:sp>
    </p:spTree>
    <p:extLst>
      <p:ext uri="{BB962C8B-B14F-4D97-AF65-F5344CB8AC3E}">
        <p14:creationId xmlns:p14="http://schemas.microsoft.com/office/powerpoint/2010/main" val="1447479957"/>
      </p:ext>
    </p:extLst>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58597" y="861393"/>
            <a:ext cx="5224009" cy="4896868"/>
          </a:xfrm>
        </p:spPr>
        <p:txBody>
          <a:bodyPr/>
          <a:lstStyle/>
          <a:p>
            <a:r>
              <a:rPr lang="en-US" smtClean="0"/>
              <a:t>SCRUM VALUES</a:t>
            </a:r>
            <a:endParaRPr lang="en-US"/>
          </a:p>
        </p:txBody>
      </p:sp>
      <p:sp>
        <p:nvSpPr>
          <p:cNvPr id="3" name="Content Placeholder 2"/>
          <p:cNvSpPr>
            <a:spLocks noGrp="1"/>
          </p:cNvSpPr>
          <p:nvPr>
            <p:ph sz="half" idx="2"/>
          </p:nvPr>
        </p:nvSpPr>
        <p:spPr>
          <a:xfrm>
            <a:off x="495058" y="1413093"/>
            <a:ext cx="3977639" cy="21219764"/>
          </a:xfrm>
          <a:solidFill>
            <a:srgbClr val="FF0066"/>
          </a:solidFill>
        </p:spPr>
        <p:txBody>
          <a:bodyPr/>
          <a:lstStyle/>
          <a:p>
            <a:r>
              <a:rPr lang="en-US" sz="1793">
                <a:solidFill>
                  <a:schemeClr val="bg1"/>
                </a:solidFill>
              </a:rPr>
              <a:t>Commitment: </a:t>
            </a:r>
            <a:endParaRPr lang="en-US" sz="1793" smtClean="0">
              <a:solidFill>
                <a:schemeClr val="bg1"/>
              </a:solidFill>
            </a:endParaRPr>
          </a:p>
          <a:p>
            <a:r>
              <a:rPr lang="en-US" sz="1793" smtClean="0">
                <a:solidFill>
                  <a:schemeClr val="bg1"/>
                </a:solidFill>
              </a:rPr>
              <a:t>People </a:t>
            </a:r>
            <a:r>
              <a:rPr lang="en-US" sz="1793">
                <a:solidFill>
                  <a:schemeClr val="bg1"/>
                </a:solidFill>
              </a:rPr>
              <a:t>should be committed to achieving the goals</a:t>
            </a:r>
            <a:r>
              <a:rPr lang="en-US" sz="1793" smtClean="0">
                <a:solidFill>
                  <a:schemeClr val="bg1"/>
                </a:solidFill>
              </a:rPr>
              <a:t>.</a:t>
            </a:r>
          </a:p>
          <a:p>
            <a:endParaRPr lang="en-US" sz="1793">
              <a:solidFill>
                <a:schemeClr val="bg1"/>
              </a:solidFill>
            </a:endParaRPr>
          </a:p>
          <a:p>
            <a:r>
              <a:rPr lang="en-US" sz="1793" smtClean="0">
                <a:solidFill>
                  <a:schemeClr val="bg1"/>
                </a:solidFill>
              </a:rPr>
              <a:t>Courage</a:t>
            </a:r>
            <a:r>
              <a:rPr lang="en-US" sz="1793">
                <a:solidFill>
                  <a:schemeClr val="bg1"/>
                </a:solidFill>
              </a:rPr>
              <a:t>: </a:t>
            </a:r>
            <a:endParaRPr lang="en-US" sz="1793" smtClean="0">
              <a:solidFill>
                <a:schemeClr val="bg1"/>
              </a:solidFill>
            </a:endParaRPr>
          </a:p>
          <a:p>
            <a:r>
              <a:rPr lang="en-US" sz="1793" smtClean="0">
                <a:solidFill>
                  <a:schemeClr val="bg1"/>
                </a:solidFill>
              </a:rPr>
              <a:t>The </a:t>
            </a:r>
            <a:r>
              <a:rPr lang="en-US" sz="1793">
                <a:solidFill>
                  <a:schemeClr val="bg1"/>
                </a:solidFill>
              </a:rPr>
              <a:t>Scrum Team members have courage to do the right thing and work on tough</a:t>
            </a:r>
          </a:p>
          <a:p>
            <a:r>
              <a:rPr lang="en-US" sz="1793">
                <a:solidFill>
                  <a:schemeClr val="bg1"/>
                </a:solidFill>
              </a:rPr>
              <a:t>problems</a:t>
            </a:r>
            <a:r>
              <a:rPr lang="en-US" sz="1793" smtClean="0">
                <a:solidFill>
                  <a:schemeClr val="bg1"/>
                </a:solidFill>
              </a:rPr>
              <a:t>.</a:t>
            </a:r>
          </a:p>
          <a:p>
            <a:endParaRPr lang="en-US" sz="1793">
              <a:solidFill>
                <a:schemeClr val="bg1"/>
              </a:solidFill>
            </a:endParaRPr>
          </a:p>
          <a:p>
            <a:r>
              <a:rPr lang="en-US" sz="1793" smtClean="0">
                <a:solidFill>
                  <a:schemeClr val="bg1"/>
                </a:solidFill>
              </a:rPr>
              <a:t> </a:t>
            </a:r>
            <a:r>
              <a:rPr lang="en-US" sz="1793">
                <a:solidFill>
                  <a:schemeClr val="bg1"/>
                </a:solidFill>
              </a:rPr>
              <a:t>Focus</a:t>
            </a:r>
            <a:r>
              <a:rPr lang="en-US" sz="1793" smtClean="0">
                <a:solidFill>
                  <a:schemeClr val="bg1"/>
                </a:solidFill>
              </a:rPr>
              <a:t>:</a:t>
            </a:r>
          </a:p>
          <a:p>
            <a:r>
              <a:rPr lang="en-US" sz="1793" smtClean="0">
                <a:solidFill>
                  <a:schemeClr val="bg1"/>
                </a:solidFill>
              </a:rPr>
              <a:t> </a:t>
            </a:r>
            <a:r>
              <a:rPr lang="en-US" sz="1793">
                <a:solidFill>
                  <a:schemeClr val="bg1"/>
                </a:solidFill>
              </a:rPr>
              <a:t>Everyone focuses on the work of the Sprint and the goals of the Scrum Team.</a:t>
            </a:r>
          </a:p>
          <a:p>
            <a:endParaRPr lang="en-US" sz="1793"/>
          </a:p>
        </p:txBody>
      </p:sp>
      <p:sp>
        <p:nvSpPr>
          <p:cNvPr id="4" name="Content Placeholder 3"/>
          <p:cNvSpPr>
            <a:spLocks noGrp="1"/>
          </p:cNvSpPr>
          <p:nvPr>
            <p:ph sz="half" idx="3"/>
          </p:nvPr>
        </p:nvSpPr>
        <p:spPr>
          <a:xfrm>
            <a:off x="4709159" y="1413092"/>
            <a:ext cx="3977639" cy="17955183"/>
          </a:xfrm>
          <a:solidFill>
            <a:srgbClr val="FF0066"/>
          </a:solidFill>
        </p:spPr>
        <p:txBody>
          <a:bodyPr/>
          <a:lstStyle/>
          <a:p>
            <a:r>
              <a:rPr lang="en-US" sz="1793">
                <a:solidFill>
                  <a:schemeClr val="bg1"/>
                </a:solidFill>
              </a:rPr>
              <a:t>Openness: </a:t>
            </a:r>
            <a:endParaRPr lang="en-US" sz="1793" smtClean="0">
              <a:solidFill>
                <a:schemeClr val="bg1"/>
              </a:solidFill>
            </a:endParaRPr>
          </a:p>
          <a:p>
            <a:r>
              <a:rPr lang="en-US" sz="1793" smtClean="0">
                <a:solidFill>
                  <a:schemeClr val="bg1"/>
                </a:solidFill>
              </a:rPr>
              <a:t>The </a:t>
            </a:r>
            <a:r>
              <a:rPr lang="en-US" sz="1793">
                <a:solidFill>
                  <a:schemeClr val="bg1"/>
                </a:solidFill>
              </a:rPr>
              <a:t>Scrum Team and its stakeholders agree to be open about all the work and</a:t>
            </a:r>
          </a:p>
          <a:p>
            <a:r>
              <a:rPr lang="en-US" sz="1793">
                <a:solidFill>
                  <a:schemeClr val="bg1"/>
                </a:solidFill>
              </a:rPr>
              <a:t>the challenges with performing the work</a:t>
            </a:r>
            <a:r>
              <a:rPr lang="en-US" sz="1793" smtClean="0">
                <a:solidFill>
                  <a:schemeClr val="bg1"/>
                </a:solidFill>
              </a:rPr>
              <a:t>.</a:t>
            </a:r>
          </a:p>
          <a:p>
            <a:endParaRPr lang="en-US" sz="1793">
              <a:solidFill>
                <a:schemeClr val="bg1"/>
              </a:solidFill>
            </a:endParaRPr>
          </a:p>
          <a:p>
            <a:r>
              <a:rPr lang="en-US" sz="1793" smtClean="0">
                <a:solidFill>
                  <a:schemeClr val="bg1"/>
                </a:solidFill>
              </a:rPr>
              <a:t>Respect</a:t>
            </a:r>
            <a:r>
              <a:rPr lang="en-US" sz="1793">
                <a:solidFill>
                  <a:schemeClr val="bg1"/>
                </a:solidFill>
              </a:rPr>
              <a:t>: </a:t>
            </a:r>
            <a:endParaRPr lang="en-US" sz="1793" smtClean="0">
              <a:solidFill>
                <a:schemeClr val="bg1"/>
              </a:solidFill>
            </a:endParaRPr>
          </a:p>
          <a:p>
            <a:r>
              <a:rPr lang="en-US" sz="1793" smtClean="0">
                <a:solidFill>
                  <a:schemeClr val="bg1"/>
                </a:solidFill>
              </a:rPr>
              <a:t>Scrum </a:t>
            </a:r>
            <a:r>
              <a:rPr lang="en-US" sz="1793">
                <a:solidFill>
                  <a:schemeClr val="bg1"/>
                </a:solidFill>
              </a:rPr>
              <a:t>Team members respect each other to be capable, independent people.</a:t>
            </a:r>
          </a:p>
          <a:p>
            <a:endParaRPr lang="en-US" sz="1793">
              <a:solidFill>
                <a:schemeClr val="bg1"/>
              </a:solidFill>
            </a:endParaRPr>
          </a:p>
        </p:txBody>
      </p:sp>
    </p:spTree>
    <p:extLst>
      <p:ext uri="{BB962C8B-B14F-4D97-AF65-F5344CB8AC3E}">
        <p14:creationId xmlns:p14="http://schemas.microsoft.com/office/powerpoint/2010/main" val="1994827972"/>
      </p:ext>
    </p:extLst>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58596" y="861393"/>
            <a:ext cx="2045069" cy="9793736"/>
          </a:xfrm>
        </p:spPr>
        <p:txBody>
          <a:bodyPr/>
          <a:lstStyle/>
          <a:p>
            <a:r>
              <a:rPr lang="en-US" smtClean="0"/>
              <a:t>SCRUM ROLES</a:t>
            </a:r>
            <a:endParaRPr lang="en-US"/>
          </a:p>
        </p:txBody>
      </p:sp>
      <p:pic>
        <p:nvPicPr>
          <p:cNvPr id="4" name="Picture 3"/>
          <p:cNvPicPr>
            <a:picLocks noChangeAspect="1"/>
          </p:cNvPicPr>
          <p:nvPr/>
        </p:nvPicPr>
        <p:blipFill>
          <a:blip r:embed="rId2"/>
          <a:stretch>
            <a:fillRect/>
          </a:stretch>
        </p:blipFill>
        <p:spPr>
          <a:xfrm>
            <a:off x="63689" y="2063091"/>
            <a:ext cx="8742641" cy="3870075"/>
          </a:xfrm>
          <a:prstGeom prst="rect">
            <a:avLst/>
          </a:prstGeom>
        </p:spPr>
      </p:pic>
    </p:spTree>
    <p:extLst>
      <p:ext uri="{BB962C8B-B14F-4D97-AF65-F5344CB8AC3E}">
        <p14:creationId xmlns:p14="http://schemas.microsoft.com/office/powerpoint/2010/main" val="2262094656"/>
      </p:ext>
    </p:extLst>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9" name="Group 8"/>
          <p:cNvGrpSpPr/>
          <p:nvPr/>
        </p:nvGrpSpPr>
        <p:grpSpPr>
          <a:xfrm>
            <a:off x="0" y="2746046"/>
            <a:ext cx="8897378" cy="2959469"/>
            <a:chOff x="82550" y="2136446"/>
            <a:chExt cx="8897378" cy="2959469"/>
          </a:xfrm>
          <a:solidFill>
            <a:srgbClr val="FF0066"/>
          </a:solidFill>
        </p:grpSpPr>
        <p:sp>
          <p:nvSpPr>
            <p:cNvPr id="3" name="Oval 2"/>
            <p:cNvSpPr/>
            <p:nvPr/>
          </p:nvSpPr>
          <p:spPr>
            <a:xfrm>
              <a:off x="82550" y="2136446"/>
              <a:ext cx="2731818" cy="2069558"/>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390" smtClean="0"/>
                <a:t>Product Owner</a:t>
              </a:r>
              <a:endParaRPr lang="en-US" sz="2390"/>
            </a:p>
          </p:txBody>
        </p:sp>
        <p:sp>
          <p:nvSpPr>
            <p:cNvPr id="4" name="Oval 3"/>
            <p:cNvSpPr/>
            <p:nvPr/>
          </p:nvSpPr>
          <p:spPr>
            <a:xfrm>
              <a:off x="3165330" y="2196630"/>
              <a:ext cx="2731818" cy="2069558"/>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390" smtClean="0"/>
                <a:t>Scrum Master</a:t>
              </a:r>
              <a:endParaRPr lang="en-US" sz="2390"/>
            </a:p>
          </p:txBody>
        </p:sp>
        <p:sp>
          <p:nvSpPr>
            <p:cNvPr id="5" name="Oval 4"/>
            <p:cNvSpPr/>
            <p:nvPr/>
          </p:nvSpPr>
          <p:spPr>
            <a:xfrm>
              <a:off x="6248110" y="2196629"/>
              <a:ext cx="2731818" cy="2069558"/>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793" smtClean="0"/>
                <a:t>Development</a:t>
              </a:r>
            </a:p>
            <a:p>
              <a:pPr algn="ctr"/>
              <a:r>
                <a:rPr lang="en-US" sz="1793" smtClean="0"/>
                <a:t> Team</a:t>
              </a:r>
              <a:endParaRPr lang="en-US" sz="1793"/>
            </a:p>
          </p:txBody>
        </p:sp>
        <p:sp>
          <p:nvSpPr>
            <p:cNvPr id="6" name="Rectangle 5"/>
            <p:cNvSpPr/>
            <p:nvPr/>
          </p:nvSpPr>
          <p:spPr>
            <a:xfrm>
              <a:off x="82550" y="4412960"/>
              <a:ext cx="2504166" cy="45530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793" smtClean="0"/>
                <a:t>Holder of Product</a:t>
              </a:r>
              <a:endParaRPr lang="en-US" sz="1793"/>
            </a:p>
          </p:txBody>
        </p:sp>
        <p:sp>
          <p:nvSpPr>
            <p:cNvPr id="7" name="Rectangle 6"/>
            <p:cNvSpPr/>
            <p:nvPr/>
          </p:nvSpPr>
          <p:spPr>
            <a:xfrm>
              <a:off x="3231403" y="4493840"/>
              <a:ext cx="2504166" cy="45530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793" smtClean="0"/>
                <a:t>Servant Leader</a:t>
              </a:r>
              <a:endParaRPr lang="en-US" sz="1793"/>
            </a:p>
          </p:txBody>
        </p:sp>
        <p:sp>
          <p:nvSpPr>
            <p:cNvPr id="8" name="Rectangle 7"/>
            <p:cNvSpPr/>
            <p:nvPr/>
          </p:nvSpPr>
          <p:spPr>
            <a:xfrm>
              <a:off x="6361936" y="4493840"/>
              <a:ext cx="2504166" cy="6020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793" smtClean="0"/>
                <a:t>Self organizing Group</a:t>
              </a:r>
              <a:endParaRPr lang="en-US" sz="1793"/>
            </a:p>
          </p:txBody>
        </p:sp>
      </p:grpSp>
      <p:pic>
        <p:nvPicPr>
          <p:cNvPr id="10" name="Picture 9"/>
          <p:cNvPicPr>
            <a:picLocks noChangeAspect="1"/>
          </p:cNvPicPr>
          <p:nvPr/>
        </p:nvPicPr>
        <p:blipFill>
          <a:blip r:embed="rId2"/>
          <a:stretch>
            <a:fillRect/>
          </a:stretch>
        </p:blipFill>
        <p:spPr>
          <a:xfrm>
            <a:off x="246622" y="945529"/>
            <a:ext cx="2485195" cy="1593560"/>
          </a:xfrm>
          <a:prstGeom prst="rect">
            <a:avLst/>
          </a:prstGeom>
        </p:spPr>
      </p:pic>
      <p:pic>
        <p:nvPicPr>
          <p:cNvPr id="11" name="Picture 10" descr="C:\Users\krangra\AppData\Local\Microsoft\Windows\INetCache\Content.MSO\D271DE6.tmp"/>
          <p:cNvPicPr/>
          <p:nvPr/>
        </p:nvPicPr>
        <p:blipFill>
          <a:blip r:embed="rId3">
            <a:extLst>
              <a:ext uri="{28A0092B-C50C-407E-A947-70E740481C1C}">
                <a14:useLocalDpi xmlns:a14="http://schemas.microsoft.com/office/drawing/2010/main" val="0"/>
              </a:ext>
            </a:extLst>
          </a:blip>
          <a:stretch>
            <a:fillRect/>
          </a:stretch>
        </p:blipFill>
        <p:spPr bwMode="auto">
          <a:xfrm>
            <a:off x="3206091" y="835584"/>
            <a:ext cx="2608506" cy="1813450"/>
          </a:xfrm>
          <a:prstGeom prst="rect">
            <a:avLst/>
          </a:prstGeom>
          <a:noFill/>
          <a:ln>
            <a:noFill/>
          </a:ln>
        </p:spPr>
      </p:pic>
      <p:pic>
        <p:nvPicPr>
          <p:cNvPr id="12" name="Picture 11" descr="C:\Users\krangra\AppData\Local\Microsoft\Windows\INetCache\Content.MSO\F1FACAE4.tmp"/>
          <p:cNvPicPr/>
          <p:nvPr/>
        </p:nvPicPr>
        <p:blipFill>
          <a:blip r:embed="rId4">
            <a:extLst>
              <a:ext uri="{28A0092B-C50C-407E-A947-70E740481C1C}">
                <a14:useLocalDpi xmlns:a14="http://schemas.microsoft.com/office/drawing/2010/main" val="0"/>
              </a:ext>
            </a:extLst>
          </a:blip>
          <a:stretch>
            <a:fillRect/>
          </a:stretch>
        </p:blipFill>
        <p:spPr bwMode="auto">
          <a:xfrm>
            <a:off x="6279386" y="835584"/>
            <a:ext cx="2617992" cy="1813450"/>
          </a:xfrm>
          <a:prstGeom prst="rect">
            <a:avLst/>
          </a:prstGeom>
          <a:noFill/>
          <a:ln>
            <a:noFill/>
          </a:ln>
        </p:spPr>
      </p:pic>
    </p:spTree>
    <p:extLst>
      <p:ext uri="{BB962C8B-B14F-4D97-AF65-F5344CB8AC3E}">
        <p14:creationId xmlns:p14="http://schemas.microsoft.com/office/powerpoint/2010/main" val="1581382705"/>
      </p:ext>
    </p:extLst>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1"/>
          <p:cNvPicPr>
            <a:picLocks noChangeAspect="1"/>
          </p:cNvPicPr>
          <p:nvPr/>
        </p:nvPicPr>
        <p:blipFill>
          <a:blip r:embed="rId2"/>
          <a:stretch>
            <a:fillRect/>
          </a:stretch>
        </p:blipFill>
        <p:spPr>
          <a:xfrm>
            <a:off x="3889046" y="924834"/>
            <a:ext cx="5042608" cy="5008332"/>
          </a:xfrm>
          <a:prstGeom prst="rect">
            <a:avLst/>
          </a:prstGeom>
        </p:spPr>
      </p:pic>
      <p:sp>
        <p:nvSpPr>
          <p:cNvPr id="3" name="Isosceles Triangle 2"/>
          <p:cNvSpPr/>
          <p:nvPr/>
        </p:nvSpPr>
        <p:spPr>
          <a:xfrm>
            <a:off x="701925" y="846336"/>
            <a:ext cx="2959469" cy="1546459"/>
          </a:xfrm>
          <a:prstGeom prst="triangle">
            <a:avLst>
              <a:gd name="adj" fmla="val 4554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195"/>
              <a:t>Product </a:t>
            </a:r>
            <a:r>
              <a:rPr lang="en-US" sz="1195" smtClean="0"/>
              <a:t>Owner</a:t>
            </a:r>
            <a:endParaRPr lang="en-US" sz="1195"/>
          </a:p>
        </p:txBody>
      </p:sp>
      <p:sp>
        <p:nvSpPr>
          <p:cNvPr id="4" name="Isosceles Triangle 3"/>
          <p:cNvSpPr/>
          <p:nvPr/>
        </p:nvSpPr>
        <p:spPr>
          <a:xfrm>
            <a:off x="701925" y="2541945"/>
            <a:ext cx="2959469" cy="1546459"/>
          </a:xfrm>
          <a:prstGeom prst="triangle">
            <a:avLst>
              <a:gd name="adj" fmla="val 4554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195" smtClean="0"/>
              <a:t>Scrum Master</a:t>
            </a:r>
            <a:endParaRPr lang="en-US" sz="1195"/>
          </a:p>
        </p:txBody>
      </p:sp>
      <p:sp>
        <p:nvSpPr>
          <p:cNvPr id="5" name="Isosceles Triangle 4"/>
          <p:cNvSpPr/>
          <p:nvPr/>
        </p:nvSpPr>
        <p:spPr>
          <a:xfrm>
            <a:off x="701925" y="4386708"/>
            <a:ext cx="2959469" cy="1546459"/>
          </a:xfrm>
          <a:prstGeom prst="triangle">
            <a:avLst>
              <a:gd name="adj" fmla="val 4554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195" smtClean="0"/>
              <a:t>Development Team</a:t>
            </a:r>
            <a:endParaRPr lang="en-US" sz="1195"/>
          </a:p>
        </p:txBody>
      </p:sp>
    </p:spTree>
    <p:extLst>
      <p:ext uri="{BB962C8B-B14F-4D97-AF65-F5344CB8AC3E}">
        <p14:creationId xmlns:p14="http://schemas.microsoft.com/office/powerpoint/2010/main" val="3619548495"/>
      </p:ext>
    </p:extLst>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3" name="Picture 2"/>
          <p:cNvPicPr>
            <a:picLocks noChangeAspect="1"/>
          </p:cNvPicPr>
          <p:nvPr/>
        </p:nvPicPr>
        <p:blipFill>
          <a:blip r:embed="rId2"/>
          <a:stretch>
            <a:fillRect/>
          </a:stretch>
        </p:blipFill>
        <p:spPr>
          <a:xfrm>
            <a:off x="0" y="1926180"/>
            <a:ext cx="8878407" cy="3187120"/>
          </a:xfrm>
          <a:prstGeom prst="rect">
            <a:avLst/>
          </a:prstGeom>
        </p:spPr>
      </p:pic>
      <p:sp>
        <p:nvSpPr>
          <p:cNvPr id="4" name="TextBox 3"/>
          <p:cNvSpPr txBox="1"/>
          <p:nvPr/>
        </p:nvSpPr>
        <p:spPr>
          <a:xfrm>
            <a:off x="246623" y="735124"/>
            <a:ext cx="3870075" cy="1103399"/>
          </a:xfrm>
          <a:prstGeom prst="rect">
            <a:avLst/>
          </a:prstGeom>
          <a:noFill/>
        </p:spPr>
        <p:txBody>
          <a:bodyPr wrap="square" rtlCol="0">
            <a:spAutoFit/>
          </a:bodyPr>
          <a:lstStyle>
            <a:defPPr>
              <a:defRPr lang="en-US"/>
            </a:defPPr>
          </a:lstStyle>
          <a:p>
            <a:r>
              <a:rPr lang="en-US" sz="1800" smtClean="0">
                <a:solidFill>
                  <a:schemeClr val="bg1"/>
                </a:solidFill>
              </a:rPr>
              <a:t>Sprints</a:t>
            </a:r>
            <a:endParaRPr lang="en-US">
              <a:solidFill>
                <a:schemeClr val="bg1"/>
              </a:solidFill>
            </a:endParaRPr>
          </a:p>
        </p:txBody>
      </p:sp>
    </p:spTree>
    <p:extLst>
      <p:ext uri="{BB962C8B-B14F-4D97-AF65-F5344CB8AC3E}">
        <p14:creationId xmlns:p14="http://schemas.microsoft.com/office/powerpoint/2010/main" val="1816039109"/>
      </p:ext>
    </p:extLst>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58597" y="861393"/>
            <a:ext cx="4541055" cy="8161446"/>
          </a:xfrm>
        </p:spPr>
        <p:txBody>
          <a:bodyPr/>
          <a:lstStyle/>
          <a:p>
            <a:r>
              <a:rPr lang="en-US"/>
              <a:t>SCRUM    ARTIFACTS</a:t>
            </a:r>
            <a:br>
              <a:rPr lang="en-US"/>
            </a:br>
            <a:endParaRPr lang="en-US"/>
          </a:p>
        </p:txBody>
      </p:sp>
      <p:pic>
        <p:nvPicPr>
          <p:cNvPr id="3" name="Picture 2"/>
          <p:cNvPicPr>
            <a:picLocks noChangeAspect="1"/>
          </p:cNvPicPr>
          <p:nvPr/>
        </p:nvPicPr>
        <p:blipFill>
          <a:blip r:embed="rId2"/>
          <a:stretch>
            <a:fillRect/>
          </a:stretch>
        </p:blipFill>
        <p:spPr>
          <a:xfrm>
            <a:off x="701925" y="2063091"/>
            <a:ext cx="7284847" cy="3870075"/>
          </a:xfrm>
          <a:prstGeom prst="rect">
            <a:avLst/>
          </a:prstGeom>
        </p:spPr>
      </p:pic>
    </p:spTree>
    <p:extLst>
      <p:ext uri="{BB962C8B-B14F-4D97-AF65-F5344CB8AC3E}">
        <p14:creationId xmlns:p14="http://schemas.microsoft.com/office/powerpoint/2010/main" val="2874142488"/>
      </p:ext>
    </p:extLst>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58596" y="861393"/>
            <a:ext cx="4313404" cy="6529157"/>
          </a:xfrm>
        </p:spPr>
        <p:txBody>
          <a:bodyPr/>
          <a:lstStyle/>
          <a:p>
            <a:r>
              <a:rPr lang="en-US" smtClean="0"/>
              <a:t>SCRUM ARTIFACTS</a:t>
            </a:r>
            <a:endParaRPr lang="en-US"/>
          </a:p>
        </p:txBody>
      </p:sp>
      <p:sp>
        <p:nvSpPr>
          <p:cNvPr id="3" name="Text Placeholder 2"/>
          <p:cNvSpPr>
            <a:spLocks noGrp="1"/>
          </p:cNvSpPr>
          <p:nvPr>
            <p:ph type="body" idx="1"/>
          </p:nvPr>
        </p:nvSpPr>
        <p:spPr>
          <a:xfrm>
            <a:off x="457200" y="1974307"/>
            <a:ext cx="8229600" cy="27204820"/>
          </a:xfrm>
        </p:spPr>
        <p:txBody>
          <a:bodyPr/>
          <a:lstStyle/>
          <a:p>
            <a:pPr marL="512216" indent="-512216">
              <a:buFont typeface="Wingdings" panose="05000000000000000000" pitchFamily="2" charset="2"/>
              <a:buChar char="Ø"/>
            </a:pPr>
            <a:r>
              <a:rPr lang="en-US" sz="2390">
                <a:solidFill>
                  <a:schemeClr val="bg1"/>
                </a:solidFill>
              </a:rPr>
              <a:t>Product backlog is a list of the desired functionalities in the order of priority</a:t>
            </a:r>
            <a:r>
              <a:rPr lang="en-US" sz="2390" smtClean="0">
                <a:solidFill>
                  <a:schemeClr val="bg1"/>
                </a:solidFill>
              </a:rPr>
              <a:t>.</a:t>
            </a:r>
          </a:p>
          <a:p>
            <a:pPr marL="512216" indent="-512216">
              <a:buFont typeface="Wingdings" panose="05000000000000000000" pitchFamily="2" charset="2"/>
              <a:buChar char="Ø"/>
            </a:pPr>
            <a:endParaRPr lang="en-US" sz="2390" smtClean="0">
              <a:solidFill>
                <a:schemeClr val="bg1"/>
              </a:solidFill>
            </a:endParaRPr>
          </a:p>
          <a:p>
            <a:pPr marL="512216" indent="-512216">
              <a:buFont typeface="Wingdings" panose="05000000000000000000" pitchFamily="2" charset="2"/>
              <a:buChar char="Ø"/>
            </a:pPr>
            <a:r>
              <a:rPr lang="en-US" sz="2390">
                <a:solidFill>
                  <a:schemeClr val="bg1"/>
                </a:solidFill>
              </a:rPr>
              <a:t>Sprint backlog is the set of PBIs selected for the Sprint, along with the plan to realize </a:t>
            </a:r>
            <a:r>
              <a:rPr lang="en-US" sz="2390" smtClean="0">
                <a:solidFill>
                  <a:schemeClr val="bg1"/>
                </a:solidFill>
              </a:rPr>
              <a:t>the Sprint </a:t>
            </a:r>
            <a:r>
              <a:rPr lang="en-US" sz="2390">
                <a:solidFill>
                  <a:schemeClr val="bg1"/>
                </a:solidFill>
              </a:rPr>
              <a:t>goal</a:t>
            </a:r>
            <a:r>
              <a:rPr lang="en-US" sz="2390" smtClean="0">
                <a:solidFill>
                  <a:schemeClr val="bg1"/>
                </a:solidFill>
              </a:rPr>
              <a:t>.</a:t>
            </a:r>
          </a:p>
          <a:p>
            <a:pPr marL="512216" indent="-512216">
              <a:buFont typeface="Wingdings" panose="05000000000000000000" pitchFamily="2" charset="2"/>
              <a:buChar char="Ø"/>
            </a:pPr>
            <a:endParaRPr lang="en-US" sz="2390" smtClean="0">
              <a:solidFill>
                <a:schemeClr val="bg1"/>
              </a:solidFill>
            </a:endParaRPr>
          </a:p>
          <a:p>
            <a:pPr marL="512216" indent="-512216">
              <a:buFont typeface="Wingdings" panose="05000000000000000000" pitchFamily="2" charset="2"/>
              <a:buChar char="Ø"/>
            </a:pPr>
            <a:r>
              <a:rPr lang="en-US" sz="2390">
                <a:solidFill>
                  <a:schemeClr val="bg1"/>
                </a:solidFill>
              </a:rPr>
              <a:t>Increment refers to the sum of all the product backlog items completed during a Sprint </a:t>
            </a:r>
            <a:r>
              <a:rPr lang="en-US" sz="2390" smtClean="0">
                <a:solidFill>
                  <a:schemeClr val="bg1"/>
                </a:solidFill>
              </a:rPr>
              <a:t>and the </a:t>
            </a:r>
            <a:r>
              <a:rPr lang="en-US" sz="2390">
                <a:solidFill>
                  <a:schemeClr val="bg1"/>
                </a:solidFill>
              </a:rPr>
              <a:t>value of the increments of all the previous Sprints.</a:t>
            </a:r>
            <a:endParaRPr lang="en-US" sz="2390" smtClean="0">
              <a:solidFill>
                <a:schemeClr val="bg1"/>
              </a:solidFill>
            </a:endParaRPr>
          </a:p>
          <a:p>
            <a:endParaRPr lang="en-US" sz="2390"/>
          </a:p>
        </p:txBody>
      </p:sp>
    </p:spTree>
    <p:extLst>
      <p:ext uri="{BB962C8B-B14F-4D97-AF65-F5344CB8AC3E}">
        <p14:creationId xmlns:p14="http://schemas.microsoft.com/office/powerpoint/2010/main" val="1123516517"/>
      </p:ext>
    </p:extLst>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5"/>
            <a:ext cx="5863492"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4558605" cy="322724"/>
          </a:xfrm>
          <a:prstGeom prst="rect">
            <a:avLst/>
          </a:prstGeom>
        </p:spPr>
        <p:txBody>
          <a:bodyPr vert="horz" wrap="square" lIns="0" tIns="8930" rIns="0" bIns="0" rtlCol="0">
            <a:spAutoFit/>
          </a:bodyPr>
          <a:lstStyle/>
          <a:p>
            <a:pPr marL="8930">
              <a:lnSpc>
                <a:spcPct val="100000"/>
              </a:lnSpc>
              <a:spcBef>
                <a:spcPts val="70"/>
              </a:spcBef>
            </a:pPr>
            <a:r>
              <a:rPr sz="2953" b="1" spc="-207">
                <a:latin typeface="Trebuchet MS"/>
                <a:cs typeface="Trebuchet MS"/>
              </a:rPr>
              <a:t>11. </a:t>
            </a:r>
            <a:r>
              <a:rPr sz="2953" b="1" spc="77">
                <a:latin typeface="Trebuchet MS"/>
                <a:cs typeface="Trebuchet MS"/>
              </a:rPr>
              <a:t>Self-organizing</a:t>
            </a:r>
            <a:r>
              <a:rPr sz="2953" b="1" spc="-46">
                <a:latin typeface="Trebuchet MS"/>
                <a:cs typeface="Trebuchet MS"/>
              </a:rPr>
              <a:t> </a:t>
            </a:r>
            <a:r>
              <a:rPr sz="2953" b="1" spc="56">
                <a:latin typeface="Trebuchet MS"/>
                <a:cs typeface="Trebuchet MS"/>
              </a:rPr>
              <a:t>teams</a:t>
            </a:r>
            <a:endParaRPr sz="2953">
              <a:latin typeface="Trebuchet MS"/>
              <a:cs typeface="Trebuchet MS"/>
            </a:endParaRPr>
          </a:p>
        </p:txBody>
      </p:sp>
      <p:sp>
        <p:nvSpPr>
          <p:cNvPr id="5" name="object 5"/>
          <p:cNvSpPr txBox="1"/>
          <p:nvPr/>
        </p:nvSpPr>
        <p:spPr>
          <a:xfrm>
            <a:off x="637670" y="3777258"/>
            <a:ext cx="7502723" cy="1526977"/>
          </a:xfrm>
          <a:prstGeom prst="rect">
            <a:avLst/>
          </a:prstGeom>
        </p:spPr>
        <p:txBody>
          <a:bodyPr vert="horz" wrap="square" lIns="0" tIns="0" rIns="0" bIns="0" rtlCol="0">
            <a:spAutoFit/>
          </a:bodyPr>
          <a:lstStyle>
            <a:defPPr>
              <a:defRPr lang="en-US"/>
            </a:defPPr>
          </a:lstStyle>
          <a:p>
            <a:pPr marL="8930" marR="3572" indent="477292">
              <a:lnSpc>
                <a:spcPct val="101200"/>
              </a:lnSpc>
            </a:pPr>
            <a:r>
              <a:rPr sz="4922" spc="63">
                <a:solidFill>
                  <a:srgbClr val="332F29"/>
                </a:solidFill>
                <a:latin typeface="Georgia"/>
                <a:cs typeface="Georgia"/>
              </a:rPr>
              <a:t>The </a:t>
            </a:r>
            <a:r>
              <a:rPr sz="4922" spc="112">
                <a:solidFill>
                  <a:srgbClr val="332F29"/>
                </a:solidFill>
                <a:latin typeface="Georgia"/>
                <a:cs typeface="Georgia"/>
              </a:rPr>
              <a:t>best </a:t>
            </a:r>
            <a:r>
              <a:rPr sz="4922" spc="102">
                <a:solidFill>
                  <a:srgbClr val="332F29"/>
                </a:solidFill>
                <a:latin typeface="Georgia"/>
                <a:cs typeface="Georgia"/>
              </a:rPr>
              <a:t>architectures,  </a:t>
            </a:r>
            <a:r>
              <a:rPr sz="4922" spc="60">
                <a:solidFill>
                  <a:srgbClr val="332F29"/>
                </a:solidFill>
                <a:latin typeface="Georgia"/>
                <a:cs typeface="Georgia"/>
              </a:rPr>
              <a:t>requirements, </a:t>
            </a:r>
            <a:r>
              <a:rPr sz="4922" spc="70">
                <a:solidFill>
                  <a:srgbClr val="332F29"/>
                </a:solidFill>
                <a:latin typeface="Georgia"/>
                <a:cs typeface="Georgia"/>
              </a:rPr>
              <a:t>and</a:t>
            </a:r>
            <a:r>
              <a:rPr sz="4922" spc="-127">
                <a:solidFill>
                  <a:srgbClr val="332F29"/>
                </a:solidFill>
                <a:latin typeface="Georgia"/>
                <a:cs typeface="Georgia"/>
              </a:rPr>
              <a:t> </a:t>
            </a:r>
            <a:r>
              <a:rPr sz="4922" spc="63">
                <a:solidFill>
                  <a:srgbClr val="332F29"/>
                </a:solidFill>
                <a:latin typeface="Georgia"/>
                <a:cs typeface="Georgia"/>
              </a:rPr>
              <a:t>designs</a:t>
            </a:r>
            <a:endParaRPr sz="4922">
              <a:latin typeface="Georgia"/>
              <a:cs typeface="Georgia"/>
            </a:endParaRPr>
          </a:p>
        </p:txBody>
      </p:sp>
      <p:sp>
        <p:nvSpPr>
          <p:cNvPr id="6" name="object 6"/>
          <p:cNvSpPr txBox="1"/>
          <p:nvPr/>
        </p:nvSpPr>
        <p:spPr>
          <a:xfrm>
            <a:off x="1518297" y="5982891"/>
            <a:ext cx="5741343" cy="403622"/>
          </a:xfrm>
          <a:prstGeom prst="rect">
            <a:avLst/>
          </a:prstGeom>
        </p:spPr>
        <p:txBody>
          <a:bodyPr vert="horz" wrap="square" lIns="0" tIns="8930" rIns="0" bIns="0" rtlCol="0">
            <a:spAutoFit/>
          </a:bodyPr>
          <a:lstStyle>
            <a:defPPr>
              <a:defRPr lang="en-US"/>
            </a:defPPr>
          </a:lstStyle>
          <a:p>
            <a:pPr marL="8930">
              <a:lnSpc>
                <a:spcPct val="100000"/>
              </a:lnSpc>
              <a:spcBef>
                <a:spcPts val="70"/>
              </a:spcBef>
            </a:pPr>
            <a:r>
              <a:rPr sz="2531" spc="18">
                <a:solidFill>
                  <a:srgbClr val="332F29"/>
                </a:solidFill>
                <a:latin typeface="Verdana"/>
                <a:cs typeface="Verdana"/>
              </a:rPr>
              <a:t>emerge </a:t>
            </a:r>
            <a:r>
              <a:rPr sz="2531" spc="-7">
                <a:solidFill>
                  <a:srgbClr val="332F29"/>
                </a:solidFill>
                <a:latin typeface="Verdana"/>
                <a:cs typeface="Verdana"/>
              </a:rPr>
              <a:t>from </a:t>
            </a:r>
            <a:r>
              <a:rPr sz="2531">
                <a:solidFill>
                  <a:srgbClr val="332F29"/>
                </a:solidFill>
                <a:latin typeface="Verdana"/>
                <a:cs typeface="Verdana"/>
              </a:rPr>
              <a:t>self-organizing</a:t>
            </a:r>
            <a:r>
              <a:rPr sz="2531" spc="-408">
                <a:solidFill>
                  <a:srgbClr val="332F29"/>
                </a:solidFill>
                <a:latin typeface="Verdana"/>
                <a:cs typeface="Verdana"/>
              </a:rPr>
              <a:t> </a:t>
            </a:r>
            <a:r>
              <a:rPr sz="2531" spc="-80">
                <a:solidFill>
                  <a:srgbClr val="332F29"/>
                </a:solidFill>
                <a:latin typeface="Verdana"/>
                <a:cs typeface="Verdana"/>
              </a:rPr>
              <a:t>teams.</a:t>
            </a:r>
            <a:endParaRPr sz="2531">
              <a:latin typeface="Verdana"/>
              <a:cs typeface="Verdana"/>
            </a:endParaRPr>
          </a:p>
        </p:txBody>
      </p:sp>
    </p:spTree>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58596" y="861393"/>
            <a:ext cx="2045069" cy="9793736"/>
          </a:xfrm>
        </p:spPr>
        <p:txBody>
          <a:bodyPr/>
          <a:lstStyle/>
          <a:p>
            <a:r>
              <a:rPr lang="en-US" smtClean="0"/>
              <a:t>SCRUM EVENTS</a:t>
            </a:r>
            <a:endParaRPr lang="en-US"/>
          </a:p>
        </p:txBody>
      </p:sp>
      <p:sp>
        <p:nvSpPr>
          <p:cNvPr id="3" name="Text Placeholder 2"/>
          <p:cNvSpPr>
            <a:spLocks noGrp="1"/>
          </p:cNvSpPr>
          <p:nvPr>
            <p:ph type="body" idx="1"/>
          </p:nvPr>
        </p:nvSpPr>
        <p:spPr>
          <a:xfrm>
            <a:off x="1365909" y="5447511"/>
            <a:ext cx="24586357" cy="819545"/>
          </a:xfrm>
        </p:spPr>
        <p:txBody>
          <a:bodyPr/>
          <a:lstStyle/>
          <a:p>
            <a:endParaRPr lang="en-US"/>
          </a:p>
        </p:txBody>
      </p:sp>
      <p:sp>
        <p:nvSpPr>
          <p:cNvPr id="6" name="Hexagon 5"/>
          <p:cNvSpPr/>
          <p:nvPr/>
        </p:nvSpPr>
        <p:spPr>
          <a:xfrm>
            <a:off x="1498705" y="1835440"/>
            <a:ext cx="6146589" cy="3694783"/>
          </a:xfrm>
          <a:prstGeom prst="hex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1365909"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2731818"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4097726"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5463635"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6829544"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8195452"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9561361"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10927270" marR="0" indent="0" algn="l" defTabSz="2731818" rtl="0" eaLnBrk="1" fontAlgn="auto" latinLnBrk="0" hangingPunct="1">
              <a:lnSpc>
                <a:spcPct val="100000"/>
              </a:lnSpc>
              <a:spcBef>
                <a:spcPct val="0"/>
              </a:spcBef>
              <a:spcAft>
                <a:spcPct val="0"/>
              </a:spcAft>
              <a:buClrTx/>
              <a:buSzTx/>
              <a:buFontTx/>
              <a:buNone/>
              <a:defRPr kumimoji="0" sz="5378"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390" smtClean="0"/>
              <a:t>Sprint Planning</a:t>
            </a:r>
          </a:p>
          <a:p>
            <a:pPr algn="ctr"/>
            <a:endParaRPr lang="en-US" sz="2390" smtClean="0"/>
          </a:p>
          <a:p>
            <a:pPr algn="ctr"/>
            <a:r>
              <a:rPr lang="en-US" sz="2390" smtClean="0"/>
              <a:t>Daily Scrum</a:t>
            </a:r>
          </a:p>
          <a:p>
            <a:pPr algn="ctr"/>
            <a:endParaRPr lang="en-US" sz="2390" smtClean="0"/>
          </a:p>
          <a:p>
            <a:pPr algn="ctr"/>
            <a:r>
              <a:rPr lang="en-US" sz="2390" smtClean="0"/>
              <a:t>Sprint Review</a:t>
            </a:r>
          </a:p>
          <a:p>
            <a:pPr algn="ctr"/>
            <a:endParaRPr lang="en-US" sz="2390" smtClean="0"/>
          </a:p>
          <a:p>
            <a:pPr algn="ctr"/>
            <a:r>
              <a:rPr lang="en-US" sz="2390" smtClean="0"/>
              <a:t>Sprint Retrospective</a:t>
            </a:r>
            <a:endParaRPr lang="en-US" sz="2390"/>
          </a:p>
        </p:txBody>
      </p:sp>
    </p:spTree>
    <p:extLst>
      <p:ext uri="{BB962C8B-B14F-4D97-AF65-F5344CB8AC3E}">
        <p14:creationId xmlns:p14="http://schemas.microsoft.com/office/powerpoint/2010/main" val="3518867185"/>
      </p:ext>
    </p:extLst>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58596" y="861393"/>
            <a:ext cx="2045069" cy="4896868"/>
          </a:xfrm>
        </p:spPr>
        <p:txBody>
          <a:bodyPr/>
          <a:lstStyle/>
          <a:p>
            <a:r>
              <a:rPr lang="en-US" smtClean="0"/>
              <a:t>Sprints</a:t>
            </a:r>
            <a:endParaRPr lang="en-US"/>
          </a:p>
        </p:txBody>
      </p:sp>
      <p:pic>
        <p:nvPicPr>
          <p:cNvPr id="3" name="Picture 2"/>
          <p:cNvPicPr>
            <a:picLocks noChangeAspect="1"/>
          </p:cNvPicPr>
          <p:nvPr/>
        </p:nvPicPr>
        <p:blipFill>
          <a:blip r:embed="rId3"/>
          <a:stretch>
            <a:fillRect/>
          </a:stretch>
        </p:blipFill>
        <p:spPr>
          <a:xfrm>
            <a:off x="289342" y="2290743"/>
            <a:ext cx="8351961" cy="3414772"/>
          </a:xfrm>
          <a:prstGeom prst="rect">
            <a:avLst/>
          </a:prstGeom>
        </p:spPr>
      </p:pic>
    </p:spTree>
    <p:extLst>
      <p:ext uri="{BB962C8B-B14F-4D97-AF65-F5344CB8AC3E}">
        <p14:creationId xmlns:p14="http://schemas.microsoft.com/office/powerpoint/2010/main" val="1658748696"/>
      </p:ext>
    </p:extLst>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58596" y="861393"/>
            <a:ext cx="2045069" cy="9793736"/>
          </a:xfrm>
        </p:spPr>
        <p:txBody>
          <a:bodyPr/>
          <a:lstStyle/>
          <a:p>
            <a:r>
              <a:rPr lang="en-US" smtClean="0"/>
              <a:t>SCRUM EVENTS</a:t>
            </a:r>
            <a:endParaRPr lang="en-US"/>
          </a:p>
        </p:txBody>
      </p:sp>
      <p:sp>
        <p:nvSpPr>
          <p:cNvPr id="3" name="Content Placeholder 2"/>
          <p:cNvSpPr>
            <a:spLocks noGrp="1"/>
          </p:cNvSpPr>
          <p:nvPr>
            <p:ph sz="half" idx="2"/>
          </p:nvPr>
        </p:nvSpPr>
        <p:spPr>
          <a:xfrm>
            <a:off x="457200" y="1974312"/>
            <a:ext cx="3977639" cy="33461936"/>
          </a:xfrm>
        </p:spPr>
        <p:txBody>
          <a:bodyPr/>
          <a:lstStyle/>
          <a:p>
            <a:r>
              <a:rPr lang="en-US" sz="1793" b="1" i="1" u="sng" smtClean="0">
                <a:solidFill>
                  <a:schemeClr val="bg1"/>
                </a:solidFill>
              </a:rPr>
              <a:t>Sprint Planning</a:t>
            </a:r>
            <a:endParaRPr lang="en-US" sz="1793" b="1" i="1" u="sng">
              <a:solidFill>
                <a:schemeClr val="bg1"/>
              </a:solidFill>
            </a:endParaRPr>
          </a:p>
          <a:p>
            <a:r>
              <a:rPr lang="en-US" sz="1793">
                <a:solidFill>
                  <a:schemeClr val="bg1"/>
                </a:solidFill>
              </a:rPr>
              <a:t>Sprint is planned and finalized. The Sprint</a:t>
            </a:r>
          </a:p>
          <a:p>
            <a:r>
              <a:rPr lang="en-US" sz="1793">
                <a:solidFill>
                  <a:schemeClr val="bg1"/>
                </a:solidFill>
              </a:rPr>
              <a:t>Goal is also finalized during the sprint planning meeting. This plan is devised collaboratively</a:t>
            </a:r>
          </a:p>
          <a:p>
            <a:r>
              <a:rPr lang="en-US" sz="1793">
                <a:solidFill>
                  <a:schemeClr val="bg1"/>
                </a:solidFill>
              </a:rPr>
              <a:t>by the Scrum Team</a:t>
            </a:r>
            <a:r>
              <a:rPr lang="en-US" sz="1793" smtClean="0">
                <a:solidFill>
                  <a:schemeClr val="bg1"/>
                </a:solidFill>
              </a:rPr>
              <a:t>.</a:t>
            </a:r>
          </a:p>
          <a:p>
            <a:endParaRPr lang="en-US" sz="1793" u="sng">
              <a:solidFill>
                <a:schemeClr val="bg1"/>
              </a:solidFill>
            </a:endParaRPr>
          </a:p>
          <a:p>
            <a:r>
              <a:rPr lang="en-US" sz="1793" b="1" i="1" u="sng">
                <a:solidFill>
                  <a:schemeClr val="bg1"/>
                </a:solidFill>
              </a:rPr>
              <a:t>The Daily Scrum</a:t>
            </a:r>
          </a:p>
          <a:p>
            <a:r>
              <a:rPr lang="en-US" sz="1793">
                <a:solidFill>
                  <a:schemeClr val="bg1"/>
                </a:solidFill>
              </a:rPr>
              <a:t>Conducted for the Development Team everyday of the Sprint. </a:t>
            </a:r>
          </a:p>
          <a:p>
            <a:r>
              <a:rPr lang="en-US" sz="1793" smtClean="0">
                <a:solidFill>
                  <a:schemeClr val="bg1"/>
                </a:solidFill>
              </a:rPr>
              <a:t>Team shares the </a:t>
            </a:r>
            <a:r>
              <a:rPr lang="en-US" sz="1793">
                <a:solidFill>
                  <a:schemeClr val="bg1"/>
                </a:solidFill>
              </a:rPr>
              <a:t>work done on the previous day</a:t>
            </a:r>
          </a:p>
          <a:p>
            <a:r>
              <a:rPr lang="en-US" sz="1793">
                <a:solidFill>
                  <a:schemeClr val="bg1"/>
                </a:solidFill>
              </a:rPr>
              <a:t>15-minute time-boxed event.</a:t>
            </a:r>
          </a:p>
          <a:p>
            <a:r>
              <a:rPr lang="en-US" sz="1793">
                <a:solidFill>
                  <a:schemeClr val="bg1"/>
                </a:solidFill>
              </a:rPr>
              <a:t>Development Team plans work for the next 24 hours.</a:t>
            </a:r>
          </a:p>
          <a:p>
            <a:endParaRPr lang="en-US" sz="1793" smtClean="0">
              <a:solidFill>
                <a:schemeClr val="bg1"/>
              </a:solidFill>
            </a:endParaRPr>
          </a:p>
          <a:p>
            <a:endParaRPr lang="en-US" sz="1793">
              <a:solidFill>
                <a:schemeClr val="bg1"/>
              </a:solidFill>
            </a:endParaRPr>
          </a:p>
          <a:p>
            <a:endParaRPr lang="en-US" sz="1793">
              <a:solidFill>
                <a:schemeClr val="bg1"/>
              </a:solidFill>
            </a:endParaRPr>
          </a:p>
        </p:txBody>
      </p:sp>
      <p:sp>
        <p:nvSpPr>
          <p:cNvPr id="4" name="Content Placeholder 3"/>
          <p:cNvSpPr>
            <a:spLocks noGrp="1"/>
          </p:cNvSpPr>
          <p:nvPr>
            <p:ph sz="half" idx="3"/>
          </p:nvPr>
        </p:nvSpPr>
        <p:spPr>
          <a:xfrm>
            <a:off x="4709159" y="1974307"/>
            <a:ext cx="3977639" cy="20403618"/>
          </a:xfrm>
        </p:spPr>
        <p:txBody>
          <a:bodyPr/>
          <a:lstStyle/>
          <a:p>
            <a:r>
              <a:rPr lang="en-US" sz="1793" b="1" i="1" u="sng" smtClean="0">
                <a:solidFill>
                  <a:schemeClr val="bg1"/>
                </a:solidFill>
              </a:rPr>
              <a:t>Sprint Review:</a:t>
            </a:r>
          </a:p>
          <a:p>
            <a:r>
              <a:rPr lang="en-US" sz="1793" smtClean="0">
                <a:solidFill>
                  <a:schemeClr val="bg1"/>
                </a:solidFill>
              </a:rPr>
              <a:t>The </a:t>
            </a:r>
            <a:r>
              <a:rPr lang="en-US" sz="1793">
                <a:solidFill>
                  <a:schemeClr val="bg1"/>
                </a:solidFill>
              </a:rPr>
              <a:t>purpose of </a:t>
            </a:r>
            <a:r>
              <a:rPr lang="en-US" sz="1793" smtClean="0">
                <a:solidFill>
                  <a:schemeClr val="bg1"/>
                </a:solidFill>
              </a:rPr>
              <a:t>this meeting </a:t>
            </a:r>
            <a:r>
              <a:rPr lang="en-US" sz="1793">
                <a:solidFill>
                  <a:schemeClr val="bg1"/>
                </a:solidFill>
              </a:rPr>
              <a:t>is to check the Increment and based on the feedback, to adapt the Product </a:t>
            </a:r>
            <a:r>
              <a:rPr lang="en-US" sz="1793" smtClean="0">
                <a:solidFill>
                  <a:schemeClr val="bg1"/>
                </a:solidFill>
              </a:rPr>
              <a:t>backlog</a:t>
            </a:r>
          </a:p>
          <a:p>
            <a:endParaRPr lang="en-US" sz="1793" smtClean="0">
              <a:solidFill>
                <a:schemeClr val="bg1"/>
              </a:solidFill>
            </a:endParaRPr>
          </a:p>
          <a:p>
            <a:r>
              <a:rPr lang="en-US" sz="1793" b="1" i="1" u="sng" smtClean="0">
                <a:solidFill>
                  <a:schemeClr val="bg1"/>
                </a:solidFill>
              </a:rPr>
              <a:t>Sprint retrospective</a:t>
            </a:r>
          </a:p>
          <a:p>
            <a:r>
              <a:rPr lang="en-US" sz="1793" smtClean="0">
                <a:solidFill>
                  <a:schemeClr val="bg1"/>
                </a:solidFill>
              </a:rPr>
              <a:t>The </a:t>
            </a:r>
            <a:r>
              <a:rPr lang="en-US" sz="1793">
                <a:solidFill>
                  <a:schemeClr val="bg1"/>
                </a:solidFill>
              </a:rPr>
              <a:t>team inspects itself and creates a plan for improvements</a:t>
            </a:r>
          </a:p>
          <a:p>
            <a:r>
              <a:rPr lang="en-US" sz="1793">
                <a:solidFill>
                  <a:schemeClr val="bg1"/>
                </a:solidFill>
              </a:rPr>
              <a:t>that are to be implemented during the next Sprint.</a:t>
            </a:r>
          </a:p>
        </p:txBody>
      </p:sp>
    </p:spTree>
    <p:extLst>
      <p:ext uri="{BB962C8B-B14F-4D97-AF65-F5344CB8AC3E}">
        <p14:creationId xmlns:p14="http://schemas.microsoft.com/office/powerpoint/2010/main" val="2179011725"/>
      </p:ext>
    </p:extLst>
  </p:cSld>
  <p:clrMapOvr>
    <a:masterClrMapping/>
  </p:clrMapOvr>
  <mc:AlternateContent>
    <mc:Choice xmlns:p14="http://schemas.microsoft.com/office/powerpoint/2010/main" Requires="p14">
      <p:transition spd="med" p14:dur="700">
        <p:fade/>
      </p:transition>
    </mc:Choice>
    <mc:Fallback>
      <p:transition spd="med">
        <p:fade/>
      </p:transition>
    </mc:Fallback>
  </mc:AlternateContent>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3661394" y="735125"/>
            <a:ext cx="2276515" cy="4896868"/>
          </a:xfrm>
        </p:spPr>
        <p:txBody>
          <a:bodyPr/>
          <a:lstStyle/>
          <a:p>
            <a:pPr algn="ctr"/>
            <a:r>
              <a:rPr lang="en-US" smtClean="0"/>
              <a:t>QUERIES </a:t>
            </a:r>
            <a:endParaRPr lang="en-US"/>
          </a:p>
        </p:txBody>
      </p:sp>
      <p:pic>
        <p:nvPicPr>
          <p:cNvPr id="4" name="Picture 3"/>
          <p:cNvPicPr>
            <a:picLocks noChangeAspect="1"/>
          </p:cNvPicPr>
          <p:nvPr/>
        </p:nvPicPr>
        <p:blipFill>
          <a:blip r:embed="rId2"/>
          <a:stretch>
            <a:fillRect/>
          </a:stretch>
        </p:blipFill>
        <p:spPr>
          <a:xfrm>
            <a:off x="2750609" y="1380137"/>
            <a:ext cx="4098082" cy="4098082"/>
          </a:xfrm>
          <a:prstGeom prst="rect">
            <a:avLst/>
          </a:prstGeom>
        </p:spPr>
      </p:pic>
    </p:spTree>
    <p:extLst>
      <p:ext uri="{BB962C8B-B14F-4D97-AF65-F5344CB8AC3E}">
        <p14:creationId xmlns:p14="http://schemas.microsoft.com/office/powerpoint/2010/main" val="508436902"/>
      </p:ext>
    </p:extLst>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2"/>
            <a:ext cx="9144000" cy="6857998"/>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txBox="1"/>
          <p:nvPr/>
        </p:nvSpPr>
        <p:spPr>
          <a:xfrm>
            <a:off x="792581" y="3622920"/>
            <a:ext cx="6260465" cy="886780"/>
          </a:xfrm>
          <a:prstGeom prst="rect">
            <a:avLst/>
          </a:prstGeom>
        </p:spPr>
        <p:txBody>
          <a:bodyPr vert="horz" wrap="square" lIns="0" tIns="55244" rIns="0" bIns="0" rtlCol="0">
            <a:spAutoFit/>
          </a:bodyPr>
          <a:lstStyle>
            <a:defPPr>
              <a:defRPr lang="en-US"/>
            </a:defPPr>
          </a:lstStyle>
          <a:p>
            <a:pPr marR="23495" algn="ctr">
              <a:lnSpc>
                <a:spcPct val="100000"/>
              </a:lnSpc>
              <a:spcBef>
                <a:spcPts val="434"/>
              </a:spcBef>
            </a:pPr>
            <a:endParaRPr sz="5400">
              <a:latin typeface="Calibri"/>
              <a:cs typeface="Calibri"/>
            </a:endParaRPr>
          </a:p>
        </p:txBody>
      </p:sp>
      <p:sp>
        <p:nvSpPr>
          <p:cNvPr id="4" name="object 4"/>
          <p:cNvSpPr txBox="1"/>
          <p:nvPr/>
        </p:nvSpPr>
        <p:spPr>
          <a:xfrm>
            <a:off x="3008757" y="5353608"/>
            <a:ext cx="1833245" cy="848994"/>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endParaRPr sz="5400">
              <a:latin typeface="Calibri"/>
              <a:cs typeface="Calibri"/>
            </a:endParaRPr>
          </a:p>
        </p:txBody>
      </p:sp>
      <p:sp>
        <p:nvSpPr>
          <p:cNvPr id="5" name="object 5"/>
          <p:cNvSpPr txBox="1"/>
          <p:nvPr/>
        </p:nvSpPr>
        <p:spPr>
          <a:xfrm>
            <a:off x="5801995" y="5869330"/>
            <a:ext cx="2685415" cy="514350"/>
          </a:xfrm>
          <a:prstGeom prst="rect">
            <a:avLst/>
          </a:prstGeom>
        </p:spPr>
        <p:txBody>
          <a:bodyPr vert="horz" wrap="square" lIns="0" tIns="13335" rIns="0" bIns="0" rtlCol="0">
            <a:spAutoFit/>
          </a:bodyPr>
          <a:lstStyle>
            <a:defPPr>
              <a:defRPr lang="en-US"/>
            </a:defPPr>
          </a:lstStyle>
          <a:p>
            <a:pPr marL="12700">
              <a:lnSpc>
                <a:spcPct val="100000"/>
              </a:lnSpc>
              <a:spcBef>
                <a:spcPts val="105"/>
              </a:spcBef>
            </a:pPr>
            <a:endParaRPr sz="4800" baseline="-2604">
              <a:latin typeface="Calibri"/>
              <a:cs typeface="Calibri"/>
            </a:endParaRPr>
          </a:p>
        </p:txBody>
      </p:sp>
      <p:sp>
        <p:nvSpPr>
          <p:cNvPr id="6" name="object 6"/>
          <p:cNvSpPr/>
          <p:nvPr/>
        </p:nvSpPr>
        <p:spPr>
          <a:xfrm>
            <a:off x="6731507" y="188976"/>
            <a:ext cx="2179320" cy="1280160"/>
          </a:xfrm>
          <a:prstGeom prst="rect">
            <a:avLst/>
          </a:prstGeom>
          <a:blipFill>
            <a:blip r:embed="rId3"/>
            <a:stretch>
              <a:fillRect/>
            </a:stretch>
          </a:blipFill>
        </p:spPr>
        <p:txBody>
          <a:bodyPr wrap="square" lIns="0" tIns="0" rIns="0" bIns="0" rtlCol="0"/>
          <a:lstStyle>
            <a:defPPr>
              <a:defRPr lang="en-US"/>
            </a:defPPr>
          </a:lstStyle>
          <a:p>
            <a:endParaRPr/>
          </a:p>
        </p:txBody>
      </p:sp>
      <p:sp>
        <p:nvSpPr>
          <p:cNvPr id="7" name="TextBox 6"/>
          <p:cNvSpPr txBox="1"/>
          <p:nvPr/>
        </p:nvSpPr>
        <p:spPr>
          <a:xfrm>
            <a:off x="533400" y="914400"/>
            <a:ext cx="5638800" cy="2308324"/>
          </a:xfrm>
          <a:prstGeom prst="rect">
            <a:avLst/>
          </a:prstGeom>
          <a:noFill/>
        </p:spPr>
        <p:txBody>
          <a:bodyPr wrap="square" rtlCol="0">
            <a:spAutoFit/>
          </a:bodyPr>
          <a:lstStyle>
            <a:defPPr>
              <a:defRPr lang="en-US"/>
            </a:defPPr>
          </a:lstStyle>
          <a:p>
            <a:r>
              <a:rPr lang="en-US" sz="4800" smtClean="0"/>
              <a:t>THE EXTREME PROGRAMMING MODEL</a:t>
            </a:r>
            <a:endParaRPr lang="en-US" sz="4800"/>
          </a:p>
        </p:txBody>
      </p:sp>
    </p:spTree>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3" name="object 3"/>
          <p:cNvSpPr/>
          <p:nvPr/>
        </p:nvSpPr>
        <p:spPr>
          <a:xfrm>
            <a:off x="4343400" y="1149095"/>
            <a:ext cx="4800600" cy="4559808"/>
          </a:xfrm>
          <a:prstGeom prst="rect">
            <a:avLst/>
          </a:prstGeom>
          <a:blipFill>
            <a:blip r:embed="rId2"/>
            <a:stretch>
              <a:fillRect/>
            </a:stretch>
          </a:blipFill>
        </p:spPr>
        <p:txBody>
          <a:bodyPr wrap="square" lIns="0" tIns="0" rIns="0" bIns="0" rtlCol="0"/>
          <a:lstStyle>
            <a:defPPr>
              <a:defRPr lang="en-US"/>
            </a:defPPr>
          </a:lstStyle>
          <a:p>
            <a:endParaRPr/>
          </a:p>
        </p:txBody>
      </p:sp>
      <p:sp>
        <p:nvSpPr>
          <p:cNvPr id="4" name="TextBox 3"/>
          <p:cNvSpPr txBox="1"/>
          <p:nvPr/>
        </p:nvSpPr>
        <p:spPr>
          <a:xfrm>
            <a:off x="457200" y="914400"/>
            <a:ext cx="3048000" cy="4953000"/>
          </a:xfrm>
          <a:prstGeom prst="rect">
            <a:avLst/>
          </a:prstGeom>
          <a:noFill/>
        </p:spPr>
        <p:txBody>
          <a:bodyPr wrap="square" rtlCol="0">
            <a:spAutoFit/>
          </a:bodyPr>
          <a:lstStyle>
            <a:defPPr>
              <a:defRPr lang="en-US"/>
            </a:defPPr>
          </a:lstStyle>
          <a:p>
            <a:endParaRPr lang="en-US"/>
          </a:p>
        </p:txBody>
      </p:sp>
      <p:sp>
        <p:nvSpPr>
          <p:cNvPr id="6" name="object 3"/>
          <p:cNvSpPr txBox="1"/>
          <p:nvPr/>
        </p:nvSpPr>
        <p:spPr>
          <a:xfrm>
            <a:off x="498764" y="1482436"/>
            <a:ext cx="3616036" cy="4360808"/>
          </a:xfrm>
          <a:prstGeom prst="rect">
            <a:avLst/>
          </a:prstGeom>
        </p:spPr>
        <p:txBody>
          <a:bodyPr vert="horz" wrap="square" lIns="0" tIns="61594" rIns="0" bIns="0" rtlCol="0">
            <a:spAutoFit/>
          </a:bodyPr>
          <a:lstStyle>
            <a:defPPr>
              <a:defRPr lang="en-US"/>
            </a:defPPr>
          </a:lstStyle>
          <a:p>
            <a:pPr marL="527685" indent="-515620">
              <a:lnSpc>
                <a:spcPct val="100000"/>
              </a:lnSpc>
              <a:spcBef>
                <a:spcPts val="484"/>
              </a:spcBef>
              <a:buAutoNum type="arabicPeriod"/>
              <a:tabLst>
                <a:tab pos="527685"/>
                <a:tab pos="528320"/>
              </a:tabLst>
            </a:pPr>
            <a:r>
              <a:rPr sz="3200" spc="-5">
                <a:solidFill>
                  <a:srgbClr val="4F81BC"/>
                </a:solidFill>
                <a:latin typeface="Calibri"/>
                <a:cs typeface="Calibri"/>
              </a:rPr>
              <a:t>Overview</a:t>
            </a:r>
            <a:endParaRPr sz="3200">
              <a:latin typeface="Calibri"/>
              <a:cs typeface="Calibri"/>
            </a:endParaRPr>
          </a:p>
          <a:p>
            <a:pPr marL="527685" indent="-515620">
              <a:lnSpc>
                <a:spcPct val="100000"/>
              </a:lnSpc>
              <a:spcBef>
                <a:spcPts val="390"/>
              </a:spcBef>
              <a:buAutoNum type="arabicPeriod"/>
              <a:tabLst>
                <a:tab pos="527685"/>
                <a:tab pos="528320"/>
              </a:tabLst>
            </a:pPr>
            <a:r>
              <a:rPr sz="3200" spc="-10">
                <a:solidFill>
                  <a:srgbClr val="BEBEBE"/>
                </a:solidFill>
                <a:latin typeface="Calibri"/>
                <a:cs typeface="Calibri"/>
              </a:rPr>
              <a:t>Details</a:t>
            </a:r>
            <a:endParaRPr sz="3200">
              <a:latin typeface="Calibri"/>
              <a:cs typeface="Calibri"/>
            </a:endParaRPr>
          </a:p>
          <a:p>
            <a:pPr marL="527685" indent="-515620">
              <a:lnSpc>
                <a:spcPct val="100000"/>
              </a:lnSpc>
              <a:spcBef>
                <a:spcPts val="384"/>
              </a:spcBef>
              <a:buAutoNum type="arabicPeriod"/>
              <a:tabLst>
                <a:tab pos="527685"/>
                <a:tab pos="528320"/>
              </a:tabLst>
            </a:pPr>
            <a:r>
              <a:rPr sz="3200" spc="-15">
                <a:solidFill>
                  <a:srgbClr val="CCCC00"/>
                </a:solidFill>
                <a:latin typeface="Calibri"/>
                <a:cs typeface="Calibri"/>
              </a:rPr>
              <a:t>Advantages</a:t>
            </a:r>
            <a:endParaRPr sz="3200">
              <a:latin typeface="Calibri"/>
              <a:cs typeface="Calibri"/>
            </a:endParaRPr>
          </a:p>
          <a:p>
            <a:pPr marL="527685" indent="-515620">
              <a:lnSpc>
                <a:spcPct val="100000"/>
              </a:lnSpc>
              <a:spcBef>
                <a:spcPts val="380"/>
              </a:spcBef>
              <a:buAutoNum type="arabicPeriod"/>
              <a:tabLst>
                <a:tab pos="527685"/>
                <a:tab pos="528320"/>
              </a:tabLst>
            </a:pPr>
            <a:r>
              <a:rPr sz="3200" spc="-15" smtClean="0">
                <a:solidFill>
                  <a:srgbClr val="FF0000"/>
                </a:solidFill>
                <a:latin typeface="Calibri"/>
                <a:cs typeface="Calibri"/>
              </a:rPr>
              <a:t>Disadvantages</a:t>
            </a:r>
            <a:endParaRPr sz="3200">
              <a:latin typeface="Calibri"/>
              <a:cs typeface="Calibri"/>
            </a:endParaRPr>
          </a:p>
          <a:p>
            <a:pPr marL="527685" indent="-515620">
              <a:lnSpc>
                <a:spcPct val="100000"/>
              </a:lnSpc>
              <a:spcBef>
                <a:spcPts val="390"/>
              </a:spcBef>
              <a:buAutoNum type="arabicPeriod"/>
              <a:tabLst>
                <a:tab pos="527685"/>
                <a:tab pos="528320"/>
              </a:tabLst>
            </a:pPr>
            <a:r>
              <a:rPr sz="3200" spc="-15">
                <a:solidFill>
                  <a:srgbClr val="00AF50"/>
                </a:solidFill>
                <a:latin typeface="Calibri"/>
                <a:cs typeface="Calibri"/>
              </a:rPr>
              <a:t>Interesting</a:t>
            </a:r>
            <a:endParaRPr sz="3200">
              <a:latin typeface="Calibri"/>
              <a:cs typeface="Calibri"/>
            </a:endParaRPr>
          </a:p>
          <a:p>
            <a:pPr marL="527685" indent="-515620">
              <a:lnSpc>
                <a:spcPct val="100000"/>
              </a:lnSpc>
              <a:spcBef>
                <a:spcPts val="380"/>
              </a:spcBef>
              <a:buAutoNum type="arabicPeriod"/>
              <a:tabLst>
                <a:tab pos="527685"/>
                <a:tab pos="528320"/>
              </a:tabLst>
            </a:pPr>
            <a:r>
              <a:rPr sz="3200" spc="-10">
                <a:solidFill>
                  <a:srgbClr val="FF0000"/>
                </a:solidFill>
                <a:latin typeface="Calibri"/>
                <a:cs typeface="Calibri"/>
              </a:rPr>
              <a:t>Reflection</a:t>
            </a:r>
            <a:endParaRPr sz="3200">
              <a:latin typeface="Calibri"/>
              <a:cs typeface="Calibri"/>
            </a:endParaRPr>
          </a:p>
          <a:p>
            <a:pPr marL="527685" indent="-515620">
              <a:lnSpc>
                <a:spcPct val="100000"/>
              </a:lnSpc>
              <a:spcBef>
                <a:spcPts val="385"/>
              </a:spcBef>
              <a:buAutoNum type="arabicPeriod"/>
              <a:tabLst>
                <a:tab pos="527685"/>
                <a:tab pos="528320"/>
              </a:tabLst>
            </a:pPr>
            <a:r>
              <a:rPr sz="3200" spc="-15">
                <a:solidFill>
                  <a:srgbClr val="BEBEBE"/>
                </a:solidFill>
                <a:latin typeface="Calibri"/>
                <a:cs typeface="Calibri"/>
              </a:rPr>
              <a:t>Review</a:t>
            </a:r>
            <a:endParaRPr sz="3200">
              <a:latin typeface="Calibri"/>
              <a:cs typeface="Calibri"/>
            </a:endParaRPr>
          </a:p>
          <a:p>
            <a:pPr marL="527685" indent="-515620">
              <a:lnSpc>
                <a:spcPct val="100000"/>
              </a:lnSpc>
              <a:spcBef>
                <a:spcPts val="390"/>
              </a:spcBef>
              <a:buAutoNum type="arabicPeriod"/>
              <a:tabLst>
                <a:tab pos="527685"/>
                <a:tab pos="528320"/>
              </a:tabLst>
            </a:pPr>
            <a:r>
              <a:rPr sz="3200" spc="-5">
                <a:solidFill>
                  <a:srgbClr val="4F81BC"/>
                </a:solidFill>
                <a:latin typeface="Calibri"/>
                <a:cs typeface="Calibri"/>
              </a:rPr>
              <a:t>Summary</a:t>
            </a:r>
            <a:endParaRPr sz="3200">
              <a:latin typeface="Calibri"/>
              <a:cs typeface="Calibri"/>
            </a:endParaRPr>
          </a:p>
        </p:txBody>
      </p:sp>
      <p:sp>
        <p:nvSpPr>
          <p:cNvPr id="7" name="object 2"/>
          <p:cNvSpPr txBox="1"/>
          <p:nvPr/>
        </p:nvSpPr>
        <p:spPr>
          <a:xfrm>
            <a:off x="2819401" y="533400"/>
            <a:ext cx="2286000" cy="752129"/>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j-lt"/>
                <a:ea typeface="+mj-ea"/>
                <a:cs typeface="+mj-cs"/>
              </a:defRPr>
            </a:lvl1pPr>
          </a:lstStyle>
          <a:p>
            <a:pPr marL="12700">
              <a:spcBef>
                <a:spcPts val="105"/>
              </a:spcBef>
            </a:pPr>
            <a:endParaRPr lang="en-US" sz="4800" kern="0">
              <a:solidFill>
                <a:srgbClr val="C00000"/>
              </a:solidFill>
            </a:endParaRPr>
          </a:p>
        </p:txBody>
      </p:sp>
      <p:sp>
        <p:nvSpPr>
          <p:cNvPr id="9" name="TextBox 8"/>
          <p:cNvSpPr txBox="1"/>
          <p:nvPr/>
        </p:nvSpPr>
        <p:spPr>
          <a:xfrm>
            <a:off x="457200" y="381000"/>
            <a:ext cx="3048000" cy="923330"/>
          </a:xfrm>
          <a:prstGeom prst="rect">
            <a:avLst/>
          </a:prstGeom>
          <a:noFill/>
        </p:spPr>
        <p:txBody>
          <a:bodyPr wrap="square" rtlCol="0">
            <a:spAutoFit/>
          </a:bodyPr>
          <a:lstStyle>
            <a:defPPr>
              <a:defRPr lang="en-US"/>
            </a:defPPr>
          </a:lstStyle>
          <a:p>
            <a:r>
              <a:rPr lang="en-US" sz="5400" b="1" smtClean="0"/>
              <a:t>CONTENT</a:t>
            </a:r>
            <a:endParaRPr lang="en-US" sz="5400" b="1"/>
          </a:p>
        </p:txBody>
      </p:sp>
    </p:spTree>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DBEDF4"/>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206242" y="2771901"/>
            <a:ext cx="2729865" cy="696595"/>
          </a:xfrm>
          <a:prstGeom prst="rect">
            <a:avLst/>
          </a:prstGeom>
        </p:spPr>
        <p:txBody>
          <a:bodyPr vert="horz" wrap="square" lIns="0" tIns="13335" rIns="0" bIns="0" rtlCol="0">
            <a:spAutoFit/>
          </a:bodyPr>
          <a:lstStyle/>
          <a:p>
            <a:pPr marL="12700">
              <a:lnSpc>
                <a:spcPct val="100000"/>
              </a:lnSpc>
              <a:spcBef>
                <a:spcPts val="105"/>
              </a:spcBef>
            </a:pPr>
            <a:r>
              <a:rPr/>
              <a:t>1.</a:t>
            </a:r>
            <a:r>
              <a:rPr spc="-70"/>
              <a:t> </a:t>
            </a:r>
            <a:r>
              <a:rPr spc="-5"/>
              <a:t>Overview</a:t>
            </a:r>
          </a:p>
        </p:txBody>
      </p:sp>
      <p:sp>
        <p:nvSpPr>
          <p:cNvPr id="4" name="object 4"/>
          <p:cNvSpPr/>
          <p:nvPr/>
        </p:nvSpPr>
        <p:spPr>
          <a:xfrm>
            <a:off x="828294" y="1701545"/>
            <a:ext cx="7489190" cy="2952115"/>
          </a:xfrm>
          <a:custGeom>
            <a:rect l="l" t="t" r="r" b="b"/>
            <a:pathLst>
              <a:path w="7489190" h="2952115">
                <a:moveTo>
                  <a:pt x="0" y="553465"/>
                </a:moveTo>
                <a:lnTo>
                  <a:pt x="6590" y="504440"/>
                </a:lnTo>
                <a:lnTo>
                  <a:pt x="25188" y="460389"/>
                </a:lnTo>
                <a:lnTo>
                  <a:pt x="54036" y="423068"/>
                </a:lnTo>
                <a:lnTo>
                  <a:pt x="91376" y="394236"/>
                </a:lnTo>
                <a:lnTo>
                  <a:pt x="135447" y="375648"/>
                </a:lnTo>
                <a:lnTo>
                  <a:pt x="184492" y="369062"/>
                </a:lnTo>
                <a:lnTo>
                  <a:pt x="7119874" y="369062"/>
                </a:lnTo>
                <a:lnTo>
                  <a:pt x="7119874" y="184530"/>
                </a:lnTo>
                <a:lnTo>
                  <a:pt x="7126469" y="135451"/>
                </a:lnTo>
                <a:lnTo>
                  <a:pt x="7145081" y="91364"/>
                </a:lnTo>
                <a:lnTo>
                  <a:pt x="7173944" y="54022"/>
                </a:lnTo>
                <a:lnTo>
                  <a:pt x="7211295" y="25178"/>
                </a:lnTo>
                <a:lnTo>
                  <a:pt x="7255370" y="6586"/>
                </a:lnTo>
                <a:lnTo>
                  <a:pt x="7304405" y="0"/>
                </a:lnTo>
                <a:lnTo>
                  <a:pt x="7353484" y="6586"/>
                </a:lnTo>
                <a:lnTo>
                  <a:pt x="7397571" y="25178"/>
                </a:lnTo>
                <a:lnTo>
                  <a:pt x="7434913" y="54022"/>
                </a:lnTo>
                <a:lnTo>
                  <a:pt x="7463757" y="91364"/>
                </a:lnTo>
                <a:lnTo>
                  <a:pt x="7482349" y="135451"/>
                </a:lnTo>
                <a:lnTo>
                  <a:pt x="7488935" y="184530"/>
                </a:lnTo>
                <a:lnTo>
                  <a:pt x="7488935" y="2398522"/>
                </a:lnTo>
                <a:lnTo>
                  <a:pt x="7482349" y="2447547"/>
                </a:lnTo>
                <a:lnTo>
                  <a:pt x="7463757" y="2491598"/>
                </a:lnTo>
                <a:lnTo>
                  <a:pt x="7434913" y="2528919"/>
                </a:lnTo>
                <a:lnTo>
                  <a:pt x="7397571" y="2557751"/>
                </a:lnTo>
                <a:lnTo>
                  <a:pt x="7353484" y="2576339"/>
                </a:lnTo>
                <a:lnTo>
                  <a:pt x="7304405" y="2582926"/>
                </a:lnTo>
                <a:lnTo>
                  <a:pt x="368998" y="2582926"/>
                </a:lnTo>
                <a:lnTo>
                  <a:pt x="368998" y="2767456"/>
                </a:lnTo>
                <a:lnTo>
                  <a:pt x="362408" y="2816536"/>
                </a:lnTo>
                <a:lnTo>
                  <a:pt x="343809" y="2860623"/>
                </a:lnTo>
                <a:lnTo>
                  <a:pt x="314961" y="2897965"/>
                </a:lnTo>
                <a:lnTo>
                  <a:pt x="277622" y="2926809"/>
                </a:lnTo>
                <a:lnTo>
                  <a:pt x="233550" y="2945401"/>
                </a:lnTo>
                <a:lnTo>
                  <a:pt x="184505" y="2951987"/>
                </a:lnTo>
                <a:lnTo>
                  <a:pt x="135460" y="2945401"/>
                </a:lnTo>
                <a:lnTo>
                  <a:pt x="91388" y="2926809"/>
                </a:lnTo>
                <a:lnTo>
                  <a:pt x="54049" y="2897965"/>
                </a:lnTo>
                <a:lnTo>
                  <a:pt x="25201" y="2860623"/>
                </a:lnTo>
                <a:lnTo>
                  <a:pt x="6603" y="2816536"/>
                </a:lnTo>
                <a:lnTo>
                  <a:pt x="12" y="2767456"/>
                </a:lnTo>
                <a:lnTo>
                  <a:pt x="0" y="553465"/>
                </a:lnTo>
                <a:close/>
              </a:path>
            </a:pathLst>
          </a:custGeom>
          <a:ln w="25908">
            <a:solidFill>
              <a:srgbClr val="000000"/>
            </a:solidFill>
          </a:ln>
        </p:spPr>
        <p:txBody>
          <a:bodyPr wrap="square" lIns="0" tIns="0" rIns="0" bIns="0" rtlCol="0"/>
          <a:lstStyle>
            <a:defPPr>
              <a:defRPr lang="en-US"/>
            </a:defPPr>
          </a:lstStyle>
          <a:p>
            <a:endParaRPr/>
          </a:p>
        </p:txBody>
      </p:sp>
      <p:sp>
        <p:nvSpPr>
          <p:cNvPr id="5" name="object 5"/>
          <p:cNvSpPr/>
          <p:nvPr/>
        </p:nvSpPr>
        <p:spPr>
          <a:xfrm>
            <a:off x="7948168" y="1886076"/>
            <a:ext cx="369570" cy="184785"/>
          </a:xfrm>
          <a:custGeom>
            <a:rect l="l" t="t" r="r" b="b"/>
            <a:pathLst>
              <a:path w="369570" h="184785">
                <a:moveTo>
                  <a:pt x="0" y="184531"/>
                </a:moveTo>
                <a:lnTo>
                  <a:pt x="184530" y="184531"/>
                </a:lnTo>
                <a:lnTo>
                  <a:pt x="233610" y="177935"/>
                </a:lnTo>
                <a:lnTo>
                  <a:pt x="277697" y="159323"/>
                </a:lnTo>
                <a:lnTo>
                  <a:pt x="315039" y="130460"/>
                </a:lnTo>
                <a:lnTo>
                  <a:pt x="343883" y="93109"/>
                </a:lnTo>
                <a:lnTo>
                  <a:pt x="362475" y="49034"/>
                </a:lnTo>
                <a:lnTo>
                  <a:pt x="369061" y="0"/>
                </a:lnTo>
              </a:path>
            </a:pathLst>
          </a:custGeom>
          <a:ln w="25908">
            <a:solidFill>
              <a:srgbClr val="000000"/>
            </a:solidFill>
          </a:ln>
        </p:spPr>
        <p:txBody>
          <a:bodyPr wrap="square" lIns="0" tIns="0" rIns="0" bIns="0" rtlCol="0"/>
          <a:lstStyle>
            <a:defPPr>
              <a:defRPr lang="en-US"/>
            </a:defPPr>
          </a:lstStyle>
          <a:p>
            <a:endParaRPr/>
          </a:p>
        </p:txBody>
      </p:sp>
      <p:sp>
        <p:nvSpPr>
          <p:cNvPr id="6" name="object 6"/>
          <p:cNvSpPr/>
          <p:nvPr/>
        </p:nvSpPr>
        <p:spPr>
          <a:xfrm>
            <a:off x="7935214" y="1873123"/>
            <a:ext cx="210438" cy="210438"/>
          </a:xfrm>
          <a:prstGeom prst="rect">
            <a:avLst/>
          </a:prstGeom>
          <a:blipFill>
            <a:blip r:embed="rId2"/>
            <a:stretch>
              <a:fillRect/>
            </a:stretch>
          </a:blipFill>
        </p:spPr>
        <p:txBody>
          <a:bodyPr wrap="square" lIns="0" tIns="0" rIns="0" bIns="0" rtlCol="0"/>
          <a:lstStyle>
            <a:defPPr>
              <a:defRPr lang="en-US"/>
            </a:defPPr>
          </a:lstStyle>
          <a:p>
            <a:endParaRPr/>
          </a:p>
        </p:txBody>
      </p:sp>
      <p:sp>
        <p:nvSpPr>
          <p:cNvPr id="7" name="object 7"/>
          <p:cNvSpPr/>
          <p:nvPr/>
        </p:nvSpPr>
        <p:spPr>
          <a:xfrm>
            <a:off x="828306" y="2162810"/>
            <a:ext cx="369570" cy="276860"/>
          </a:xfrm>
          <a:custGeom>
            <a:rect l="l" t="t" r="r" b="b"/>
            <a:pathLst>
              <a:path w="369569" h="276860">
                <a:moveTo>
                  <a:pt x="184480" y="276732"/>
                </a:moveTo>
                <a:lnTo>
                  <a:pt x="184480" y="92201"/>
                </a:lnTo>
                <a:lnTo>
                  <a:pt x="211499" y="27003"/>
                </a:lnTo>
                <a:lnTo>
                  <a:pt x="276732" y="0"/>
                </a:lnTo>
                <a:lnTo>
                  <a:pt x="312643" y="7244"/>
                </a:lnTo>
                <a:lnTo>
                  <a:pt x="341966" y="27003"/>
                </a:lnTo>
                <a:lnTo>
                  <a:pt x="361736" y="56310"/>
                </a:lnTo>
                <a:lnTo>
                  <a:pt x="368985" y="92201"/>
                </a:lnTo>
                <a:lnTo>
                  <a:pt x="362395" y="141281"/>
                </a:lnTo>
                <a:lnTo>
                  <a:pt x="343796" y="185368"/>
                </a:lnTo>
                <a:lnTo>
                  <a:pt x="314948" y="222710"/>
                </a:lnTo>
                <a:lnTo>
                  <a:pt x="277609" y="251554"/>
                </a:lnTo>
                <a:lnTo>
                  <a:pt x="233538" y="270146"/>
                </a:lnTo>
                <a:lnTo>
                  <a:pt x="184492" y="276732"/>
                </a:lnTo>
                <a:lnTo>
                  <a:pt x="135447" y="270146"/>
                </a:lnTo>
                <a:lnTo>
                  <a:pt x="91376" y="251554"/>
                </a:lnTo>
                <a:lnTo>
                  <a:pt x="54036" y="222710"/>
                </a:lnTo>
                <a:lnTo>
                  <a:pt x="25188" y="185368"/>
                </a:lnTo>
                <a:lnTo>
                  <a:pt x="6590" y="141281"/>
                </a:lnTo>
                <a:lnTo>
                  <a:pt x="0" y="92201"/>
                </a:lnTo>
              </a:path>
            </a:pathLst>
          </a:custGeom>
          <a:ln w="25908">
            <a:solidFill>
              <a:srgbClr val="000000"/>
            </a:solidFill>
          </a:ln>
        </p:spPr>
        <p:txBody>
          <a:bodyPr wrap="square" lIns="0" tIns="0" rIns="0" bIns="0" rtlCol="0"/>
          <a:lstStyle>
            <a:defPPr>
              <a:defRPr lang="en-US"/>
            </a:defPPr>
          </a:lstStyle>
          <a:p>
            <a:endParaRPr/>
          </a:p>
        </p:txBody>
      </p:sp>
      <p:sp>
        <p:nvSpPr>
          <p:cNvPr id="8" name="object 8"/>
          <p:cNvSpPr/>
          <p:nvPr/>
        </p:nvSpPr>
        <p:spPr>
          <a:xfrm flipH="1">
            <a:off x="1197292" y="2255011"/>
            <a:ext cx="0" cy="2029460"/>
          </a:xfrm>
          <a:custGeom>
            <a:rect l="l" t="t" r="r" b="b"/>
            <a:pathLst>
              <a:path h="2029460">
                <a:moveTo>
                  <a:pt x="0" y="0"/>
                </a:moveTo>
                <a:lnTo>
                  <a:pt x="0" y="2029460"/>
                </a:lnTo>
              </a:path>
            </a:pathLst>
          </a:custGeom>
          <a:ln w="25908">
            <a:solidFill>
              <a:srgbClr val="000000"/>
            </a:solidFill>
          </a:ln>
        </p:spPr>
        <p:txBody>
          <a:bodyPr wrap="square" lIns="0" tIns="0" rIns="0" bIns="0" rtlCol="0"/>
          <a:lstStyle>
            <a:defPPr>
              <a:defRPr lang="en-US"/>
            </a:defPPr>
          </a:lstStyle>
          <a:p>
            <a:endParaRPr/>
          </a:p>
        </p:txBody>
      </p:sp>
    </p:spTree>
  </p:cSld>
  <p:clrMapOvr>
    <a:masterClrMapping/>
  </p:clrMapOvr>
  <p:transition/>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DBEDF4"/>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483102" y="461899"/>
            <a:ext cx="2177415" cy="696595"/>
          </a:xfrm>
          <a:prstGeom prst="rect">
            <a:avLst/>
          </a:prstGeom>
        </p:spPr>
        <p:txBody>
          <a:bodyPr vert="horz" wrap="square" lIns="0" tIns="13335" rIns="0" bIns="0" rtlCol="0">
            <a:spAutoFit/>
          </a:bodyPr>
          <a:lstStyle/>
          <a:p>
            <a:pPr marL="12700">
              <a:lnSpc>
                <a:spcPct val="100000"/>
              </a:lnSpc>
              <a:spcBef>
                <a:spcPts val="105"/>
              </a:spcBef>
            </a:pPr>
            <a:r>
              <a:rPr spc="-5"/>
              <a:t>O</a:t>
            </a:r>
            <a:r>
              <a:rPr spc="-45"/>
              <a:t>v</a:t>
            </a:r>
            <a:r>
              <a:rPr/>
              <a:t>e</a:t>
            </a:r>
            <a:r>
              <a:rPr spc="35"/>
              <a:t>r</a:t>
            </a:r>
            <a:r>
              <a:rPr/>
              <a:t>vi</a:t>
            </a:r>
            <a:r>
              <a:rPr spc="-25"/>
              <a:t>e</a:t>
            </a:r>
            <a:r>
              <a:rPr/>
              <a:t>w</a:t>
            </a:r>
          </a:p>
        </p:txBody>
      </p:sp>
      <p:sp>
        <p:nvSpPr>
          <p:cNvPr id="4" name="object 4"/>
          <p:cNvSpPr txBox="1"/>
          <p:nvPr/>
        </p:nvSpPr>
        <p:spPr>
          <a:xfrm>
            <a:off x="535940" y="1607261"/>
            <a:ext cx="7860030" cy="149034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spc="-5">
                <a:latin typeface="Calibri"/>
                <a:cs typeface="Calibri"/>
              </a:rPr>
              <a:t>The “Extreme </a:t>
            </a:r>
            <a:r>
              <a:rPr sz="3200" spc="-10">
                <a:latin typeface="Calibri"/>
                <a:cs typeface="Calibri"/>
              </a:rPr>
              <a:t>Programming </a:t>
            </a:r>
            <a:r>
              <a:rPr sz="3200" spc="-5">
                <a:latin typeface="Calibri"/>
                <a:cs typeface="Calibri"/>
              </a:rPr>
              <a:t>(XP) </a:t>
            </a:r>
            <a:r>
              <a:rPr sz="3200">
                <a:latin typeface="Calibri"/>
                <a:cs typeface="Calibri"/>
              </a:rPr>
              <a:t>Model” is a  model </a:t>
            </a:r>
            <a:r>
              <a:rPr sz="3200" spc="-5">
                <a:latin typeface="Calibri"/>
                <a:cs typeface="Calibri"/>
              </a:rPr>
              <a:t>that </a:t>
            </a:r>
            <a:r>
              <a:rPr sz="3200" spc="-10">
                <a:latin typeface="Calibri"/>
                <a:cs typeface="Calibri"/>
              </a:rPr>
              <a:t>represents </a:t>
            </a:r>
            <a:r>
              <a:rPr sz="3200" spc="-5">
                <a:latin typeface="Calibri"/>
                <a:cs typeface="Calibri"/>
              </a:rPr>
              <a:t>one </a:t>
            </a:r>
            <a:r>
              <a:rPr sz="3200">
                <a:latin typeface="Calibri"/>
                <a:cs typeface="Calibri"/>
              </a:rPr>
              <a:t>method as </a:t>
            </a:r>
            <a:r>
              <a:rPr sz="3200" spc="-25">
                <a:latin typeface="Calibri"/>
                <a:cs typeface="Calibri"/>
              </a:rPr>
              <a:t>to </a:t>
            </a:r>
            <a:r>
              <a:rPr sz="3200" spc="-5">
                <a:latin typeface="Calibri"/>
                <a:cs typeface="Calibri"/>
              </a:rPr>
              <a:t>how  </a:t>
            </a:r>
            <a:r>
              <a:rPr sz="3200" spc="-15">
                <a:latin typeface="Calibri"/>
                <a:cs typeface="Calibri"/>
              </a:rPr>
              <a:t>software </a:t>
            </a:r>
            <a:r>
              <a:rPr sz="3200" spc="-10">
                <a:latin typeface="Calibri"/>
                <a:cs typeface="Calibri"/>
              </a:rPr>
              <a:t>can </a:t>
            </a:r>
            <a:r>
              <a:rPr sz="3200" spc="-5">
                <a:latin typeface="Calibri"/>
                <a:cs typeface="Calibri"/>
              </a:rPr>
              <a:t>be</a:t>
            </a:r>
            <a:r>
              <a:rPr sz="3200" spc="15">
                <a:latin typeface="Calibri"/>
                <a:cs typeface="Calibri"/>
              </a:rPr>
              <a:t> </a:t>
            </a:r>
            <a:r>
              <a:rPr sz="3200" spc="-5">
                <a:latin typeface="Calibri"/>
                <a:cs typeface="Calibri"/>
              </a:rPr>
              <a:t>developed.</a:t>
            </a:r>
            <a:endParaRPr sz="3200">
              <a:latin typeface="Calibri"/>
              <a:cs typeface="Calibri"/>
            </a:endParaRPr>
          </a:p>
        </p:txBody>
      </p:sp>
    </p:spTree>
  </p:cSld>
  <p:clrMapOvr>
    <a:masterClrMapping/>
  </p:clrMapOvr>
  <p:transition/>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DBEDF4"/>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1504569" y="461899"/>
            <a:ext cx="6125845" cy="696595"/>
          </a:xfrm>
          <a:prstGeom prst="rect">
            <a:avLst/>
          </a:prstGeom>
        </p:spPr>
        <p:txBody>
          <a:bodyPr vert="horz" wrap="square" lIns="0" tIns="13335" rIns="0" bIns="0" rtlCol="0">
            <a:spAutoFit/>
          </a:bodyPr>
          <a:lstStyle/>
          <a:p>
            <a:pPr marL="12700">
              <a:lnSpc>
                <a:spcPct val="100000"/>
              </a:lnSpc>
              <a:spcBef>
                <a:spcPts val="105"/>
              </a:spcBef>
            </a:pPr>
            <a:r>
              <a:rPr spc="-5"/>
              <a:t>Timeline of</a:t>
            </a:r>
            <a:r>
              <a:rPr spc="-45"/>
              <a:t> </a:t>
            </a:r>
            <a:r>
              <a:rPr spc="-5"/>
              <a:t>Methodologies</a:t>
            </a:r>
          </a:p>
        </p:txBody>
      </p:sp>
      <p:sp>
        <p:nvSpPr>
          <p:cNvPr id="4" name="object 4"/>
          <p:cNvSpPr txBox="1"/>
          <p:nvPr/>
        </p:nvSpPr>
        <p:spPr>
          <a:xfrm>
            <a:off x="8504681" y="6426809"/>
            <a:ext cx="102870" cy="208279"/>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200">
                <a:solidFill>
                  <a:srgbClr val="888888"/>
                </a:solidFill>
                <a:latin typeface="Calibri"/>
                <a:cs typeface="Calibri"/>
              </a:rPr>
              <a:t>6</a:t>
            </a:r>
            <a:endParaRPr sz="1200">
              <a:latin typeface="Calibri"/>
              <a:cs typeface="Calibri"/>
            </a:endParaRPr>
          </a:p>
        </p:txBody>
      </p:sp>
      <p:sp>
        <p:nvSpPr>
          <p:cNvPr id="5" name="object 5"/>
          <p:cNvSpPr txBox="1"/>
          <p:nvPr/>
        </p:nvSpPr>
        <p:spPr>
          <a:xfrm>
            <a:off x="905967" y="2511932"/>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1950s</a:t>
            </a:r>
            <a:endParaRPr sz="2800">
              <a:latin typeface="Calibri"/>
              <a:cs typeface="Calibri"/>
            </a:endParaRPr>
          </a:p>
        </p:txBody>
      </p:sp>
      <p:sp>
        <p:nvSpPr>
          <p:cNvPr id="6" name="object 6"/>
          <p:cNvSpPr txBox="1"/>
          <p:nvPr/>
        </p:nvSpPr>
        <p:spPr>
          <a:xfrm>
            <a:off x="2579623" y="2511932"/>
            <a:ext cx="1567815"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10">
                <a:latin typeface="Calibri"/>
                <a:cs typeface="Calibri"/>
              </a:rPr>
              <a:t>Code </a:t>
            </a:r>
            <a:r>
              <a:rPr sz="2800" spc="-5">
                <a:latin typeface="Calibri"/>
                <a:cs typeface="Calibri"/>
              </a:rPr>
              <a:t>&amp;</a:t>
            </a:r>
            <a:r>
              <a:rPr sz="2800" spc="-45">
                <a:latin typeface="Calibri"/>
                <a:cs typeface="Calibri"/>
              </a:rPr>
              <a:t> </a:t>
            </a:r>
            <a:r>
              <a:rPr sz="2800" spc="-10">
                <a:latin typeface="Calibri"/>
                <a:cs typeface="Calibri"/>
              </a:rPr>
              <a:t>Fix</a:t>
            </a:r>
            <a:endParaRPr sz="2800">
              <a:latin typeface="Calibri"/>
              <a:cs typeface="Calibri"/>
            </a:endParaRPr>
          </a:p>
        </p:txBody>
      </p:sp>
      <p:sp>
        <p:nvSpPr>
          <p:cNvPr id="7" name="object 7"/>
          <p:cNvSpPr txBox="1"/>
          <p:nvPr/>
        </p:nvSpPr>
        <p:spPr>
          <a:xfrm>
            <a:off x="905967" y="3023997"/>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1960s</a:t>
            </a:r>
            <a:endParaRPr sz="2800">
              <a:latin typeface="Calibri"/>
              <a:cs typeface="Calibri"/>
            </a:endParaRPr>
          </a:p>
        </p:txBody>
      </p:sp>
      <p:sp>
        <p:nvSpPr>
          <p:cNvPr id="8" name="object 8"/>
          <p:cNvSpPr txBox="1"/>
          <p:nvPr/>
        </p:nvSpPr>
        <p:spPr>
          <a:xfrm>
            <a:off x="2579623" y="3023997"/>
            <a:ext cx="3922395"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20">
                <a:latin typeface="Calibri"/>
                <a:cs typeface="Calibri"/>
              </a:rPr>
              <a:t>Design-Code-Test-Maintain</a:t>
            </a:r>
            <a:endParaRPr sz="2800">
              <a:latin typeface="Calibri"/>
              <a:cs typeface="Calibri"/>
            </a:endParaRPr>
          </a:p>
        </p:txBody>
      </p:sp>
      <p:sp>
        <p:nvSpPr>
          <p:cNvPr id="9" name="object 9"/>
          <p:cNvSpPr txBox="1"/>
          <p:nvPr/>
        </p:nvSpPr>
        <p:spPr>
          <a:xfrm>
            <a:off x="905967" y="3536441"/>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1970s</a:t>
            </a:r>
            <a:endParaRPr sz="2800">
              <a:latin typeface="Calibri"/>
              <a:cs typeface="Calibri"/>
            </a:endParaRPr>
          </a:p>
        </p:txBody>
      </p:sp>
      <p:sp>
        <p:nvSpPr>
          <p:cNvPr id="10" name="object 10"/>
          <p:cNvSpPr txBox="1"/>
          <p:nvPr/>
        </p:nvSpPr>
        <p:spPr>
          <a:xfrm>
            <a:off x="2579623" y="3536441"/>
            <a:ext cx="236093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30">
                <a:latin typeface="Calibri"/>
                <a:cs typeface="Calibri"/>
              </a:rPr>
              <a:t>Waterfall</a:t>
            </a:r>
            <a:r>
              <a:rPr sz="2800" spc="-60">
                <a:latin typeface="Calibri"/>
                <a:cs typeface="Calibri"/>
              </a:rPr>
              <a:t> </a:t>
            </a:r>
            <a:r>
              <a:rPr sz="2800" spc="-5">
                <a:latin typeface="Calibri"/>
                <a:cs typeface="Calibri"/>
              </a:rPr>
              <a:t>Model</a:t>
            </a:r>
            <a:endParaRPr sz="2800">
              <a:latin typeface="Calibri"/>
              <a:cs typeface="Calibri"/>
            </a:endParaRPr>
          </a:p>
        </p:txBody>
      </p:sp>
      <p:sp>
        <p:nvSpPr>
          <p:cNvPr id="11" name="object 11"/>
          <p:cNvSpPr txBox="1"/>
          <p:nvPr/>
        </p:nvSpPr>
        <p:spPr>
          <a:xfrm>
            <a:off x="905967" y="4048505"/>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1980s</a:t>
            </a:r>
            <a:endParaRPr sz="2800">
              <a:latin typeface="Calibri"/>
              <a:cs typeface="Calibri"/>
            </a:endParaRPr>
          </a:p>
        </p:txBody>
      </p:sp>
      <p:sp>
        <p:nvSpPr>
          <p:cNvPr id="12" name="object 12"/>
          <p:cNvSpPr txBox="1"/>
          <p:nvPr/>
        </p:nvSpPr>
        <p:spPr>
          <a:xfrm>
            <a:off x="2579623" y="4048505"/>
            <a:ext cx="1840864"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20">
                <a:latin typeface="Calibri"/>
                <a:cs typeface="Calibri"/>
              </a:rPr>
              <a:t>Spiral</a:t>
            </a:r>
            <a:r>
              <a:rPr sz="2800" spc="-40">
                <a:latin typeface="Calibri"/>
                <a:cs typeface="Calibri"/>
              </a:rPr>
              <a:t> </a:t>
            </a:r>
            <a:r>
              <a:rPr sz="2800" spc="-5">
                <a:latin typeface="Calibri"/>
                <a:cs typeface="Calibri"/>
              </a:rPr>
              <a:t>Model</a:t>
            </a:r>
            <a:endParaRPr sz="2800">
              <a:latin typeface="Calibri"/>
              <a:cs typeface="Calibri"/>
            </a:endParaRPr>
          </a:p>
        </p:txBody>
      </p:sp>
      <p:sp>
        <p:nvSpPr>
          <p:cNvPr id="13" name="object 13"/>
          <p:cNvSpPr txBox="1"/>
          <p:nvPr/>
        </p:nvSpPr>
        <p:spPr>
          <a:xfrm>
            <a:off x="905967" y="4560570"/>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1990s</a:t>
            </a:r>
            <a:endParaRPr sz="2800">
              <a:latin typeface="Calibri"/>
              <a:cs typeface="Calibri"/>
            </a:endParaRPr>
          </a:p>
        </p:txBody>
      </p:sp>
      <p:sp>
        <p:nvSpPr>
          <p:cNvPr id="14" name="object 14"/>
          <p:cNvSpPr txBox="1"/>
          <p:nvPr/>
        </p:nvSpPr>
        <p:spPr>
          <a:xfrm>
            <a:off x="2579623" y="4560570"/>
            <a:ext cx="5972175"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u="heavy" spc="-5">
                <a:uFill>
                  <a:solidFill>
                    <a:srgbClr val="000000"/>
                  </a:solidFill>
                </a:uFill>
                <a:latin typeface="Calibri"/>
                <a:cs typeface="Calibri"/>
              </a:rPr>
              <a:t>R</a:t>
            </a:r>
            <a:r>
              <a:rPr sz="2800" spc="-5">
                <a:latin typeface="Calibri"/>
                <a:cs typeface="Calibri"/>
              </a:rPr>
              <a:t>apid </a:t>
            </a:r>
            <a:r>
              <a:rPr sz="2800" u="heavy" spc="-10">
                <a:uFill>
                  <a:solidFill>
                    <a:srgbClr val="000000"/>
                  </a:solidFill>
                </a:uFill>
                <a:latin typeface="Calibri"/>
                <a:cs typeface="Calibri"/>
              </a:rPr>
              <a:t>A</a:t>
            </a:r>
            <a:r>
              <a:rPr sz="2800" spc="-10">
                <a:latin typeface="Calibri"/>
                <a:cs typeface="Calibri"/>
              </a:rPr>
              <a:t>pplication </a:t>
            </a:r>
            <a:r>
              <a:rPr sz="2800" u="heavy" spc="-10">
                <a:uFill>
                  <a:solidFill>
                    <a:srgbClr val="000000"/>
                  </a:solidFill>
                </a:uFill>
                <a:latin typeface="Calibri"/>
                <a:cs typeface="Calibri"/>
              </a:rPr>
              <a:t>D</a:t>
            </a:r>
            <a:r>
              <a:rPr sz="2800" spc="-10">
                <a:latin typeface="Calibri"/>
                <a:cs typeface="Calibri"/>
              </a:rPr>
              <a:t>evelopment, </a:t>
            </a:r>
            <a:r>
              <a:rPr sz="2800" spc="-5">
                <a:latin typeface="Calibri"/>
                <a:cs typeface="Calibri"/>
              </a:rPr>
              <a:t>V</a:t>
            </a:r>
            <a:r>
              <a:rPr sz="2800" spc="45">
                <a:latin typeface="Calibri"/>
                <a:cs typeface="Calibri"/>
              </a:rPr>
              <a:t> </a:t>
            </a:r>
            <a:r>
              <a:rPr sz="2800" spc="-5">
                <a:latin typeface="Calibri"/>
                <a:cs typeface="Calibri"/>
              </a:rPr>
              <a:t>Model</a:t>
            </a:r>
            <a:endParaRPr sz="2800">
              <a:latin typeface="Calibri"/>
              <a:cs typeface="Calibri"/>
            </a:endParaRPr>
          </a:p>
        </p:txBody>
      </p:sp>
      <p:sp>
        <p:nvSpPr>
          <p:cNvPr id="15" name="object 15"/>
          <p:cNvSpPr txBox="1"/>
          <p:nvPr/>
        </p:nvSpPr>
        <p:spPr>
          <a:xfrm>
            <a:off x="905967" y="5072888"/>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2000s</a:t>
            </a:r>
            <a:endParaRPr sz="2800">
              <a:latin typeface="Calibri"/>
              <a:cs typeface="Calibri"/>
            </a:endParaRPr>
          </a:p>
        </p:txBody>
      </p:sp>
      <p:sp>
        <p:nvSpPr>
          <p:cNvPr id="16" name="object 16"/>
          <p:cNvSpPr txBox="1"/>
          <p:nvPr/>
        </p:nvSpPr>
        <p:spPr>
          <a:xfrm>
            <a:off x="2579623" y="5072888"/>
            <a:ext cx="2115185"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Agile</a:t>
            </a:r>
            <a:r>
              <a:rPr sz="2800" spc="-75">
                <a:latin typeface="Calibri"/>
                <a:cs typeface="Calibri"/>
              </a:rPr>
              <a:t> </a:t>
            </a:r>
            <a:r>
              <a:rPr sz="2800" spc="-5">
                <a:latin typeface="Calibri"/>
                <a:cs typeface="Calibri"/>
              </a:rPr>
              <a:t>Methods</a:t>
            </a:r>
            <a:endParaRPr sz="2800">
              <a:latin typeface="Calibri"/>
              <a:cs typeface="Calibri"/>
            </a:endParaRPr>
          </a:p>
        </p:txBody>
      </p:sp>
      <p:sp>
        <p:nvSpPr>
          <p:cNvPr id="17" name="object 17"/>
          <p:cNvSpPr/>
          <p:nvPr/>
        </p:nvSpPr>
        <p:spPr>
          <a:xfrm>
            <a:off x="1691639" y="2278379"/>
            <a:ext cx="937260" cy="4319270"/>
          </a:xfrm>
          <a:custGeom>
            <a:rect l="l" t="t" r="r" b="b"/>
            <a:pathLst>
              <a:path w="937260" h="4319270">
                <a:moveTo>
                  <a:pt x="937260" y="3238373"/>
                </a:moveTo>
                <a:lnTo>
                  <a:pt x="0" y="3238373"/>
                </a:lnTo>
                <a:lnTo>
                  <a:pt x="468630" y="4319016"/>
                </a:lnTo>
                <a:lnTo>
                  <a:pt x="937260" y="3238373"/>
                </a:lnTo>
                <a:close/>
              </a:path>
              <a:path w="937260" h="4319270">
                <a:moveTo>
                  <a:pt x="702945" y="0"/>
                </a:moveTo>
                <a:lnTo>
                  <a:pt x="234315" y="0"/>
                </a:lnTo>
                <a:lnTo>
                  <a:pt x="234315" y="3238373"/>
                </a:lnTo>
                <a:lnTo>
                  <a:pt x="702945" y="3238373"/>
                </a:lnTo>
                <a:lnTo>
                  <a:pt x="702945" y="0"/>
                </a:lnTo>
                <a:close/>
              </a:path>
            </a:pathLst>
          </a:custGeom>
          <a:solidFill>
            <a:srgbClr val="000000"/>
          </a:solidFill>
        </p:spPr>
        <p:txBody>
          <a:bodyPr wrap="square" lIns="0" tIns="0" rIns="0" bIns="0" rtlCol="0"/>
          <a:lstStyle>
            <a:defPPr>
              <a:defRPr lang="en-US"/>
            </a:defPPr>
          </a:lstStyle>
          <a:p>
            <a:endParaRPr/>
          </a:p>
        </p:txBody>
      </p:sp>
      <p:sp>
        <p:nvSpPr>
          <p:cNvPr id="18" name="object 18"/>
          <p:cNvSpPr/>
          <p:nvPr/>
        </p:nvSpPr>
        <p:spPr>
          <a:xfrm>
            <a:off x="1691639" y="2278379"/>
            <a:ext cx="937260" cy="4319270"/>
          </a:xfrm>
          <a:custGeom>
            <a:rect l="l" t="t" r="r" b="b"/>
            <a:pathLst>
              <a:path w="937260" h="4319270">
                <a:moveTo>
                  <a:pt x="0" y="3238373"/>
                </a:moveTo>
                <a:lnTo>
                  <a:pt x="234315" y="3238373"/>
                </a:lnTo>
                <a:lnTo>
                  <a:pt x="234315" y="0"/>
                </a:lnTo>
                <a:lnTo>
                  <a:pt x="702945" y="0"/>
                </a:lnTo>
                <a:lnTo>
                  <a:pt x="702945" y="3238373"/>
                </a:lnTo>
                <a:lnTo>
                  <a:pt x="937260" y="3238373"/>
                </a:lnTo>
                <a:lnTo>
                  <a:pt x="468630" y="4319016"/>
                </a:lnTo>
                <a:lnTo>
                  <a:pt x="0" y="3238373"/>
                </a:lnTo>
                <a:close/>
              </a:path>
            </a:pathLst>
          </a:custGeom>
          <a:ln w="9144">
            <a:solidFill>
              <a:srgbClr val="000000"/>
            </a:solidFill>
          </a:ln>
        </p:spPr>
        <p:txBody>
          <a:bodyPr wrap="square" lIns="0" tIns="0" rIns="0" bIns="0" rtlCol="0"/>
          <a:lstStyle>
            <a:defPPr>
              <a:defRPr lang="en-US"/>
            </a:defPPr>
          </a:lstStyle>
          <a:p>
            <a:endParaRPr/>
          </a:p>
        </p:txBody>
      </p:sp>
      <p:sp>
        <p:nvSpPr>
          <p:cNvPr id="19" name="object 19"/>
          <p:cNvSpPr/>
          <p:nvPr/>
        </p:nvSpPr>
        <p:spPr>
          <a:xfrm>
            <a:off x="900683" y="2997707"/>
            <a:ext cx="7559040" cy="0"/>
          </a:xfrm>
          <a:custGeom>
            <a:rect l="l" t="t" r="r" b="b"/>
            <a:pathLst>
              <a:path w="7559040">
                <a:moveTo>
                  <a:pt x="0" y="0"/>
                </a:moveTo>
                <a:lnTo>
                  <a:pt x="7559040" y="0"/>
                </a:lnTo>
              </a:path>
            </a:pathLst>
          </a:custGeom>
          <a:ln w="57912">
            <a:solidFill>
              <a:srgbClr val="000000"/>
            </a:solidFill>
          </a:ln>
        </p:spPr>
        <p:txBody>
          <a:bodyPr wrap="square" lIns="0" tIns="0" rIns="0" bIns="0" rtlCol="0"/>
          <a:lstStyle>
            <a:defPPr>
              <a:defRPr lang="en-US"/>
            </a:defPPr>
          </a:lstStyle>
          <a:p>
            <a:endParaRPr/>
          </a:p>
        </p:txBody>
      </p:sp>
      <p:sp>
        <p:nvSpPr>
          <p:cNvPr id="20" name="object 20"/>
          <p:cNvSpPr/>
          <p:nvPr/>
        </p:nvSpPr>
        <p:spPr>
          <a:xfrm>
            <a:off x="900683" y="3500628"/>
            <a:ext cx="7559040" cy="0"/>
          </a:xfrm>
          <a:custGeom>
            <a:rect l="l" t="t" r="r" b="b"/>
            <a:pathLst>
              <a:path w="7559040">
                <a:moveTo>
                  <a:pt x="0" y="0"/>
                </a:moveTo>
                <a:lnTo>
                  <a:pt x="7559040" y="0"/>
                </a:lnTo>
              </a:path>
            </a:pathLst>
          </a:custGeom>
          <a:ln w="57912">
            <a:solidFill>
              <a:srgbClr val="000000"/>
            </a:solidFill>
          </a:ln>
        </p:spPr>
        <p:txBody>
          <a:bodyPr wrap="square" lIns="0" tIns="0" rIns="0" bIns="0" rtlCol="0"/>
          <a:lstStyle>
            <a:defPPr>
              <a:defRPr lang="en-US"/>
            </a:defPPr>
          </a:lstStyle>
          <a:p>
            <a:endParaRPr/>
          </a:p>
        </p:txBody>
      </p:sp>
      <p:sp>
        <p:nvSpPr>
          <p:cNvPr id="21" name="object 21"/>
          <p:cNvSpPr/>
          <p:nvPr/>
        </p:nvSpPr>
        <p:spPr>
          <a:xfrm>
            <a:off x="900683" y="4005071"/>
            <a:ext cx="7559040" cy="0"/>
          </a:xfrm>
          <a:custGeom>
            <a:rect l="l" t="t" r="r" b="b"/>
            <a:pathLst>
              <a:path w="7559040">
                <a:moveTo>
                  <a:pt x="0" y="0"/>
                </a:moveTo>
                <a:lnTo>
                  <a:pt x="7559040" y="0"/>
                </a:lnTo>
              </a:path>
            </a:pathLst>
          </a:custGeom>
          <a:ln w="57912">
            <a:solidFill>
              <a:srgbClr val="000000"/>
            </a:solidFill>
          </a:ln>
        </p:spPr>
        <p:txBody>
          <a:bodyPr wrap="square" lIns="0" tIns="0" rIns="0" bIns="0" rtlCol="0"/>
          <a:lstStyle>
            <a:defPPr>
              <a:defRPr lang="en-US"/>
            </a:defPPr>
          </a:lstStyle>
          <a:p>
            <a:endParaRPr/>
          </a:p>
        </p:txBody>
      </p:sp>
      <p:sp>
        <p:nvSpPr>
          <p:cNvPr id="22" name="object 22"/>
          <p:cNvSpPr/>
          <p:nvPr/>
        </p:nvSpPr>
        <p:spPr>
          <a:xfrm>
            <a:off x="900683" y="4581144"/>
            <a:ext cx="7559040" cy="0"/>
          </a:xfrm>
          <a:custGeom>
            <a:rect l="l" t="t" r="r" b="b"/>
            <a:pathLst>
              <a:path w="7559040">
                <a:moveTo>
                  <a:pt x="0" y="0"/>
                </a:moveTo>
                <a:lnTo>
                  <a:pt x="7559040" y="0"/>
                </a:lnTo>
              </a:path>
            </a:pathLst>
          </a:custGeom>
          <a:ln w="57912">
            <a:solidFill>
              <a:srgbClr val="000000"/>
            </a:solidFill>
          </a:ln>
        </p:spPr>
        <p:txBody>
          <a:bodyPr wrap="square" lIns="0" tIns="0" rIns="0" bIns="0" rtlCol="0"/>
          <a:lstStyle>
            <a:defPPr>
              <a:defRPr lang="en-US"/>
            </a:defPPr>
          </a:lstStyle>
          <a:p>
            <a:endParaRPr/>
          </a:p>
        </p:txBody>
      </p:sp>
      <p:sp>
        <p:nvSpPr>
          <p:cNvPr id="23" name="object 23"/>
          <p:cNvSpPr/>
          <p:nvPr/>
        </p:nvSpPr>
        <p:spPr>
          <a:xfrm>
            <a:off x="900683" y="5084064"/>
            <a:ext cx="7559040" cy="0"/>
          </a:xfrm>
          <a:custGeom>
            <a:rect l="l" t="t" r="r" b="b"/>
            <a:pathLst>
              <a:path w="7559040">
                <a:moveTo>
                  <a:pt x="0" y="0"/>
                </a:moveTo>
                <a:lnTo>
                  <a:pt x="7559040" y="0"/>
                </a:lnTo>
              </a:path>
            </a:pathLst>
          </a:custGeom>
          <a:ln w="57912">
            <a:solidFill>
              <a:srgbClr val="000000"/>
            </a:solidFill>
          </a:ln>
        </p:spPr>
        <p:txBody>
          <a:bodyPr wrap="square" lIns="0" tIns="0" rIns="0" bIns="0" rtlCol="0"/>
          <a:lstStyle>
            <a:defPPr>
              <a:defRPr lang="en-US"/>
            </a:defPPr>
          </a:lstStyle>
          <a:p>
            <a:endParaRPr/>
          </a:p>
        </p:txBody>
      </p:sp>
    </p:spTree>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DBEDF4"/>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1504569" y="461899"/>
            <a:ext cx="6125845" cy="696595"/>
          </a:xfrm>
          <a:prstGeom prst="rect">
            <a:avLst/>
          </a:prstGeom>
        </p:spPr>
        <p:txBody>
          <a:bodyPr vert="horz" wrap="square" lIns="0" tIns="13335" rIns="0" bIns="0" rtlCol="0">
            <a:spAutoFit/>
          </a:bodyPr>
          <a:lstStyle/>
          <a:p>
            <a:pPr marL="12700">
              <a:lnSpc>
                <a:spcPct val="100000"/>
              </a:lnSpc>
              <a:spcBef>
                <a:spcPts val="105"/>
              </a:spcBef>
            </a:pPr>
            <a:r>
              <a:rPr spc="-5"/>
              <a:t>Timeline of</a:t>
            </a:r>
            <a:r>
              <a:rPr spc="-45"/>
              <a:t> </a:t>
            </a:r>
            <a:r>
              <a:rPr spc="-5"/>
              <a:t>Methodologies</a:t>
            </a:r>
          </a:p>
        </p:txBody>
      </p:sp>
      <p:sp>
        <p:nvSpPr>
          <p:cNvPr id="4" name="object 4"/>
          <p:cNvSpPr txBox="1"/>
          <p:nvPr/>
        </p:nvSpPr>
        <p:spPr>
          <a:xfrm>
            <a:off x="8504681" y="6426809"/>
            <a:ext cx="102870" cy="208279"/>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200">
                <a:solidFill>
                  <a:srgbClr val="888888"/>
                </a:solidFill>
                <a:latin typeface="Calibri"/>
                <a:cs typeface="Calibri"/>
              </a:rPr>
              <a:t>7</a:t>
            </a:r>
            <a:endParaRPr sz="1200">
              <a:latin typeface="Calibri"/>
              <a:cs typeface="Calibri"/>
            </a:endParaRPr>
          </a:p>
        </p:txBody>
      </p:sp>
      <p:sp>
        <p:nvSpPr>
          <p:cNvPr id="5" name="object 5"/>
          <p:cNvSpPr txBox="1"/>
          <p:nvPr/>
        </p:nvSpPr>
        <p:spPr>
          <a:xfrm>
            <a:off x="905967" y="2511932"/>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1950s</a:t>
            </a:r>
            <a:endParaRPr sz="2800">
              <a:latin typeface="Calibri"/>
              <a:cs typeface="Calibri"/>
            </a:endParaRPr>
          </a:p>
        </p:txBody>
      </p:sp>
      <p:sp>
        <p:nvSpPr>
          <p:cNvPr id="6" name="object 6"/>
          <p:cNvSpPr txBox="1"/>
          <p:nvPr/>
        </p:nvSpPr>
        <p:spPr>
          <a:xfrm>
            <a:off x="2579623" y="2511932"/>
            <a:ext cx="1567815"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10">
                <a:latin typeface="Calibri"/>
                <a:cs typeface="Calibri"/>
              </a:rPr>
              <a:t>Code </a:t>
            </a:r>
            <a:r>
              <a:rPr sz="2800" spc="-5">
                <a:latin typeface="Calibri"/>
                <a:cs typeface="Calibri"/>
              </a:rPr>
              <a:t>&amp;</a:t>
            </a:r>
            <a:r>
              <a:rPr sz="2800" spc="-45">
                <a:latin typeface="Calibri"/>
                <a:cs typeface="Calibri"/>
              </a:rPr>
              <a:t> </a:t>
            </a:r>
            <a:r>
              <a:rPr sz="2800" spc="-10">
                <a:latin typeface="Calibri"/>
                <a:cs typeface="Calibri"/>
              </a:rPr>
              <a:t>Fix</a:t>
            </a:r>
            <a:endParaRPr sz="2800">
              <a:latin typeface="Calibri"/>
              <a:cs typeface="Calibri"/>
            </a:endParaRPr>
          </a:p>
        </p:txBody>
      </p:sp>
      <p:sp>
        <p:nvSpPr>
          <p:cNvPr id="7" name="object 7"/>
          <p:cNvSpPr txBox="1"/>
          <p:nvPr/>
        </p:nvSpPr>
        <p:spPr>
          <a:xfrm>
            <a:off x="905967" y="3023997"/>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1960s</a:t>
            </a:r>
            <a:endParaRPr sz="2800">
              <a:latin typeface="Calibri"/>
              <a:cs typeface="Calibri"/>
            </a:endParaRPr>
          </a:p>
        </p:txBody>
      </p:sp>
      <p:sp>
        <p:nvSpPr>
          <p:cNvPr id="8" name="object 8"/>
          <p:cNvSpPr txBox="1"/>
          <p:nvPr/>
        </p:nvSpPr>
        <p:spPr>
          <a:xfrm>
            <a:off x="2579623" y="3023997"/>
            <a:ext cx="3922395"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20">
                <a:latin typeface="Calibri"/>
                <a:cs typeface="Calibri"/>
              </a:rPr>
              <a:t>Design-Code-Test-Maintain</a:t>
            </a:r>
            <a:endParaRPr sz="2800">
              <a:latin typeface="Calibri"/>
              <a:cs typeface="Calibri"/>
            </a:endParaRPr>
          </a:p>
        </p:txBody>
      </p:sp>
      <p:sp>
        <p:nvSpPr>
          <p:cNvPr id="9" name="object 9"/>
          <p:cNvSpPr txBox="1"/>
          <p:nvPr/>
        </p:nvSpPr>
        <p:spPr>
          <a:xfrm>
            <a:off x="905967" y="3536441"/>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1970s</a:t>
            </a:r>
            <a:endParaRPr sz="2800">
              <a:latin typeface="Calibri"/>
              <a:cs typeface="Calibri"/>
            </a:endParaRPr>
          </a:p>
        </p:txBody>
      </p:sp>
      <p:sp>
        <p:nvSpPr>
          <p:cNvPr id="10" name="object 10"/>
          <p:cNvSpPr txBox="1"/>
          <p:nvPr/>
        </p:nvSpPr>
        <p:spPr>
          <a:xfrm>
            <a:off x="2579623" y="3536441"/>
            <a:ext cx="236093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30">
                <a:latin typeface="Calibri"/>
                <a:cs typeface="Calibri"/>
              </a:rPr>
              <a:t>Waterfall</a:t>
            </a:r>
            <a:r>
              <a:rPr sz="2800" spc="-60">
                <a:latin typeface="Calibri"/>
                <a:cs typeface="Calibri"/>
              </a:rPr>
              <a:t> </a:t>
            </a:r>
            <a:r>
              <a:rPr sz="2800" spc="-5">
                <a:latin typeface="Calibri"/>
                <a:cs typeface="Calibri"/>
              </a:rPr>
              <a:t>Model</a:t>
            </a:r>
            <a:endParaRPr sz="2800">
              <a:latin typeface="Calibri"/>
              <a:cs typeface="Calibri"/>
            </a:endParaRPr>
          </a:p>
        </p:txBody>
      </p:sp>
      <p:sp>
        <p:nvSpPr>
          <p:cNvPr id="11" name="object 11"/>
          <p:cNvSpPr txBox="1"/>
          <p:nvPr/>
        </p:nvSpPr>
        <p:spPr>
          <a:xfrm>
            <a:off x="905967" y="4048505"/>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1980s</a:t>
            </a:r>
            <a:endParaRPr sz="2800">
              <a:latin typeface="Calibri"/>
              <a:cs typeface="Calibri"/>
            </a:endParaRPr>
          </a:p>
        </p:txBody>
      </p:sp>
      <p:sp>
        <p:nvSpPr>
          <p:cNvPr id="12" name="object 12"/>
          <p:cNvSpPr txBox="1"/>
          <p:nvPr/>
        </p:nvSpPr>
        <p:spPr>
          <a:xfrm>
            <a:off x="2579623" y="4048505"/>
            <a:ext cx="1840864"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20">
                <a:latin typeface="Calibri"/>
                <a:cs typeface="Calibri"/>
              </a:rPr>
              <a:t>Spiral</a:t>
            </a:r>
            <a:r>
              <a:rPr sz="2800" spc="-40">
                <a:latin typeface="Calibri"/>
                <a:cs typeface="Calibri"/>
              </a:rPr>
              <a:t> </a:t>
            </a:r>
            <a:r>
              <a:rPr sz="2800" spc="-5">
                <a:latin typeface="Calibri"/>
                <a:cs typeface="Calibri"/>
              </a:rPr>
              <a:t>Model</a:t>
            </a:r>
            <a:endParaRPr sz="2800">
              <a:latin typeface="Calibri"/>
              <a:cs typeface="Calibri"/>
            </a:endParaRPr>
          </a:p>
        </p:txBody>
      </p:sp>
      <p:sp>
        <p:nvSpPr>
          <p:cNvPr id="13" name="object 13"/>
          <p:cNvSpPr txBox="1"/>
          <p:nvPr/>
        </p:nvSpPr>
        <p:spPr>
          <a:xfrm>
            <a:off x="905967" y="4560570"/>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1990s</a:t>
            </a:r>
            <a:endParaRPr sz="2800">
              <a:latin typeface="Calibri"/>
              <a:cs typeface="Calibri"/>
            </a:endParaRPr>
          </a:p>
        </p:txBody>
      </p:sp>
      <p:sp>
        <p:nvSpPr>
          <p:cNvPr id="14" name="object 14"/>
          <p:cNvSpPr txBox="1"/>
          <p:nvPr/>
        </p:nvSpPr>
        <p:spPr>
          <a:xfrm>
            <a:off x="2579623" y="4560570"/>
            <a:ext cx="5972175"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u="heavy" spc="-5">
                <a:uFill>
                  <a:solidFill>
                    <a:srgbClr val="000000"/>
                  </a:solidFill>
                </a:uFill>
                <a:latin typeface="Calibri"/>
                <a:cs typeface="Calibri"/>
              </a:rPr>
              <a:t>R</a:t>
            </a:r>
            <a:r>
              <a:rPr sz="2800" spc="-5">
                <a:latin typeface="Calibri"/>
                <a:cs typeface="Calibri"/>
              </a:rPr>
              <a:t>apid </a:t>
            </a:r>
            <a:r>
              <a:rPr sz="2800" u="heavy" spc="-10">
                <a:uFill>
                  <a:solidFill>
                    <a:srgbClr val="000000"/>
                  </a:solidFill>
                </a:uFill>
                <a:latin typeface="Calibri"/>
                <a:cs typeface="Calibri"/>
              </a:rPr>
              <a:t>A</a:t>
            </a:r>
            <a:r>
              <a:rPr sz="2800" spc="-10">
                <a:latin typeface="Calibri"/>
                <a:cs typeface="Calibri"/>
              </a:rPr>
              <a:t>pplication </a:t>
            </a:r>
            <a:r>
              <a:rPr sz="2800" u="heavy" spc="-10">
                <a:uFill>
                  <a:solidFill>
                    <a:srgbClr val="000000"/>
                  </a:solidFill>
                </a:uFill>
                <a:latin typeface="Calibri"/>
                <a:cs typeface="Calibri"/>
              </a:rPr>
              <a:t>D</a:t>
            </a:r>
            <a:r>
              <a:rPr sz="2800" spc="-10">
                <a:latin typeface="Calibri"/>
                <a:cs typeface="Calibri"/>
              </a:rPr>
              <a:t>evelopment, </a:t>
            </a:r>
            <a:r>
              <a:rPr sz="2800" spc="-5">
                <a:latin typeface="Calibri"/>
                <a:cs typeface="Calibri"/>
              </a:rPr>
              <a:t>V</a:t>
            </a:r>
            <a:r>
              <a:rPr sz="2800" spc="45">
                <a:latin typeface="Calibri"/>
                <a:cs typeface="Calibri"/>
              </a:rPr>
              <a:t> </a:t>
            </a:r>
            <a:r>
              <a:rPr sz="2800" spc="-5">
                <a:latin typeface="Calibri"/>
                <a:cs typeface="Calibri"/>
              </a:rPr>
              <a:t>Model</a:t>
            </a:r>
            <a:endParaRPr sz="2800">
              <a:latin typeface="Calibri"/>
              <a:cs typeface="Calibri"/>
            </a:endParaRPr>
          </a:p>
        </p:txBody>
      </p:sp>
      <p:sp>
        <p:nvSpPr>
          <p:cNvPr id="15" name="object 15"/>
          <p:cNvSpPr txBox="1"/>
          <p:nvPr/>
        </p:nvSpPr>
        <p:spPr>
          <a:xfrm>
            <a:off x="905967" y="5072888"/>
            <a:ext cx="885190"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2000s</a:t>
            </a:r>
            <a:endParaRPr sz="2800">
              <a:latin typeface="Calibri"/>
              <a:cs typeface="Calibri"/>
            </a:endParaRPr>
          </a:p>
        </p:txBody>
      </p:sp>
      <p:sp>
        <p:nvSpPr>
          <p:cNvPr id="16" name="object 16"/>
          <p:cNvSpPr txBox="1"/>
          <p:nvPr/>
        </p:nvSpPr>
        <p:spPr>
          <a:xfrm>
            <a:off x="2579623" y="5072888"/>
            <a:ext cx="2115185" cy="452120"/>
          </a:xfrm>
          <a:prstGeom prst="rect">
            <a:avLst/>
          </a:prstGeom>
        </p:spPr>
        <p:txBody>
          <a:bodyPr vert="horz" wrap="square" lIns="0" tIns="12065" rIns="0" bIns="0" rtlCol="0">
            <a:spAutoFit/>
          </a:bodyPr>
          <a:lstStyle>
            <a:defPPr>
              <a:defRPr lang="en-US"/>
            </a:defPPr>
          </a:lstStyle>
          <a:p>
            <a:pPr marL="12700">
              <a:lnSpc>
                <a:spcPct val="100000"/>
              </a:lnSpc>
              <a:spcBef>
                <a:spcPts val="95"/>
              </a:spcBef>
            </a:pPr>
            <a:r>
              <a:rPr sz="2800" spc="-5">
                <a:latin typeface="Calibri"/>
                <a:cs typeface="Calibri"/>
              </a:rPr>
              <a:t>Agile</a:t>
            </a:r>
            <a:r>
              <a:rPr sz="2800" spc="-75">
                <a:latin typeface="Calibri"/>
                <a:cs typeface="Calibri"/>
              </a:rPr>
              <a:t> </a:t>
            </a:r>
            <a:r>
              <a:rPr sz="2800" spc="-5">
                <a:latin typeface="Calibri"/>
                <a:cs typeface="Calibri"/>
              </a:rPr>
              <a:t>Methods</a:t>
            </a:r>
            <a:endParaRPr sz="2800">
              <a:latin typeface="Calibri"/>
              <a:cs typeface="Calibri"/>
            </a:endParaRPr>
          </a:p>
        </p:txBody>
      </p:sp>
      <p:sp>
        <p:nvSpPr>
          <p:cNvPr id="17" name="object 17"/>
          <p:cNvSpPr/>
          <p:nvPr/>
        </p:nvSpPr>
        <p:spPr>
          <a:xfrm>
            <a:off x="1691639" y="2278379"/>
            <a:ext cx="937260" cy="4319270"/>
          </a:xfrm>
          <a:custGeom>
            <a:rect l="l" t="t" r="r" b="b"/>
            <a:pathLst>
              <a:path w="937260" h="4319270">
                <a:moveTo>
                  <a:pt x="937260" y="3238373"/>
                </a:moveTo>
                <a:lnTo>
                  <a:pt x="0" y="3238373"/>
                </a:lnTo>
                <a:lnTo>
                  <a:pt x="468630" y="4319016"/>
                </a:lnTo>
                <a:lnTo>
                  <a:pt x="937260" y="3238373"/>
                </a:lnTo>
                <a:close/>
              </a:path>
              <a:path w="937260" h="4319270">
                <a:moveTo>
                  <a:pt x="702945" y="0"/>
                </a:moveTo>
                <a:lnTo>
                  <a:pt x="234315" y="0"/>
                </a:lnTo>
                <a:lnTo>
                  <a:pt x="234315" y="3238373"/>
                </a:lnTo>
                <a:lnTo>
                  <a:pt x="702945" y="3238373"/>
                </a:lnTo>
                <a:lnTo>
                  <a:pt x="702945" y="0"/>
                </a:lnTo>
                <a:close/>
              </a:path>
            </a:pathLst>
          </a:custGeom>
          <a:solidFill>
            <a:srgbClr val="000000"/>
          </a:solidFill>
        </p:spPr>
        <p:txBody>
          <a:bodyPr wrap="square" lIns="0" tIns="0" rIns="0" bIns="0" rtlCol="0"/>
          <a:lstStyle>
            <a:defPPr>
              <a:defRPr lang="en-US"/>
            </a:defPPr>
          </a:lstStyle>
          <a:p>
            <a:endParaRPr/>
          </a:p>
        </p:txBody>
      </p:sp>
      <p:sp>
        <p:nvSpPr>
          <p:cNvPr id="18" name="object 18"/>
          <p:cNvSpPr/>
          <p:nvPr/>
        </p:nvSpPr>
        <p:spPr>
          <a:xfrm>
            <a:off x="1691639" y="2278379"/>
            <a:ext cx="937260" cy="4319270"/>
          </a:xfrm>
          <a:custGeom>
            <a:rect l="l" t="t" r="r" b="b"/>
            <a:pathLst>
              <a:path w="937260" h="4319270">
                <a:moveTo>
                  <a:pt x="0" y="3238373"/>
                </a:moveTo>
                <a:lnTo>
                  <a:pt x="234315" y="3238373"/>
                </a:lnTo>
                <a:lnTo>
                  <a:pt x="234315" y="0"/>
                </a:lnTo>
                <a:lnTo>
                  <a:pt x="702945" y="0"/>
                </a:lnTo>
                <a:lnTo>
                  <a:pt x="702945" y="3238373"/>
                </a:lnTo>
                <a:lnTo>
                  <a:pt x="937260" y="3238373"/>
                </a:lnTo>
                <a:lnTo>
                  <a:pt x="468630" y="4319016"/>
                </a:lnTo>
                <a:lnTo>
                  <a:pt x="0" y="3238373"/>
                </a:lnTo>
                <a:close/>
              </a:path>
            </a:pathLst>
          </a:custGeom>
          <a:ln w="9144">
            <a:solidFill>
              <a:srgbClr val="000000"/>
            </a:solidFill>
          </a:ln>
        </p:spPr>
        <p:txBody>
          <a:bodyPr wrap="square" lIns="0" tIns="0" rIns="0" bIns="0" rtlCol="0"/>
          <a:lstStyle>
            <a:defPPr>
              <a:defRPr lang="en-US"/>
            </a:defPPr>
          </a:lstStyle>
          <a:p>
            <a:endParaRPr/>
          </a:p>
        </p:txBody>
      </p:sp>
      <p:sp>
        <p:nvSpPr>
          <p:cNvPr id="19" name="object 19"/>
          <p:cNvSpPr/>
          <p:nvPr/>
        </p:nvSpPr>
        <p:spPr>
          <a:xfrm>
            <a:off x="900683" y="2997707"/>
            <a:ext cx="7559040" cy="0"/>
          </a:xfrm>
          <a:custGeom>
            <a:rect l="l" t="t" r="r" b="b"/>
            <a:pathLst>
              <a:path w="7559040">
                <a:moveTo>
                  <a:pt x="0" y="0"/>
                </a:moveTo>
                <a:lnTo>
                  <a:pt x="7559040" y="0"/>
                </a:lnTo>
              </a:path>
            </a:pathLst>
          </a:custGeom>
          <a:ln w="57912">
            <a:solidFill>
              <a:srgbClr val="000000"/>
            </a:solidFill>
          </a:ln>
        </p:spPr>
        <p:txBody>
          <a:bodyPr wrap="square" lIns="0" tIns="0" rIns="0" bIns="0" rtlCol="0"/>
          <a:lstStyle>
            <a:defPPr>
              <a:defRPr lang="en-US"/>
            </a:defPPr>
          </a:lstStyle>
          <a:p>
            <a:endParaRPr/>
          </a:p>
        </p:txBody>
      </p:sp>
      <p:sp>
        <p:nvSpPr>
          <p:cNvPr id="20" name="object 20"/>
          <p:cNvSpPr/>
          <p:nvPr/>
        </p:nvSpPr>
        <p:spPr>
          <a:xfrm>
            <a:off x="900683" y="3500628"/>
            <a:ext cx="7559040" cy="0"/>
          </a:xfrm>
          <a:custGeom>
            <a:rect l="l" t="t" r="r" b="b"/>
            <a:pathLst>
              <a:path w="7559040">
                <a:moveTo>
                  <a:pt x="0" y="0"/>
                </a:moveTo>
                <a:lnTo>
                  <a:pt x="7559040" y="0"/>
                </a:lnTo>
              </a:path>
            </a:pathLst>
          </a:custGeom>
          <a:ln w="57912">
            <a:solidFill>
              <a:srgbClr val="000000"/>
            </a:solidFill>
          </a:ln>
        </p:spPr>
        <p:txBody>
          <a:bodyPr wrap="square" lIns="0" tIns="0" rIns="0" bIns="0" rtlCol="0"/>
          <a:lstStyle>
            <a:defPPr>
              <a:defRPr lang="en-US"/>
            </a:defPPr>
          </a:lstStyle>
          <a:p>
            <a:endParaRPr/>
          </a:p>
        </p:txBody>
      </p:sp>
      <p:sp>
        <p:nvSpPr>
          <p:cNvPr id="21" name="object 21"/>
          <p:cNvSpPr/>
          <p:nvPr/>
        </p:nvSpPr>
        <p:spPr>
          <a:xfrm>
            <a:off x="900683" y="4005071"/>
            <a:ext cx="7559040" cy="0"/>
          </a:xfrm>
          <a:custGeom>
            <a:rect l="l" t="t" r="r" b="b"/>
            <a:pathLst>
              <a:path w="7559040">
                <a:moveTo>
                  <a:pt x="0" y="0"/>
                </a:moveTo>
                <a:lnTo>
                  <a:pt x="7559040" y="0"/>
                </a:lnTo>
              </a:path>
            </a:pathLst>
          </a:custGeom>
          <a:ln w="57912">
            <a:solidFill>
              <a:srgbClr val="000000"/>
            </a:solidFill>
          </a:ln>
        </p:spPr>
        <p:txBody>
          <a:bodyPr wrap="square" lIns="0" tIns="0" rIns="0" bIns="0" rtlCol="0"/>
          <a:lstStyle>
            <a:defPPr>
              <a:defRPr lang="en-US"/>
            </a:defPPr>
          </a:lstStyle>
          <a:p>
            <a:endParaRPr/>
          </a:p>
        </p:txBody>
      </p:sp>
      <p:sp>
        <p:nvSpPr>
          <p:cNvPr id="22" name="object 22"/>
          <p:cNvSpPr/>
          <p:nvPr/>
        </p:nvSpPr>
        <p:spPr>
          <a:xfrm>
            <a:off x="900683" y="4581144"/>
            <a:ext cx="7559040" cy="0"/>
          </a:xfrm>
          <a:custGeom>
            <a:rect l="l" t="t" r="r" b="b"/>
            <a:pathLst>
              <a:path w="7559040">
                <a:moveTo>
                  <a:pt x="0" y="0"/>
                </a:moveTo>
                <a:lnTo>
                  <a:pt x="7559040" y="0"/>
                </a:lnTo>
              </a:path>
            </a:pathLst>
          </a:custGeom>
          <a:ln w="57912">
            <a:solidFill>
              <a:srgbClr val="000000"/>
            </a:solidFill>
          </a:ln>
        </p:spPr>
        <p:txBody>
          <a:bodyPr wrap="square" lIns="0" tIns="0" rIns="0" bIns="0" rtlCol="0"/>
          <a:lstStyle>
            <a:defPPr>
              <a:defRPr lang="en-US"/>
            </a:defPPr>
          </a:lstStyle>
          <a:p>
            <a:endParaRPr/>
          </a:p>
        </p:txBody>
      </p:sp>
      <p:sp>
        <p:nvSpPr>
          <p:cNvPr id="23" name="object 23"/>
          <p:cNvSpPr/>
          <p:nvPr/>
        </p:nvSpPr>
        <p:spPr>
          <a:xfrm>
            <a:off x="900683" y="5084064"/>
            <a:ext cx="7559040" cy="0"/>
          </a:xfrm>
          <a:custGeom>
            <a:rect l="l" t="t" r="r" b="b"/>
            <a:pathLst>
              <a:path w="7559040">
                <a:moveTo>
                  <a:pt x="0" y="0"/>
                </a:moveTo>
                <a:lnTo>
                  <a:pt x="7559040" y="0"/>
                </a:lnTo>
              </a:path>
            </a:pathLst>
          </a:custGeom>
          <a:ln w="57912">
            <a:solidFill>
              <a:srgbClr val="000000"/>
            </a:solidFill>
          </a:ln>
        </p:spPr>
        <p:txBody>
          <a:bodyPr wrap="square" lIns="0" tIns="0" rIns="0" bIns="0" rtlCol="0"/>
          <a:lstStyle>
            <a:defPPr>
              <a:defRPr lang="en-US"/>
            </a:defPPr>
          </a:lstStyle>
          <a:p>
            <a:endParaRPr/>
          </a:p>
        </p:txBody>
      </p:sp>
      <p:sp>
        <p:nvSpPr>
          <p:cNvPr id="24" name="object 24"/>
          <p:cNvSpPr/>
          <p:nvPr/>
        </p:nvSpPr>
        <p:spPr>
          <a:xfrm>
            <a:off x="2051304" y="5012435"/>
            <a:ext cx="3313429" cy="649605"/>
          </a:xfrm>
          <a:custGeom>
            <a:rect l="l" t="t" r="r" b="b"/>
            <a:pathLst>
              <a:path w="3313429" h="649604">
                <a:moveTo>
                  <a:pt x="0" y="324611"/>
                </a:moveTo>
                <a:lnTo>
                  <a:pt x="15122" y="280554"/>
                </a:lnTo>
                <a:lnTo>
                  <a:pt x="41398" y="252161"/>
                </a:lnTo>
                <a:lnTo>
                  <a:pt x="79946" y="224684"/>
                </a:lnTo>
                <a:lnTo>
                  <a:pt x="130182" y="198239"/>
                </a:lnTo>
                <a:lnTo>
                  <a:pt x="191522" y="172938"/>
                </a:lnTo>
                <a:lnTo>
                  <a:pt x="263379" y="148898"/>
                </a:lnTo>
                <a:lnTo>
                  <a:pt x="303070" y="137386"/>
                </a:lnTo>
                <a:lnTo>
                  <a:pt x="345171" y="126231"/>
                </a:lnTo>
                <a:lnTo>
                  <a:pt x="389608" y="115449"/>
                </a:lnTo>
                <a:lnTo>
                  <a:pt x="436310" y="105054"/>
                </a:lnTo>
                <a:lnTo>
                  <a:pt x="485203" y="95059"/>
                </a:lnTo>
                <a:lnTo>
                  <a:pt x="536214" y="85479"/>
                </a:lnTo>
                <a:lnTo>
                  <a:pt x="589269" y="76329"/>
                </a:lnTo>
                <a:lnTo>
                  <a:pt x="644296" y="67623"/>
                </a:lnTo>
                <a:lnTo>
                  <a:pt x="701222" y="59374"/>
                </a:lnTo>
                <a:lnTo>
                  <a:pt x="759973" y="51598"/>
                </a:lnTo>
                <a:lnTo>
                  <a:pt x="820476" y="44308"/>
                </a:lnTo>
                <a:lnTo>
                  <a:pt x="882658" y="37520"/>
                </a:lnTo>
                <a:lnTo>
                  <a:pt x="946447" y="31246"/>
                </a:lnTo>
                <a:lnTo>
                  <a:pt x="1011769" y="25503"/>
                </a:lnTo>
                <a:lnTo>
                  <a:pt x="1078550" y="20303"/>
                </a:lnTo>
                <a:lnTo>
                  <a:pt x="1146719" y="15661"/>
                </a:lnTo>
                <a:lnTo>
                  <a:pt x="1216201" y="11592"/>
                </a:lnTo>
                <a:lnTo>
                  <a:pt x="1286924" y="8109"/>
                </a:lnTo>
                <a:lnTo>
                  <a:pt x="1358814" y="5228"/>
                </a:lnTo>
                <a:lnTo>
                  <a:pt x="1431798" y="2962"/>
                </a:lnTo>
                <a:lnTo>
                  <a:pt x="1505804" y="1326"/>
                </a:lnTo>
                <a:lnTo>
                  <a:pt x="1580758" y="333"/>
                </a:lnTo>
                <a:lnTo>
                  <a:pt x="1656587" y="0"/>
                </a:lnTo>
                <a:lnTo>
                  <a:pt x="1732417" y="333"/>
                </a:lnTo>
                <a:lnTo>
                  <a:pt x="1807371" y="1326"/>
                </a:lnTo>
                <a:lnTo>
                  <a:pt x="1881377" y="2962"/>
                </a:lnTo>
                <a:lnTo>
                  <a:pt x="1954361" y="5228"/>
                </a:lnTo>
                <a:lnTo>
                  <a:pt x="2026251" y="8109"/>
                </a:lnTo>
                <a:lnTo>
                  <a:pt x="2096974" y="11592"/>
                </a:lnTo>
                <a:lnTo>
                  <a:pt x="2166456" y="15661"/>
                </a:lnTo>
                <a:lnTo>
                  <a:pt x="2234625" y="20303"/>
                </a:lnTo>
                <a:lnTo>
                  <a:pt x="2301406" y="25503"/>
                </a:lnTo>
                <a:lnTo>
                  <a:pt x="2366728" y="31246"/>
                </a:lnTo>
                <a:lnTo>
                  <a:pt x="2430517" y="37520"/>
                </a:lnTo>
                <a:lnTo>
                  <a:pt x="2492699" y="44308"/>
                </a:lnTo>
                <a:lnTo>
                  <a:pt x="2553202" y="51598"/>
                </a:lnTo>
                <a:lnTo>
                  <a:pt x="2611953" y="59374"/>
                </a:lnTo>
                <a:lnTo>
                  <a:pt x="2668879" y="67623"/>
                </a:lnTo>
                <a:lnTo>
                  <a:pt x="2723906" y="76329"/>
                </a:lnTo>
                <a:lnTo>
                  <a:pt x="2776961" y="85479"/>
                </a:lnTo>
                <a:lnTo>
                  <a:pt x="2827972" y="95059"/>
                </a:lnTo>
                <a:lnTo>
                  <a:pt x="2876865" y="105054"/>
                </a:lnTo>
                <a:lnTo>
                  <a:pt x="2923567" y="115449"/>
                </a:lnTo>
                <a:lnTo>
                  <a:pt x="2968004" y="126231"/>
                </a:lnTo>
                <a:lnTo>
                  <a:pt x="3010105" y="137386"/>
                </a:lnTo>
                <a:lnTo>
                  <a:pt x="3049796" y="148898"/>
                </a:lnTo>
                <a:lnTo>
                  <a:pt x="3087003" y="160753"/>
                </a:lnTo>
                <a:lnTo>
                  <a:pt x="3153674" y="185438"/>
                </a:lnTo>
                <a:lnTo>
                  <a:pt x="3209535" y="211325"/>
                </a:lnTo>
                <a:lnTo>
                  <a:pt x="3254001" y="238301"/>
                </a:lnTo>
                <a:lnTo>
                  <a:pt x="3286486" y="266250"/>
                </a:lnTo>
                <a:lnTo>
                  <a:pt x="3311471" y="309749"/>
                </a:lnTo>
                <a:lnTo>
                  <a:pt x="3313176" y="324611"/>
                </a:lnTo>
                <a:lnTo>
                  <a:pt x="3311471" y="339474"/>
                </a:lnTo>
                <a:lnTo>
                  <a:pt x="3286486" y="382973"/>
                </a:lnTo>
                <a:lnTo>
                  <a:pt x="3254001" y="410922"/>
                </a:lnTo>
                <a:lnTo>
                  <a:pt x="3209535" y="437898"/>
                </a:lnTo>
                <a:lnTo>
                  <a:pt x="3153674" y="463785"/>
                </a:lnTo>
                <a:lnTo>
                  <a:pt x="3087003" y="488470"/>
                </a:lnTo>
                <a:lnTo>
                  <a:pt x="3049796" y="500325"/>
                </a:lnTo>
                <a:lnTo>
                  <a:pt x="3010105" y="511837"/>
                </a:lnTo>
                <a:lnTo>
                  <a:pt x="2968004" y="522992"/>
                </a:lnTo>
                <a:lnTo>
                  <a:pt x="2923567" y="533774"/>
                </a:lnTo>
                <a:lnTo>
                  <a:pt x="2876865" y="544169"/>
                </a:lnTo>
                <a:lnTo>
                  <a:pt x="2827972" y="554164"/>
                </a:lnTo>
                <a:lnTo>
                  <a:pt x="2776961" y="563744"/>
                </a:lnTo>
                <a:lnTo>
                  <a:pt x="2723906" y="572894"/>
                </a:lnTo>
                <a:lnTo>
                  <a:pt x="2668879" y="581600"/>
                </a:lnTo>
                <a:lnTo>
                  <a:pt x="2611953" y="589849"/>
                </a:lnTo>
                <a:lnTo>
                  <a:pt x="2553202" y="597625"/>
                </a:lnTo>
                <a:lnTo>
                  <a:pt x="2492699" y="604915"/>
                </a:lnTo>
                <a:lnTo>
                  <a:pt x="2430517" y="611703"/>
                </a:lnTo>
                <a:lnTo>
                  <a:pt x="2366728" y="617977"/>
                </a:lnTo>
                <a:lnTo>
                  <a:pt x="2301406" y="623720"/>
                </a:lnTo>
                <a:lnTo>
                  <a:pt x="2234625" y="628920"/>
                </a:lnTo>
                <a:lnTo>
                  <a:pt x="2166456" y="633562"/>
                </a:lnTo>
                <a:lnTo>
                  <a:pt x="2096974" y="637631"/>
                </a:lnTo>
                <a:lnTo>
                  <a:pt x="2026251" y="641114"/>
                </a:lnTo>
                <a:lnTo>
                  <a:pt x="1954361" y="643995"/>
                </a:lnTo>
                <a:lnTo>
                  <a:pt x="1881377" y="646261"/>
                </a:lnTo>
                <a:lnTo>
                  <a:pt x="1807371" y="647897"/>
                </a:lnTo>
                <a:lnTo>
                  <a:pt x="1732417" y="648890"/>
                </a:lnTo>
                <a:lnTo>
                  <a:pt x="1656587" y="649223"/>
                </a:lnTo>
                <a:lnTo>
                  <a:pt x="1580758" y="648890"/>
                </a:lnTo>
                <a:lnTo>
                  <a:pt x="1505804" y="647897"/>
                </a:lnTo>
                <a:lnTo>
                  <a:pt x="1431798" y="646261"/>
                </a:lnTo>
                <a:lnTo>
                  <a:pt x="1358814" y="643995"/>
                </a:lnTo>
                <a:lnTo>
                  <a:pt x="1286924" y="641114"/>
                </a:lnTo>
                <a:lnTo>
                  <a:pt x="1216201" y="637631"/>
                </a:lnTo>
                <a:lnTo>
                  <a:pt x="1146719" y="633562"/>
                </a:lnTo>
                <a:lnTo>
                  <a:pt x="1078550" y="628920"/>
                </a:lnTo>
                <a:lnTo>
                  <a:pt x="1011769" y="623720"/>
                </a:lnTo>
                <a:lnTo>
                  <a:pt x="946447" y="617977"/>
                </a:lnTo>
                <a:lnTo>
                  <a:pt x="882658" y="611703"/>
                </a:lnTo>
                <a:lnTo>
                  <a:pt x="820476" y="604915"/>
                </a:lnTo>
                <a:lnTo>
                  <a:pt x="759973" y="597625"/>
                </a:lnTo>
                <a:lnTo>
                  <a:pt x="701222" y="589849"/>
                </a:lnTo>
                <a:lnTo>
                  <a:pt x="644296" y="581600"/>
                </a:lnTo>
                <a:lnTo>
                  <a:pt x="589269" y="572894"/>
                </a:lnTo>
                <a:lnTo>
                  <a:pt x="536214" y="563744"/>
                </a:lnTo>
                <a:lnTo>
                  <a:pt x="485203" y="554164"/>
                </a:lnTo>
                <a:lnTo>
                  <a:pt x="436310" y="544169"/>
                </a:lnTo>
                <a:lnTo>
                  <a:pt x="389608" y="533774"/>
                </a:lnTo>
                <a:lnTo>
                  <a:pt x="345171" y="522992"/>
                </a:lnTo>
                <a:lnTo>
                  <a:pt x="303070" y="511837"/>
                </a:lnTo>
                <a:lnTo>
                  <a:pt x="263379" y="500325"/>
                </a:lnTo>
                <a:lnTo>
                  <a:pt x="226172" y="488470"/>
                </a:lnTo>
                <a:lnTo>
                  <a:pt x="159501" y="463785"/>
                </a:lnTo>
                <a:lnTo>
                  <a:pt x="103640" y="437898"/>
                </a:lnTo>
                <a:lnTo>
                  <a:pt x="59174" y="410922"/>
                </a:lnTo>
                <a:lnTo>
                  <a:pt x="26689" y="382973"/>
                </a:lnTo>
                <a:lnTo>
                  <a:pt x="1704" y="339474"/>
                </a:lnTo>
                <a:lnTo>
                  <a:pt x="0" y="324611"/>
                </a:lnTo>
                <a:close/>
              </a:path>
            </a:pathLst>
          </a:custGeom>
          <a:ln w="76199">
            <a:solidFill>
              <a:srgbClr val="FF0000"/>
            </a:solidFill>
          </a:ln>
        </p:spPr>
        <p:txBody>
          <a:bodyPr wrap="square" lIns="0" tIns="0" rIns="0" bIns="0" rtlCol="0"/>
          <a:lstStyle>
            <a:defPPr>
              <a:defRPr lang="en-US"/>
            </a:defPPr>
          </a:lstStyle>
          <a:p>
            <a:endParaRPr/>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5"/>
            <a:ext cx="6201916"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5638651" cy="322724"/>
          </a:xfrm>
          <a:prstGeom prst="rect">
            <a:avLst/>
          </a:prstGeom>
        </p:spPr>
        <p:txBody>
          <a:bodyPr vert="horz" wrap="square" lIns="0" tIns="8930" rIns="0" bIns="0" rtlCol="0">
            <a:spAutoFit/>
          </a:bodyPr>
          <a:lstStyle/>
          <a:p>
            <a:pPr marL="8930">
              <a:lnSpc>
                <a:spcPct val="100000"/>
              </a:lnSpc>
              <a:spcBef>
                <a:spcPts val="70"/>
              </a:spcBef>
            </a:pPr>
            <a:r>
              <a:rPr sz="2953" b="1" spc="-158">
                <a:latin typeface="Trebuchet MS"/>
                <a:cs typeface="Trebuchet MS"/>
              </a:rPr>
              <a:t>12. </a:t>
            </a:r>
            <a:r>
              <a:rPr sz="2953" b="1" spc="74">
                <a:latin typeface="Trebuchet MS"/>
                <a:cs typeface="Trebuchet MS"/>
              </a:rPr>
              <a:t>Ajusting </a:t>
            </a:r>
            <a:r>
              <a:rPr sz="2953" b="1">
                <a:latin typeface="Trebuchet MS"/>
                <a:cs typeface="Trebuchet MS"/>
              </a:rPr>
              <a:t>at </a:t>
            </a:r>
            <a:r>
              <a:rPr sz="2953" b="1" spc="46">
                <a:latin typeface="Trebuchet MS"/>
                <a:cs typeface="Trebuchet MS"/>
              </a:rPr>
              <a:t>regular</a:t>
            </a:r>
            <a:r>
              <a:rPr sz="2953" b="1" spc="-387">
                <a:latin typeface="Trebuchet MS"/>
                <a:cs typeface="Trebuchet MS"/>
              </a:rPr>
              <a:t> </a:t>
            </a:r>
            <a:r>
              <a:rPr sz="2953" b="1" spc="21">
                <a:latin typeface="Trebuchet MS"/>
                <a:cs typeface="Trebuchet MS"/>
              </a:rPr>
              <a:t>intervals</a:t>
            </a:r>
            <a:endParaRPr sz="2953">
              <a:latin typeface="Trebuchet MS"/>
              <a:cs typeface="Trebuchet MS"/>
            </a:endParaRPr>
          </a:p>
        </p:txBody>
      </p:sp>
      <p:sp>
        <p:nvSpPr>
          <p:cNvPr id="5" name="object 5"/>
          <p:cNvSpPr txBox="1"/>
          <p:nvPr/>
        </p:nvSpPr>
        <p:spPr>
          <a:xfrm>
            <a:off x="428625" y="2290465"/>
            <a:ext cx="5006876" cy="3732609"/>
          </a:xfrm>
          <a:prstGeom prst="rect">
            <a:avLst/>
          </a:prstGeom>
        </p:spPr>
        <p:txBody>
          <a:bodyPr vert="horz" wrap="square" lIns="0" tIns="100012" rIns="0" bIns="0" rtlCol="0">
            <a:spAutoFit/>
          </a:bodyPr>
          <a:lstStyle>
            <a:defPPr>
              <a:defRPr lang="en-US"/>
            </a:defPPr>
          </a:lstStyle>
          <a:p>
            <a:pPr marL="8930" marR="1207740" algn="just">
              <a:lnSpc>
                <a:spcPct val="76400"/>
              </a:lnSpc>
              <a:spcBef>
                <a:spcPts val="788"/>
              </a:spcBef>
            </a:pPr>
            <a:r>
              <a:rPr sz="2531" spc="-80">
                <a:solidFill>
                  <a:srgbClr val="FFFFFF"/>
                </a:solidFill>
                <a:latin typeface="Verdana"/>
                <a:cs typeface="Verdana"/>
              </a:rPr>
              <a:t>At </a:t>
            </a:r>
            <a:r>
              <a:rPr sz="2531" spc="-14">
                <a:solidFill>
                  <a:srgbClr val="FFFFFF"/>
                </a:solidFill>
                <a:latin typeface="Verdana"/>
                <a:cs typeface="Verdana"/>
              </a:rPr>
              <a:t>regular </a:t>
            </a:r>
            <a:r>
              <a:rPr sz="2531" spc="-60">
                <a:solidFill>
                  <a:srgbClr val="FFFFFF"/>
                </a:solidFill>
                <a:latin typeface="Verdana"/>
                <a:cs typeface="Verdana"/>
              </a:rPr>
              <a:t>intervals, </a:t>
            </a:r>
            <a:r>
              <a:rPr sz="2531" spc="-21">
                <a:solidFill>
                  <a:srgbClr val="FFFFFF"/>
                </a:solidFill>
                <a:latin typeface="Verdana"/>
                <a:cs typeface="Verdana"/>
              </a:rPr>
              <a:t>the  </a:t>
            </a:r>
            <a:r>
              <a:rPr sz="2531" spc="-18">
                <a:solidFill>
                  <a:srgbClr val="FFFFFF"/>
                </a:solidFill>
                <a:latin typeface="Verdana"/>
                <a:cs typeface="Verdana"/>
              </a:rPr>
              <a:t>team </a:t>
            </a:r>
            <a:r>
              <a:rPr sz="2531" spc="14">
                <a:solidFill>
                  <a:srgbClr val="FFFFFF"/>
                </a:solidFill>
                <a:latin typeface="Verdana"/>
                <a:cs typeface="Verdana"/>
              </a:rPr>
              <a:t>reflects </a:t>
            </a:r>
            <a:r>
              <a:rPr sz="2531" spc="-4">
                <a:solidFill>
                  <a:srgbClr val="FFFFFF"/>
                </a:solidFill>
                <a:latin typeface="Verdana"/>
                <a:cs typeface="Verdana"/>
              </a:rPr>
              <a:t>on </a:t>
            </a:r>
            <a:r>
              <a:rPr sz="2531">
                <a:solidFill>
                  <a:srgbClr val="FFFFFF"/>
                </a:solidFill>
                <a:latin typeface="Verdana"/>
                <a:cs typeface="Verdana"/>
              </a:rPr>
              <a:t>how</a:t>
            </a:r>
            <a:r>
              <a:rPr sz="2531" spc="-584">
                <a:solidFill>
                  <a:srgbClr val="FFFFFF"/>
                </a:solidFill>
                <a:latin typeface="Verdana"/>
                <a:cs typeface="Verdana"/>
              </a:rPr>
              <a:t> </a:t>
            </a:r>
            <a:r>
              <a:rPr sz="2531" spc="11">
                <a:solidFill>
                  <a:srgbClr val="FFFFFF"/>
                </a:solidFill>
                <a:latin typeface="Verdana"/>
                <a:cs typeface="Verdana"/>
              </a:rPr>
              <a:t>to  </a:t>
            </a:r>
            <a:r>
              <a:rPr sz="2531" spc="39">
                <a:solidFill>
                  <a:srgbClr val="FFFFFF"/>
                </a:solidFill>
                <a:latin typeface="Verdana"/>
                <a:cs typeface="Verdana"/>
              </a:rPr>
              <a:t>become </a:t>
            </a:r>
            <a:r>
              <a:rPr sz="2531" spc="-32">
                <a:solidFill>
                  <a:srgbClr val="FFFFFF"/>
                </a:solidFill>
                <a:latin typeface="Verdana"/>
                <a:cs typeface="Verdana"/>
              </a:rPr>
              <a:t>more</a:t>
            </a:r>
            <a:r>
              <a:rPr sz="2531" spc="-338">
                <a:solidFill>
                  <a:srgbClr val="FFFFFF"/>
                </a:solidFill>
                <a:latin typeface="Verdana"/>
                <a:cs typeface="Verdana"/>
              </a:rPr>
              <a:t> </a:t>
            </a:r>
            <a:r>
              <a:rPr sz="2531" spc="-21">
                <a:solidFill>
                  <a:srgbClr val="FFFFFF"/>
                </a:solidFill>
                <a:latin typeface="Verdana"/>
                <a:cs typeface="Verdana"/>
              </a:rPr>
              <a:t>effective,  </a:t>
            </a:r>
            <a:r>
              <a:rPr sz="2531" spc="-28">
                <a:solidFill>
                  <a:srgbClr val="FFFFFF"/>
                </a:solidFill>
                <a:latin typeface="Verdana"/>
                <a:cs typeface="Verdana"/>
              </a:rPr>
              <a:t>then</a:t>
            </a:r>
            <a:endParaRPr sz="2531">
              <a:latin typeface="Verdana"/>
              <a:cs typeface="Verdana"/>
            </a:endParaRPr>
          </a:p>
          <a:p>
            <a:pPr marL="8930" marR="3572">
              <a:lnSpc>
                <a:spcPct val="101200"/>
              </a:lnSpc>
              <a:spcBef>
                <a:spcPts val="1318"/>
              </a:spcBef>
            </a:pPr>
            <a:r>
              <a:rPr sz="4922" spc="120">
                <a:solidFill>
                  <a:srgbClr val="FFFFFF"/>
                </a:solidFill>
                <a:latin typeface="Georgia"/>
                <a:cs typeface="Georgia"/>
              </a:rPr>
              <a:t>tunes </a:t>
            </a:r>
            <a:r>
              <a:rPr sz="4922" spc="70">
                <a:solidFill>
                  <a:srgbClr val="FFFFFF"/>
                </a:solidFill>
                <a:latin typeface="Georgia"/>
                <a:cs typeface="Georgia"/>
              </a:rPr>
              <a:t>and</a:t>
            </a:r>
            <a:r>
              <a:rPr sz="4922" spc="-197">
                <a:solidFill>
                  <a:srgbClr val="FFFFFF"/>
                </a:solidFill>
                <a:latin typeface="Georgia"/>
                <a:cs typeface="Georgia"/>
              </a:rPr>
              <a:t> </a:t>
            </a:r>
            <a:r>
              <a:rPr sz="4922" spc="60">
                <a:solidFill>
                  <a:srgbClr val="FFFFFF"/>
                </a:solidFill>
                <a:latin typeface="Georgia"/>
                <a:cs typeface="Georgia"/>
              </a:rPr>
              <a:t>adjusts  </a:t>
            </a:r>
            <a:r>
              <a:rPr sz="4922" spc="77">
                <a:solidFill>
                  <a:srgbClr val="FFFFFF"/>
                </a:solidFill>
                <a:latin typeface="Georgia"/>
                <a:cs typeface="Georgia"/>
              </a:rPr>
              <a:t>its </a:t>
            </a:r>
            <a:r>
              <a:rPr sz="4922" spc="80">
                <a:solidFill>
                  <a:srgbClr val="FFFFFF"/>
                </a:solidFill>
                <a:latin typeface="Georgia"/>
                <a:cs typeface="Georgia"/>
              </a:rPr>
              <a:t>behavior  </a:t>
            </a:r>
            <a:r>
              <a:rPr sz="4922" spc="116">
                <a:solidFill>
                  <a:srgbClr val="FFFFFF"/>
                </a:solidFill>
                <a:latin typeface="Georgia"/>
                <a:cs typeface="Georgia"/>
              </a:rPr>
              <a:t>accordingly</a:t>
            </a:r>
            <a:endParaRPr sz="4922">
              <a:latin typeface="Georgia"/>
              <a:cs typeface="Georgia"/>
            </a:endParaRPr>
          </a:p>
        </p:txBody>
      </p:sp>
    </p:spTree>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DBEDF4"/>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483102" y="461899"/>
            <a:ext cx="2177415" cy="696595"/>
          </a:xfrm>
          <a:prstGeom prst="rect">
            <a:avLst/>
          </a:prstGeom>
        </p:spPr>
        <p:txBody>
          <a:bodyPr vert="horz" wrap="square" lIns="0" tIns="13335" rIns="0" bIns="0" rtlCol="0">
            <a:spAutoFit/>
          </a:bodyPr>
          <a:lstStyle/>
          <a:p>
            <a:pPr marL="12700">
              <a:lnSpc>
                <a:spcPct val="100000"/>
              </a:lnSpc>
              <a:spcBef>
                <a:spcPts val="105"/>
              </a:spcBef>
            </a:pPr>
            <a:r>
              <a:rPr spc="-5"/>
              <a:t>O</a:t>
            </a:r>
            <a:r>
              <a:rPr spc="-45"/>
              <a:t>v</a:t>
            </a:r>
            <a:r>
              <a:rPr/>
              <a:t>e</a:t>
            </a:r>
            <a:r>
              <a:rPr spc="35"/>
              <a:t>r</a:t>
            </a:r>
            <a:r>
              <a:rPr/>
              <a:t>vi</a:t>
            </a:r>
            <a:r>
              <a:rPr spc="-25"/>
              <a:t>e</a:t>
            </a:r>
            <a:r>
              <a:rPr/>
              <a:t>w</a:t>
            </a:r>
          </a:p>
        </p:txBody>
      </p:sp>
      <p:sp>
        <p:nvSpPr>
          <p:cNvPr id="4" name="object 4"/>
          <p:cNvSpPr txBox="1"/>
          <p:nvPr/>
        </p:nvSpPr>
        <p:spPr>
          <a:xfrm>
            <a:off x="8504681" y="6426809"/>
            <a:ext cx="102870" cy="208279"/>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200">
                <a:solidFill>
                  <a:srgbClr val="888888"/>
                </a:solidFill>
                <a:latin typeface="Calibri"/>
                <a:cs typeface="Calibri"/>
              </a:rPr>
              <a:t>8</a:t>
            </a:r>
            <a:endParaRPr sz="1200">
              <a:latin typeface="Calibri"/>
              <a:cs typeface="Calibri"/>
            </a:endParaRPr>
          </a:p>
        </p:txBody>
      </p:sp>
      <p:sp>
        <p:nvSpPr>
          <p:cNvPr id="5" name="object 5"/>
          <p:cNvSpPr/>
          <p:nvPr/>
        </p:nvSpPr>
        <p:spPr>
          <a:xfrm>
            <a:off x="1661160" y="1354836"/>
            <a:ext cx="5821680" cy="5184648"/>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DBEDF4"/>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483102" y="461899"/>
            <a:ext cx="2177415" cy="696595"/>
          </a:xfrm>
          <a:prstGeom prst="rect">
            <a:avLst/>
          </a:prstGeom>
        </p:spPr>
        <p:txBody>
          <a:bodyPr vert="horz" wrap="square" lIns="0" tIns="13335" rIns="0" bIns="0" rtlCol="0">
            <a:spAutoFit/>
          </a:bodyPr>
          <a:lstStyle/>
          <a:p>
            <a:pPr marL="12700">
              <a:lnSpc>
                <a:spcPct val="100000"/>
              </a:lnSpc>
              <a:spcBef>
                <a:spcPts val="105"/>
              </a:spcBef>
            </a:pPr>
            <a:r>
              <a:rPr spc="-5"/>
              <a:t>O</a:t>
            </a:r>
            <a:r>
              <a:rPr spc="-45"/>
              <a:t>v</a:t>
            </a:r>
            <a:r>
              <a:rPr/>
              <a:t>e</a:t>
            </a:r>
            <a:r>
              <a:rPr spc="35"/>
              <a:t>r</a:t>
            </a:r>
            <a:r>
              <a:rPr/>
              <a:t>vi</a:t>
            </a:r>
            <a:r>
              <a:rPr spc="-25"/>
              <a:t>e</a:t>
            </a:r>
            <a:r>
              <a:rPr/>
              <a:t>w</a:t>
            </a:r>
          </a:p>
        </p:txBody>
      </p:sp>
      <p:sp>
        <p:nvSpPr>
          <p:cNvPr id="4" name="object 4"/>
          <p:cNvSpPr txBox="1"/>
          <p:nvPr/>
        </p:nvSpPr>
        <p:spPr>
          <a:xfrm>
            <a:off x="535940" y="1607261"/>
            <a:ext cx="7677784" cy="412432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spc="-5">
                <a:latin typeface="Calibri"/>
                <a:cs typeface="Calibri"/>
              </a:rPr>
              <a:t>Extreme </a:t>
            </a:r>
            <a:r>
              <a:rPr sz="3200" spc="-10">
                <a:latin typeface="Calibri"/>
                <a:cs typeface="Calibri"/>
              </a:rPr>
              <a:t>Programming </a:t>
            </a:r>
            <a:r>
              <a:rPr sz="3200" spc="-5">
                <a:latin typeface="Calibri"/>
                <a:cs typeface="Calibri"/>
              </a:rPr>
              <a:t>(XP) </a:t>
            </a:r>
            <a:r>
              <a:rPr sz="3200" spc="-10">
                <a:latin typeface="Calibri"/>
                <a:cs typeface="Calibri"/>
              </a:rPr>
              <a:t>was </a:t>
            </a:r>
            <a:r>
              <a:rPr sz="3200" spc="-15">
                <a:latin typeface="Calibri"/>
                <a:cs typeface="Calibri"/>
              </a:rPr>
              <a:t>created </a:t>
            </a:r>
            <a:r>
              <a:rPr sz="3200" spc="-10">
                <a:latin typeface="Calibri"/>
                <a:cs typeface="Calibri"/>
              </a:rPr>
              <a:t>by  </a:t>
            </a:r>
            <a:r>
              <a:rPr sz="3200" spc="-20">
                <a:latin typeface="Calibri"/>
                <a:cs typeface="Calibri"/>
              </a:rPr>
              <a:t>Kent </a:t>
            </a:r>
            <a:r>
              <a:rPr sz="3200">
                <a:latin typeface="Calibri"/>
                <a:cs typeface="Calibri"/>
              </a:rPr>
              <a:t>Beck </a:t>
            </a:r>
            <a:r>
              <a:rPr sz="3200" spc="-5">
                <a:latin typeface="Calibri"/>
                <a:cs typeface="Calibri"/>
              </a:rPr>
              <a:t>during his </a:t>
            </a:r>
            <a:r>
              <a:rPr sz="3200" spc="-10">
                <a:latin typeface="Calibri"/>
                <a:cs typeface="Calibri"/>
              </a:rPr>
              <a:t>work </a:t>
            </a:r>
            <a:r>
              <a:rPr sz="3200" spc="-5">
                <a:latin typeface="Calibri"/>
                <a:cs typeface="Calibri"/>
              </a:rPr>
              <a:t>on </a:t>
            </a:r>
            <a:r>
              <a:rPr sz="3200">
                <a:latin typeface="Calibri"/>
                <a:cs typeface="Calibri"/>
              </a:rPr>
              <a:t>the </a:t>
            </a:r>
            <a:r>
              <a:rPr sz="3200" spc="-5">
                <a:latin typeface="Calibri"/>
                <a:cs typeface="Calibri"/>
              </a:rPr>
              <a:t>C3</a:t>
            </a:r>
            <a:r>
              <a:rPr sz="3200" spc="5">
                <a:latin typeface="Calibri"/>
                <a:cs typeface="Calibri"/>
              </a:rPr>
              <a:t> </a:t>
            </a:r>
            <a:r>
              <a:rPr sz="3200" spc="-10">
                <a:latin typeface="Calibri"/>
                <a:cs typeface="Calibri"/>
              </a:rPr>
              <a:t>project.</a:t>
            </a:r>
            <a:endParaRPr sz="3200">
              <a:latin typeface="Calibri"/>
              <a:cs typeface="Calibri"/>
            </a:endParaRPr>
          </a:p>
          <a:p>
            <a:pPr marL="355600" marR="258445" indent="-342900">
              <a:lnSpc>
                <a:spcPct val="100000"/>
              </a:lnSpc>
              <a:spcBef>
                <a:spcPts val="770"/>
              </a:spcBef>
              <a:buFont typeface="Arial" pitchFamily="34" charset="0"/>
              <a:buChar char="•"/>
              <a:tabLst>
                <a:tab pos="354965"/>
                <a:tab pos="355600"/>
              </a:tabLst>
            </a:pPr>
            <a:r>
              <a:rPr sz="3200">
                <a:latin typeface="Calibri"/>
                <a:cs typeface="Calibri"/>
              </a:rPr>
              <a:t>Beck </a:t>
            </a:r>
            <a:r>
              <a:rPr sz="3200" spc="-5">
                <a:latin typeface="Calibri"/>
                <a:cs typeface="Calibri"/>
              </a:rPr>
              <a:t>became </a:t>
            </a:r>
            <a:r>
              <a:rPr sz="3200">
                <a:latin typeface="Calibri"/>
                <a:cs typeface="Calibri"/>
              </a:rPr>
              <a:t>the </a:t>
            </a:r>
            <a:r>
              <a:rPr sz="3200" spc="-5">
                <a:latin typeface="Calibri"/>
                <a:cs typeface="Calibri"/>
              </a:rPr>
              <a:t>C3 </a:t>
            </a:r>
            <a:r>
              <a:rPr sz="3200" spc="-10">
                <a:latin typeface="Calibri"/>
                <a:cs typeface="Calibri"/>
              </a:rPr>
              <a:t>project </a:t>
            </a:r>
            <a:r>
              <a:rPr sz="3200">
                <a:latin typeface="Calibri"/>
                <a:cs typeface="Calibri"/>
              </a:rPr>
              <a:t>leader in </a:t>
            </a:r>
            <a:r>
              <a:rPr sz="3200" spc="-5">
                <a:latin typeface="Calibri"/>
                <a:cs typeface="Calibri"/>
              </a:rPr>
              <a:t>1996  </a:t>
            </a:r>
            <a:r>
              <a:rPr sz="3200">
                <a:latin typeface="Calibri"/>
                <a:cs typeface="Calibri"/>
              </a:rPr>
              <a:t>and </a:t>
            </a:r>
            <a:r>
              <a:rPr sz="3200" spc="-15">
                <a:latin typeface="Calibri"/>
                <a:cs typeface="Calibri"/>
              </a:rPr>
              <a:t>began to refine </a:t>
            </a:r>
            <a:r>
              <a:rPr sz="3200">
                <a:latin typeface="Calibri"/>
                <a:cs typeface="Calibri"/>
              </a:rPr>
              <a:t>the </a:t>
            </a:r>
            <a:r>
              <a:rPr sz="3200" spc="-5">
                <a:latin typeface="Calibri"/>
                <a:cs typeface="Calibri"/>
              </a:rPr>
              <a:t>development  </a:t>
            </a:r>
            <a:r>
              <a:rPr sz="3200">
                <a:latin typeface="Calibri"/>
                <a:cs typeface="Calibri"/>
              </a:rPr>
              <a:t>methodology </a:t>
            </a:r>
            <a:r>
              <a:rPr sz="3200" spc="-5">
                <a:latin typeface="Calibri"/>
                <a:cs typeface="Calibri"/>
              </a:rPr>
              <a:t>used </a:t>
            </a:r>
            <a:r>
              <a:rPr sz="3200">
                <a:latin typeface="Calibri"/>
                <a:cs typeface="Calibri"/>
              </a:rPr>
              <a:t>in the</a:t>
            </a:r>
            <a:r>
              <a:rPr sz="3200" spc="30">
                <a:latin typeface="Calibri"/>
                <a:cs typeface="Calibri"/>
              </a:rPr>
              <a:t> </a:t>
            </a:r>
            <a:r>
              <a:rPr sz="3200" spc="-10">
                <a:latin typeface="Calibri"/>
                <a:cs typeface="Calibri"/>
              </a:rPr>
              <a:t>project</a:t>
            </a:r>
            <a:endParaRPr sz="3200">
              <a:latin typeface="Calibri"/>
              <a:cs typeface="Calibri"/>
            </a:endParaRPr>
          </a:p>
          <a:p>
            <a:pPr marL="355600" marR="323215" indent="-342900">
              <a:lnSpc>
                <a:spcPct val="100000"/>
              </a:lnSpc>
              <a:spcBef>
                <a:spcPts val="770"/>
              </a:spcBef>
              <a:buFont typeface="Arial" pitchFamily="34" charset="0"/>
              <a:buChar char="•"/>
              <a:tabLst>
                <a:tab pos="354965"/>
                <a:tab pos="355600"/>
              </a:tabLst>
            </a:pPr>
            <a:r>
              <a:rPr sz="3200" spc="-5">
                <a:latin typeface="Calibri"/>
                <a:cs typeface="Calibri"/>
              </a:rPr>
              <a:t>He </a:t>
            </a:r>
            <a:r>
              <a:rPr sz="3200" spc="-20">
                <a:latin typeface="Calibri"/>
                <a:cs typeface="Calibri"/>
              </a:rPr>
              <a:t>wrote </a:t>
            </a:r>
            <a:r>
              <a:rPr sz="3200">
                <a:latin typeface="Calibri"/>
                <a:cs typeface="Calibri"/>
              </a:rPr>
              <a:t>a book </a:t>
            </a:r>
            <a:r>
              <a:rPr sz="3200" spc="-5">
                <a:latin typeface="Calibri"/>
                <a:cs typeface="Calibri"/>
              </a:rPr>
              <a:t>on </a:t>
            </a:r>
            <a:r>
              <a:rPr sz="3200">
                <a:latin typeface="Calibri"/>
                <a:cs typeface="Calibri"/>
              </a:rPr>
              <a:t>the </a:t>
            </a:r>
            <a:r>
              <a:rPr sz="3200" spc="-20">
                <a:latin typeface="Calibri"/>
                <a:cs typeface="Calibri"/>
              </a:rPr>
              <a:t>methodology,  </a:t>
            </a:r>
            <a:r>
              <a:rPr sz="3200" spc="-5">
                <a:latin typeface="Calibri"/>
                <a:cs typeface="Calibri"/>
              </a:rPr>
              <a:t>published </a:t>
            </a:r>
            <a:r>
              <a:rPr sz="3200">
                <a:latin typeface="Calibri"/>
                <a:cs typeface="Calibri"/>
              </a:rPr>
              <a:t>in </a:t>
            </a:r>
            <a:r>
              <a:rPr sz="3200" spc="-10">
                <a:latin typeface="Calibri"/>
                <a:cs typeface="Calibri"/>
              </a:rPr>
              <a:t>October </a:t>
            </a:r>
            <a:r>
              <a:rPr sz="3200">
                <a:latin typeface="Calibri"/>
                <a:cs typeface="Calibri"/>
              </a:rPr>
              <a:t>1999, </a:t>
            </a:r>
            <a:r>
              <a:rPr sz="3200" spc="-5">
                <a:latin typeface="Calibri"/>
                <a:cs typeface="Calibri"/>
              </a:rPr>
              <a:t>called </a:t>
            </a:r>
            <a:r>
              <a:rPr sz="3200" i="1">
                <a:latin typeface="Calibri"/>
                <a:cs typeface="Calibri"/>
              </a:rPr>
              <a:t>Extreme  </a:t>
            </a:r>
            <a:r>
              <a:rPr sz="3200" i="1" spc="-5">
                <a:latin typeface="Calibri"/>
                <a:cs typeface="Calibri"/>
              </a:rPr>
              <a:t>Programming</a:t>
            </a:r>
            <a:r>
              <a:rPr sz="3200" i="1">
                <a:latin typeface="Calibri"/>
                <a:cs typeface="Calibri"/>
              </a:rPr>
              <a:t> </a:t>
            </a:r>
            <a:r>
              <a:rPr sz="3200" i="1" spc="-5">
                <a:latin typeface="Calibri"/>
                <a:cs typeface="Calibri"/>
              </a:rPr>
              <a:t>Explained</a:t>
            </a:r>
            <a:r>
              <a:rPr sz="3200" spc="-5">
                <a:latin typeface="Calibri"/>
                <a:cs typeface="Calibri"/>
              </a:rPr>
              <a:t>.</a:t>
            </a:r>
            <a:endParaRPr sz="3200">
              <a:latin typeface="Calibri"/>
              <a:cs typeface="Calibri"/>
            </a:endParaRPr>
          </a:p>
        </p:txBody>
      </p:sp>
      <p:sp>
        <p:nvSpPr>
          <p:cNvPr id="5" name="object 5"/>
          <p:cNvSpPr txBox="1"/>
          <p:nvPr/>
        </p:nvSpPr>
        <p:spPr>
          <a:xfrm>
            <a:off x="8504681" y="6426809"/>
            <a:ext cx="102870" cy="208279"/>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200">
                <a:solidFill>
                  <a:srgbClr val="888888"/>
                </a:solidFill>
                <a:latin typeface="Calibri"/>
                <a:cs typeface="Calibri"/>
              </a:rPr>
              <a:t>9</a:t>
            </a:r>
            <a:endParaRPr sz="1200">
              <a:latin typeface="Calibri"/>
              <a:cs typeface="Calibri"/>
            </a:endParaRPr>
          </a:p>
        </p:txBody>
      </p:sp>
    </p:spTree>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DBEDF4"/>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441953" y="461899"/>
            <a:ext cx="2261870" cy="696595"/>
          </a:xfrm>
          <a:prstGeom prst="rect">
            <a:avLst/>
          </a:prstGeom>
        </p:spPr>
        <p:txBody>
          <a:bodyPr vert="horz" wrap="square" lIns="0" tIns="13335" rIns="0" bIns="0" rtlCol="0">
            <a:spAutoFit/>
          </a:bodyPr>
          <a:lstStyle/>
          <a:p>
            <a:pPr marL="12700">
              <a:lnSpc>
                <a:spcPct val="100000"/>
              </a:lnSpc>
              <a:spcBef>
                <a:spcPts val="105"/>
              </a:spcBef>
            </a:pPr>
            <a:r>
              <a:rPr spc="-30"/>
              <a:t>Kent</a:t>
            </a:r>
            <a:r>
              <a:rPr spc="-75"/>
              <a:t> </a:t>
            </a:r>
            <a:r>
              <a:rPr/>
              <a:t>Beck</a:t>
            </a:r>
          </a:p>
        </p:txBody>
      </p:sp>
      <p:sp>
        <p:nvSpPr>
          <p:cNvPr id="4" name="object 4"/>
          <p:cNvSpPr txBox="1"/>
          <p:nvPr/>
        </p:nvSpPr>
        <p:spPr>
          <a:xfrm>
            <a:off x="535940" y="1533118"/>
            <a:ext cx="3835400" cy="3909695"/>
          </a:xfrm>
          <a:prstGeom prst="rect">
            <a:avLst/>
          </a:prstGeom>
        </p:spPr>
        <p:txBody>
          <a:bodyPr vert="horz" wrap="square" lIns="0" tIns="92075" rIns="0" bIns="0" rtlCol="0">
            <a:spAutoFit/>
          </a:bodyPr>
          <a:lstStyle>
            <a:defPPr>
              <a:defRPr lang="en-US"/>
            </a:defPPr>
          </a:lstStyle>
          <a:p>
            <a:pPr marL="355600" indent="-342900">
              <a:lnSpc>
                <a:spcPct val="100000"/>
              </a:lnSpc>
              <a:spcBef>
                <a:spcPts val="725"/>
              </a:spcBef>
              <a:buFont typeface="Arial" pitchFamily="34" charset="0"/>
              <a:buChar char="•"/>
              <a:tabLst>
                <a:tab pos="354965"/>
                <a:tab pos="355600"/>
              </a:tabLst>
            </a:pPr>
            <a:r>
              <a:rPr sz="2600">
                <a:latin typeface="Calibri"/>
                <a:cs typeface="Calibri"/>
              </a:rPr>
              <a:t>Born in</a:t>
            </a:r>
            <a:r>
              <a:rPr sz="2600" spc="-15">
                <a:latin typeface="Calibri"/>
                <a:cs typeface="Calibri"/>
              </a:rPr>
              <a:t> </a:t>
            </a:r>
            <a:r>
              <a:rPr sz="2600">
                <a:latin typeface="Calibri"/>
                <a:cs typeface="Calibri"/>
              </a:rPr>
              <a:t>1961.</a:t>
            </a:r>
            <a:endParaRPr sz="2600">
              <a:latin typeface="Calibri"/>
              <a:cs typeface="Calibri"/>
            </a:endParaRPr>
          </a:p>
          <a:p>
            <a:pPr marL="355600" marR="116839" indent="-342900">
              <a:lnSpc>
                <a:spcPct val="100000"/>
              </a:lnSpc>
              <a:spcBef>
                <a:spcPts val="625"/>
              </a:spcBef>
              <a:buFont typeface="Arial" pitchFamily="34" charset="0"/>
              <a:buChar char="•"/>
              <a:tabLst>
                <a:tab pos="354965"/>
                <a:tab pos="355600"/>
              </a:tabLst>
            </a:pPr>
            <a:r>
              <a:rPr sz="2600">
                <a:latin typeface="Calibri"/>
                <a:cs typeface="Calibri"/>
              </a:rPr>
              <a:t>an American </a:t>
            </a:r>
            <a:r>
              <a:rPr sz="2600" spc="-10">
                <a:latin typeface="Calibri"/>
                <a:cs typeface="Calibri"/>
              </a:rPr>
              <a:t>software  </a:t>
            </a:r>
            <a:r>
              <a:rPr sz="2600">
                <a:latin typeface="Calibri"/>
                <a:cs typeface="Calibri"/>
              </a:rPr>
              <a:t>engineer and the </a:t>
            </a:r>
            <a:r>
              <a:rPr sz="2600" spc="-15">
                <a:latin typeface="Calibri"/>
                <a:cs typeface="Calibri"/>
              </a:rPr>
              <a:t>creator  </a:t>
            </a:r>
            <a:r>
              <a:rPr sz="2600" spc="-5">
                <a:latin typeface="Calibri"/>
                <a:cs typeface="Calibri"/>
              </a:rPr>
              <a:t>of Extreme</a:t>
            </a:r>
            <a:r>
              <a:rPr sz="2600" spc="-75">
                <a:latin typeface="Calibri"/>
                <a:cs typeface="Calibri"/>
              </a:rPr>
              <a:t> </a:t>
            </a:r>
            <a:r>
              <a:rPr sz="2600" spc="-10">
                <a:latin typeface="Calibri"/>
                <a:cs typeface="Calibri"/>
              </a:rPr>
              <a:t>Programming</a:t>
            </a:r>
            <a:endParaRPr sz="2600">
              <a:latin typeface="Calibri"/>
              <a:cs typeface="Calibri"/>
            </a:endParaRPr>
          </a:p>
          <a:p>
            <a:pPr marL="355600" marR="5080" indent="-342900">
              <a:lnSpc>
                <a:spcPct val="100000"/>
              </a:lnSpc>
              <a:spcBef>
                <a:spcPts val="625"/>
              </a:spcBef>
              <a:buFont typeface="Arial" pitchFamily="34" charset="0"/>
              <a:buChar char="•"/>
              <a:tabLst>
                <a:tab pos="354965"/>
                <a:tab pos="355600"/>
              </a:tabLst>
            </a:pPr>
            <a:r>
              <a:rPr sz="2600" spc="-10">
                <a:latin typeface="Calibri"/>
                <a:cs typeface="Calibri"/>
              </a:rPr>
              <a:t>was </a:t>
            </a:r>
            <a:r>
              <a:rPr sz="2600" spc="-5">
                <a:latin typeface="Calibri"/>
                <a:cs typeface="Calibri"/>
              </a:rPr>
              <a:t>one </a:t>
            </a:r>
            <a:r>
              <a:rPr sz="2600">
                <a:latin typeface="Calibri"/>
                <a:cs typeface="Calibri"/>
              </a:rPr>
              <a:t>of the 17</a:t>
            </a:r>
            <a:r>
              <a:rPr sz="2600" spc="-85">
                <a:latin typeface="Calibri"/>
                <a:cs typeface="Calibri"/>
              </a:rPr>
              <a:t> </a:t>
            </a:r>
            <a:r>
              <a:rPr sz="2600" spc="-5">
                <a:latin typeface="Calibri"/>
                <a:cs typeface="Calibri"/>
              </a:rPr>
              <a:t>original  </a:t>
            </a:r>
            <a:r>
              <a:rPr sz="2600" spc="-10">
                <a:latin typeface="Calibri"/>
                <a:cs typeface="Calibri"/>
              </a:rPr>
              <a:t>signatories </a:t>
            </a:r>
            <a:r>
              <a:rPr sz="2600" spc="-5">
                <a:latin typeface="Calibri"/>
                <a:cs typeface="Calibri"/>
              </a:rPr>
              <a:t>of </a:t>
            </a:r>
            <a:r>
              <a:rPr sz="2600">
                <a:latin typeface="Calibri"/>
                <a:cs typeface="Calibri"/>
              </a:rPr>
              <a:t>the Agile  </a:t>
            </a:r>
            <a:r>
              <a:rPr sz="2600" spc="-10">
                <a:latin typeface="Calibri"/>
                <a:cs typeface="Calibri"/>
              </a:rPr>
              <a:t>Manifesto</a:t>
            </a:r>
            <a:endParaRPr sz="2600">
              <a:latin typeface="Calibri"/>
              <a:cs typeface="Calibri"/>
            </a:endParaRPr>
          </a:p>
          <a:p>
            <a:pPr marL="355600" marR="76200" indent="-342900">
              <a:lnSpc>
                <a:spcPct val="100000"/>
              </a:lnSpc>
              <a:spcBef>
                <a:spcPts val="625"/>
              </a:spcBef>
              <a:buFont typeface="Arial" pitchFamily="34" charset="0"/>
              <a:buChar char="•"/>
              <a:tabLst>
                <a:tab pos="354965"/>
                <a:tab pos="355600"/>
              </a:tabLst>
            </a:pPr>
            <a:r>
              <a:rPr sz="2600">
                <a:latin typeface="Calibri"/>
                <a:cs typeface="Calibri"/>
              </a:rPr>
              <a:t>the leading </a:t>
            </a:r>
            <a:r>
              <a:rPr sz="2600" spc="-10">
                <a:latin typeface="Calibri"/>
                <a:cs typeface="Calibri"/>
              </a:rPr>
              <a:t>proponent </a:t>
            </a:r>
            <a:r>
              <a:rPr sz="2600" spc="-5">
                <a:latin typeface="Calibri"/>
                <a:cs typeface="Calibri"/>
              </a:rPr>
              <a:t>of  </a:t>
            </a:r>
            <a:r>
              <a:rPr sz="2600" spc="-30">
                <a:latin typeface="Calibri"/>
                <a:cs typeface="Calibri"/>
              </a:rPr>
              <a:t>Test-Driven</a:t>
            </a:r>
            <a:r>
              <a:rPr sz="2600" spc="-50">
                <a:latin typeface="Calibri"/>
                <a:cs typeface="Calibri"/>
              </a:rPr>
              <a:t> </a:t>
            </a:r>
            <a:r>
              <a:rPr sz="2600" spc="-10">
                <a:latin typeface="Calibri"/>
                <a:cs typeface="Calibri"/>
              </a:rPr>
              <a:t>Development</a:t>
            </a:r>
            <a:endParaRPr sz="2600">
              <a:latin typeface="Calibri"/>
              <a:cs typeface="Calibri"/>
            </a:endParaRPr>
          </a:p>
        </p:txBody>
      </p:sp>
      <p:sp>
        <p:nvSpPr>
          <p:cNvPr id="5" name="object 5"/>
          <p:cNvSpPr/>
          <p:nvPr/>
        </p:nvSpPr>
        <p:spPr>
          <a:xfrm>
            <a:off x="5003291" y="1417319"/>
            <a:ext cx="3296412" cy="4416552"/>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3509898" y="2771901"/>
            <a:ext cx="2120900" cy="696595"/>
          </a:xfrm>
          <a:prstGeom prst="rect">
            <a:avLst/>
          </a:prstGeom>
        </p:spPr>
        <p:txBody>
          <a:bodyPr vert="horz" wrap="square" lIns="0" tIns="13335" rIns="0" bIns="0" rtlCol="0">
            <a:spAutoFit/>
          </a:bodyPr>
          <a:lstStyle/>
          <a:p>
            <a:pPr marL="12700">
              <a:lnSpc>
                <a:spcPct val="100000"/>
              </a:lnSpc>
              <a:spcBef>
                <a:spcPts val="105"/>
              </a:spcBef>
            </a:pPr>
            <a:r>
              <a:rPr/>
              <a:t>2.</a:t>
            </a:r>
            <a:r>
              <a:rPr spc="-90"/>
              <a:t> </a:t>
            </a:r>
            <a:r>
              <a:rPr spc="-10"/>
              <a:t>Details</a:t>
            </a:r>
          </a:p>
        </p:txBody>
      </p:sp>
      <p:sp>
        <p:nvSpPr>
          <p:cNvPr id="3" name="object 3"/>
          <p:cNvSpPr/>
          <p:nvPr/>
        </p:nvSpPr>
        <p:spPr>
          <a:xfrm>
            <a:off x="828294" y="1701545"/>
            <a:ext cx="7489190" cy="2952115"/>
          </a:xfrm>
          <a:custGeom>
            <a:rect l="l" t="t" r="r" b="b"/>
            <a:pathLst>
              <a:path w="7489190" h="2952115">
                <a:moveTo>
                  <a:pt x="0" y="553465"/>
                </a:moveTo>
                <a:lnTo>
                  <a:pt x="6590" y="504440"/>
                </a:lnTo>
                <a:lnTo>
                  <a:pt x="25188" y="460389"/>
                </a:lnTo>
                <a:lnTo>
                  <a:pt x="54036" y="423068"/>
                </a:lnTo>
                <a:lnTo>
                  <a:pt x="91376" y="394236"/>
                </a:lnTo>
                <a:lnTo>
                  <a:pt x="135447" y="375648"/>
                </a:lnTo>
                <a:lnTo>
                  <a:pt x="184492" y="369062"/>
                </a:lnTo>
                <a:lnTo>
                  <a:pt x="7119874" y="369062"/>
                </a:lnTo>
                <a:lnTo>
                  <a:pt x="7119874" y="184530"/>
                </a:lnTo>
                <a:lnTo>
                  <a:pt x="7126469" y="135451"/>
                </a:lnTo>
                <a:lnTo>
                  <a:pt x="7145081" y="91364"/>
                </a:lnTo>
                <a:lnTo>
                  <a:pt x="7173944" y="54022"/>
                </a:lnTo>
                <a:lnTo>
                  <a:pt x="7211295" y="25178"/>
                </a:lnTo>
                <a:lnTo>
                  <a:pt x="7255370" y="6586"/>
                </a:lnTo>
                <a:lnTo>
                  <a:pt x="7304405" y="0"/>
                </a:lnTo>
                <a:lnTo>
                  <a:pt x="7353484" y="6586"/>
                </a:lnTo>
                <a:lnTo>
                  <a:pt x="7397571" y="25178"/>
                </a:lnTo>
                <a:lnTo>
                  <a:pt x="7434913" y="54022"/>
                </a:lnTo>
                <a:lnTo>
                  <a:pt x="7463757" y="91364"/>
                </a:lnTo>
                <a:lnTo>
                  <a:pt x="7482349" y="135451"/>
                </a:lnTo>
                <a:lnTo>
                  <a:pt x="7488935" y="184530"/>
                </a:lnTo>
                <a:lnTo>
                  <a:pt x="7488935" y="2398522"/>
                </a:lnTo>
                <a:lnTo>
                  <a:pt x="7482349" y="2447547"/>
                </a:lnTo>
                <a:lnTo>
                  <a:pt x="7463757" y="2491598"/>
                </a:lnTo>
                <a:lnTo>
                  <a:pt x="7434913" y="2528919"/>
                </a:lnTo>
                <a:lnTo>
                  <a:pt x="7397571" y="2557751"/>
                </a:lnTo>
                <a:lnTo>
                  <a:pt x="7353484" y="2576339"/>
                </a:lnTo>
                <a:lnTo>
                  <a:pt x="7304405" y="2582926"/>
                </a:lnTo>
                <a:lnTo>
                  <a:pt x="368998" y="2582926"/>
                </a:lnTo>
                <a:lnTo>
                  <a:pt x="368998" y="2767456"/>
                </a:lnTo>
                <a:lnTo>
                  <a:pt x="362408" y="2816536"/>
                </a:lnTo>
                <a:lnTo>
                  <a:pt x="343809" y="2860623"/>
                </a:lnTo>
                <a:lnTo>
                  <a:pt x="314961" y="2897965"/>
                </a:lnTo>
                <a:lnTo>
                  <a:pt x="277622" y="2926809"/>
                </a:lnTo>
                <a:lnTo>
                  <a:pt x="233550" y="2945401"/>
                </a:lnTo>
                <a:lnTo>
                  <a:pt x="184505" y="2951987"/>
                </a:lnTo>
                <a:lnTo>
                  <a:pt x="135460" y="2945401"/>
                </a:lnTo>
                <a:lnTo>
                  <a:pt x="91388" y="2926809"/>
                </a:lnTo>
                <a:lnTo>
                  <a:pt x="54049" y="2897965"/>
                </a:lnTo>
                <a:lnTo>
                  <a:pt x="25201" y="2860623"/>
                </a:lnTo>
                <a:lnTo>
                  <a:pt x="6603" y="2816536"/>
                </a:lnTo>
                <a:lnTo>
                  <a:pt x="12" y="2767456"/>
                </a:lnTo>
                <a:lnTo>
                  <a:pt x="0" y="553465"/>
                </a:lnTo>
                <a:close/>
              </a:path>
            </a:pathLst>
          </a:custGeom>
          <a:ln w="25908">
            <a:solidFill>
              <a:srgbClr val="000000"/>
            </a:solidFill>
          </a:ln>
        </p:spPr>
        <p:txBody>
          <a:bodyPr wrap="square" lIns="0" tIns="0" rIns="0" bIns="0" rtlCol="0"/>
          <a:lstStyle>
            <a:defPPr>
              <a:defRPr lang="en-US"/>
            </a:defPPr>
          </a:lstStyle>
          <a:p>
            <a:endParaRPr/>
          </a:p>
        </p:txBody>
      </p:sp>
      <p:sp>
        <p:nvSpPr>
          <p:cNvPr id="4" name="object 4"/>
          <p:cNvSpPr/>
          <p:nvPr/>
        </p:nvSpPr>
        <p:spPr>
          <a:xfrm>
            <a:off x="7948168" y="1886076"/>
            <a:ext cx="369570" cy="184785"/>
          </a:xfrm>
          <a:custGeom>
            <a:rect l="l" t="t" r="r" b="b"/>
            <a:pathLst>
              <a:path w="369570" h="184785">
                <a:moveTo>
                  <a:pt x="0" y="184531"/>
                </a:moveTo>
                <a:lnTo>
                  <a:pt x="184530" y="184531"/>
                </a:lnTo>
                <a:lnTo>
                  <a:pt x="233610" y="177935"/>
                </a:lnTo>
                <a:lnTo>
                  <a:pt x="277697" y="159323"/>
                </a:lnTo>
                <a:lnTo>
                  <a:pt x="315039" y="130460"/>
                </a:lnTo>
                <a:lnTo>
                  <a:pt x="343883" y="93109"/>
                </a:lnTo>
                <a:lnTo>
                  <a:pt x="362475" y="49034"/>
                </a:lnTo>
                <a:lnTo>
                  <a:pt x="369061" y="0"/>
                </a:lnTo>
              </a:path>
            </a:pathLst>
          </a:custGeom>
          <a:ln w="25908">
            <a:solidFill>
              <a:srgbClr val="000000"/>
            </a:solidFill>
          </a:ln>
        </p:spPr>
        <p:txBody>
          <a:bodyPr wrap="square" lIns="0" tIns="0" rIns="0" bIns="0" rtlCol="0"/>
          <a:lstStyle>
            <a:defPPr>
              <a:defRPr lang="en-US"/>
            </a:defPPr>
          </a:lstStyle>
          <a:p>
            <a:endParaRPr/>
          </a:p>
        </p:txBody>
      </p:sp>
      <p:sp>
        <p:nvSpPr>
          <p:cNvPr id="5" name="object 5"/>
          <p:cNvSpPr/>
          <p:nvPr/>
        </p:nvSpPr>
        <p:spPr>
          <a:xfrm>
            <a:off x="7935214" y="1873123"/>
            <a:ext cx="210438" cy="210438"/>
          </a:xfrm>
          <a:prstGeom prst="rect">
            <a:avLst/>
          </a:prstGeom>
          <a:blipFill>
            <a:blip r:embed="rId2"/>
            <a:stretch>
              <a:fillRect/>
            </a:stretch>
          </a:blipFill>
        </p:spPr>
        <p:txBody>
          <a:bodyPr wrap="square" lIns="0" tIns="0" rIns="0" bIns="0" rtlCol="0"/>
          <a:lstStyle>
            <a:defPPr>
              <a:defRPr lang="en-US"/>
            </a:defPPr>
          </a:lstStyle>
          <a:p>
            <a:endParaRPr/>
          </a:p>
        </p:txBody>
      </p:sp>
      <p:sp>
        <p:nvSpPr>
          <p:cNvPr id="6" name="object 6"/>
          <p:cNvSpPr/>
          <p:nvPr/>
        </p:nvSpPr>
        <p:spPr>
          <a:xfrm>
            <a:off x="828306" y="2162810"/>
            <a:ext cx="369570" cy="276860"/>
          </a:xfrm>
          <a:custGeom>
            <a:rect l="l" t="t" r="r" b="b"/>
            <a:pathLst>
              <a:path w="369569" h="276860">
                <a:moveTo>
                  <a:pt x="184480" y="276732"/>
                </a:moveTo>
                <a:lnTo>
                  <a:pt x="184480" y="92201"/>
                </a:lnTo>
                <a:lnTo>
                  <a:pt x="211499" y="27003"/>
                </a:lnTo>
                <a:lnTo>
                  <a:pt x="276732" y="0"/>
                </a:lnTo>
                <a:lnTo>
                  <a:pt x="312643" y="7244"/>
                </a:lnTo>
                <a:lnTo>
                  <a:pt x="341966" y="27003"/>
                </a:lnTo>
                <a:lnTo>
                  <a:pt x="361736" y="56310"/>
                </a:lnTo>
                <a:lnTo>
                  <a:pt x="368985" y="92201"/>
                </a:lnTo>
                <a:lnTo>
                  <a:pt x="362395" y="141281"/>
                </a:lnTo>
                <a:lnTo>
                  <a:pt x="343796" y="185368"/>
                </a:lnTo>
                <a:lnTo>
                  <a:pt x="314948" y="222710"/>
                </a:lnTo>
                <a:lnTo>
                  <a:pt x="277609" y="251554"/>
                </a:lnTo>
                <a:lnTo>
                  <a:pt x="233538" y="270146"/>
                </a:lnTo>
                <a:lnTo>
                  <a:pt x="184492" y="276732"/>
                </a:lnTo>
                <a:lnTo>
                  <a:pt x="135447" y="270146"/>
                </a:lnTo>
                <a:lnTo>
                  <a:pt x="91376" y="251554"/>
                </a:lnTo>
                <a:lnTo>
                  <a:pt x="54036" y="222710"/>
                </a:lnTo>
                <a:lnTo>
                  <a:pt x="25188" y="185368"/>
                </a:lnTo>
                <a:lnTo>
                  <a:pt x="6590" y="141281"/>
                </a:lnTo>
                <a:lnTo>
                  <a:pt x="0" y="92201"/>
                </a:lnTo>
              </a:path>
            </a:pathLst>
          </a:custGeom>
          <a:ln w="25908">
            <a:solidFill>
              <a:srgbClr val="000000"/>
            </a:solidFill>
          </a:ln>
        </p:spPr>
        <p:txBody>
          <a:bodyPr wrap="square" lIns="0" tIns="0" rIns="0" bIns="0" rtlCol="0"/>
          <a:lstStyle>
            <a:defPPr>
              <a:defRPr lang="en-US"/>
            </a:defPPr>
          </a:lstStyle>
          <a:p>
            <a:endParaRPr/>
          </a:p>
        </p:txBody>
      </p:sp>
      <p:sp>
        <p:nvSpPr>
          <p:cNvPr id="7" name="object 7"/>
          <p:cNvSpPr/>
          <p:nvPr/>
        </p:nvSpPr>
        <p:spPr>
          <a:xfrm flipH="1">
            <a:off x="1197292" y="2255011"/>
            <a:ext cx="0" cy="2029460"/>
          </a:xfrm>
          <a:custGeom>
            <a:rect l="l" t="t" r="r" b="b"/>
            <a:pathLst>
              <a:path h="2029460">
                <a:moveTo>
                  <a:pt x="0" y="0"/>
                </a:moveTo>
                <a:lnTo>
                  <a:pt x="0" y="2029460"/>
                </a:lnTo>
              </a:path>
            </a:pathLst>
          </a:custGeom>
          <a:ln w="25908">
            <a:solidFill>
              <a:srgbClr val="000000"/>
            </a:solidFill>
          </a:ln>
        </p:spPr>
        <p:txBody>
          <a:bodyPr wrap="square" lIns="0" tIns="0" rIns="0" bIns="0" rtlCol="0"/>
          <a:lstStyle>
            <a:defPPr>
              <a:defRPr lang="en-US"/>
            </a:defPPr>
          </a:lstStyle>
          <a:p>
            <a:endParaRPr/>
          </a:p>
        </p:txBody>
      </p:sp>
    </p:spTree>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p:nvPr/>
        </p:nvSpPr>
        <p:spPr>
          <a:xfrm>
            <a:off x="1975587" y="1650284"/>
            <a:ext cx="5011789" cy="4593750"/>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607261"/>
            <a:ext cx="5046345" cy="514350"/>
          </a:xfrm>
          <a:prstGeom prst="rect">
            <a:avLst/>
          </a:prstGeom>
        </p:spPr>
        <p:txBody>
          <a:bodyPr vert="horz" wrap="square" lIns="0" tIns="13335" rIns="0" bIns="0" rtlCol="0">
            <a:spAutoFit/>
          </a:bodyPr>
          <a:lstStyle>
            <a:defPPr>
              <a:defRPr lang="en-US"/>
            </a:defPPr>
          </a:lstStyle>
          <a:p>
            <a:pPr marL="355600" indent="-342900">
              <a:lnSpc>
                <a:spcPct val="100000"/>
              </a:lnSpc>
              <a:spcBef>
                <a:spcPts val="105"/>
              </a:spcBef>
              <a:buFont typeface="Arial" pitchFamily="34" charset="0"/>
              <a:buChar char="•"/>
              <a:tabLst>
                <a:tab pos="354965"/>
                <a:tab pos="355600"/>
              </a:tabLst>
            </a:pPr>
            <a:r>
              <a:rPr sz="3200" spc="-5">
                <a:latin typeface="Calibri"/>
                <a:cs typeface="Calibri"/>
              </a:rPr>
              <a:t>The </a:t>
            </a:r>
            <a:r>
              <a:rPr sz="3200" spc="-45">
                <a:latin typeface="Calibri"/>
                <a:cs typeface="Calibri"/>
              </a:rPr>
              <a:t>key </a:t>
            </a:r>
            <a:r>
              <a:rPr sz="3200">
                <a:latin typeface="Calibri"/>
                <a:cs typeface="Calibri"/>
              </a:rPr>
              <a:t>assumption of </a:t>
            </a:r>
            <a:r>
              <a:rPr sz="3200" spc="5">
                <a:latin typeface="Calibri"/>
                <a:cs typeface="Calibri"/>
              </a:rPr>
              <a:t>XP</a:t>
            </a:r>
            <a:r>
              <a:rPr sz="3200" spc="-20">
                <a:latin typeface="Calibri"/>
                <a:cs typeface="Calibri"/>
              </a:rPr>
              <a:t> </a:t>
            </a:r>
            <a:r>
              <a:rPr sz="3200">
                <a:latin typeface="Calibri"/>
                <a:cs typeface="Calibri"/>
              </a:rPr>
              <a:t>is:</a:t>
            </a:r>
            <a:endParaRPr sz="3200">
              <a:latin typeface="Calibri"/>
              <a:cs typeface="Calibri"/>
            </a:endParaRPr>
          </a:p>
        </p:txBody>
      </p:sp>
    </p:spTree>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607261"/>
            <a:ext cx="5046345" cy="514350"/>
          </a:xfrm>
          <a:prstGeom prst="rect">
            <a:avLst/>
          </a:prstGeom>
        </p:spPr>
        <p:txBody>
          <a:bodyPr vert="horz" wrap="square" lIns="0" tIns="13335" rIns="0" bIns="0" rtlCol="0">
            <a:spAutoFit/>
          </a:bodyPr>
          <a:lstStyle>
            <a:defPPr>
              <a:defRPr lang="en-US"/>
            </a:defPPr>
          </a:lstStyle>
          <a:p>
            <a:pPr marL="355600" indent="-342900">
              <a:lnSpc>
                <a:spcPct val="100000"/>
              </a:lnSpc>
              <a:spcBef>
                <a:spcPts val="105"/>
              </a:spcBef>
              <a:buFont typeface="Arial" pitchFamily="34" charset="0"/>
              <a:buChar char="•"/>
              <a:tabLst>
                <a:tab pos="354965"/>
                <a:tab pos="355600"/>
              </a:tabLst>
            </a:pPr>
            <a:r>
              <a:rPr sz="3200" spc="-5">
                <a:latin typeface="Calibri"/>
                <a:cs typeface="Calibri"/>
              </a:rPr>
              <a:t>The </a:t>
            </a:r>
            <a:r>
              <a:rPr sz="3200" spc="-45">
                <a:latin typeface="Calibri"/>
                <a:cs typeface="Calibri"/>
              </a:rPr>
              <a:t>key </a:t>
            </a:r>
            <a:r>
              <a:rPr sz="3200">
                <a:latin typeface="Calibri"/>
                <a:cs typeface="Calibri"/>
              </a:rPr>
              <a:t>assumption of </a:t>
            </a:r>
            <a:r>
              <a:rPr sz="3200" spc="5">
                <a:latin typeface="Calibri"/>
                <a:cs typeface="Calibri"/>
              </a:rPr>
              <a:t>XP</a:t>
            </a:r>
            <a:r>
              <a:rPr sz="3200" spc="-20">
                <a:latin typeface="Calibri"/>
                <a:cs typeface="Calibri"/>
              </a:rPr>
              <a:t> </a:t>
            </a:r>
            <a:r>
              <a:rPr sz="3200">
                <a:latin typeface="Calibri"/>
                <a:cs typeface="Calibri"/>
              </a:rPr>
              <a:t>is:</a:t>
            </a:r>
            <a:endParaRPr sz="3200">
              <a:latin typeface="Calibri"/>
              <a:cs typeface="Calibri"/>
            </a:endParaRPr>
          </a:p>
        </p:txBody>
      </p:sp>
      <p:sp>
        <p:nvSpPr>
          <p:cNvPr id="4" name="object 4"/>
          <p:cNvSpPr txBox="1"/>
          <p:nvPr/>
        </p:nvSpPr>
        <p:spPr>
          <a:xfrm>
            <a:off x="1915414" y="3280029"/>
            <a:ext cx="5314315" cy="93980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6000" b="1" i="1" spc="-15">
                <a:latin typeface="Calibri"/>
                <a:cs typeface="Calibri"/>
              </a:rPr>
              <a:t>Embrace</a:t>
            </a:r>
            <a:r>
              <a:rPr sz="6000" b="1" i="1" spc="-70">
                <a:latin typeface="Calibri"/>
                <a:cs typeface="Calibri"/>
              </a:rPr>
              <a:t> </a:t>
            </a:r>
            <a:r>
              <a:rPr sz="6000" b="1" i="1">
                <a:latin typeface="Calibri"/>
                <a:cs typeface="Calibri"/>
              </a:rPr>
              <a:t>Change</a:t>
            </a:r>
            <a:endParaRPr sz="6000">
              <a:latin typeface="Calibri"/>
              <a:cs typeface="Calibri"/>
            </a:endParaRPr>
          </a:p>
        </p:txBody>
      </p:sp>
      <p:sp>
        <p:nvSpPr>
          <p:cNvPr id="5" name="object 5"/>
          <p:cNvSpPr/>
          <p:nvPr/>
        </p:nvSpPr>
        <p:spPr>
          <a:xfrm>
            <a:off x="611123" y="2493264"/>
            <a:ext cx="7848600" cy="2807335"/>
          </a:xfrm>
          <a:custGeom>
            <a:rect l="l" t="t" r="r" b="b"/>
            <a:pathLst>
              <a:path w="7848600" h="2807335">
                <a:moveTo>
                  <a:pt x="0" y="1403604"/>
                </a:moveTo>
                <a:lnTo>
                  <a:pt x="995299" y="1300480"/>
                </a:lnTo>
                <a:lnTo>
                  <a:pt x="75387" y="1129792"/>
                </a:lnTo>
                <a:lnTo>
                  <a:pt x="1107820" y="1098041"/>
                </a:lnTo>
                <a:lnTo>
                  <a:pt x="298716" y="866521"/>
                </a:lnTo>
                <a:lnTo>
                  <a:pt x="1328674" y="907414"/>
                </a:lnTo>
                <a:lnTo>
                  <a:pt x="661416" y="623824"/>
                </a:lnTo>
                <a:lnTo>
                  <a:pt x="1649221" y="735838"/>
                </a:lnTo>
                <a:lnTo>
                  <a:pt x="1149350" y="411099"/>
                </a:lnTo>
                <a:lnTo>
                  <a:pt x="2057145" y="589914"/>
                </a:lnTo>
                <a:lnTo>
                  <a:pt x="1744090" y="236600"/>
                </a:lnTo>
                <a:lnTo>
                  <a:pt x="2536825" y="475234"/>
                </a:lnTo>
                <a:lnTo>
                  <a:pt x="2422525" y="106807"/>
                </a:lnTo>
                <a:lnTo>
                  <a:pt x="3069971" y="396239"/>
                </a:lnTo>
                <a:lnTo>
                  <a:pt x="3158743" y="26924"/>
                </a:lnTo>
                <a:lnTo>
                  <a:pt x="3635755" y="355981"/>
                </a:lnTo>
                <a:lnTo>
                  <a:pt x="3924300" y="0"/>
                </a:lnTo>
                <a:lnTo>
                  <a:pt x="4212844" y="355981"/>
                </a:lnTo>
                <a:lnTo>
                  <a:pt x="4689856" y="26924"/>
                </a:lnTo>
                <a:lnTo>
                  <a:pt x="4778629" y="396239"/>
                </a:lnTo>
                <a:lnTo>
                  <a:pt x="5426075" y="106807"/>
                </a:lnTo>
                <a:lnTo>
                  <a:pt x="5311775" y="475234"/>
                </a:lnTo>
                <a:lnTo>
                  <a:pt x="6104508" y="236600"/>
                </a:lnTo>
                <a:lnTo>
                  <a:pt x="5791454" y="589914"/>
                </a:lnTo>
                <a:lnTo>
                  <a:pt x="6699250" y="411099"/>
                </a:lnTo>
                <a:lnTo>
                  <a:pt x="6199378" y="735838"/>
                </a:lnTo>
                <a:lnTo>
                  <a:pt x="7187183" y="623824"/>
                </a:lnTo>
                <a:lnTo>
                  <a:pt x="6519926" y="907414"/>
                </a:lnTo>
                <a:lnTo>
                  <a:pt x="7549896" y="866521"/>
                </a:lnTo>
                <a:lnTo>
                  <a:pt x="6740779" y="1098041"/>
                </a:lnTo>
                <a:lnTo>
                  <a:pt x="7773161" y="1129792"/>
                </a:lnTo>
                <a:lnTo>
                  <a:pt x="6853301" y="1300480"/>
                </a:lnTo>
                <a:lnTo>
                  <a:pt x="7848600" y="1403604"/>
                </a:lnTo>
                <a:lnTo>
                  <a:pt x="6853301" y="1506728"/>
                </a:lnTo>
                <a:lnTo>
                  <a:pt x="7773161" y="1677416"/>
                </a:lnTo>
                <a:lnTo>
                  <a:pt x="6740779" y="1709166"/>
                </a:lnTo>
                <a:lnTo>
                  <a:pt x="7549896" y="1940687"/>
                </a:lnTo>
                <a:lnTo>
                  <a:pt x="6519926" y="1899793"/>
                </a:lnTo>
                <a:lnTo>
                  <a:pt x="7187183" y="2183384"/>
                </a:lnTo>
                <a:lnTo>
                  <a:pt x="6199378" y="2071370"/>
                </a:lnTo>
                <a:lnTo>
                  <a:pt x="6699250" y="2396109"/>
                </a:lnTo>
                <a:lnTo>
                  <a:pt x="5791454" y="2217293"/>
                </a:lnTo>
                <a:lnTo>
                  <a:pt x="6104508" y="2570607"/>
                </a:lnTo>
                <a:lnTo>
                  <a:pt x="5311775" y="2331974"/>
                </a:lnTo>
                <a:lnTo>
                  <a:pt x="5426075" y="2700401"/>
                </a:lnTo>
                <a:lnTo>
                  <a:pt x="4778629" y="2410968"/>
                </a:lnTo>
                <a:lnTo>
                  <a:pt x="4689856" y="2780284"/>
                </a:lnTo>
                <a:lnTo>
                  <a:pt x="4212844" y="2451227"/>
                </a:lnTo>
                <a:lnTo>
                  <a:pt x="3924300" y="2807208"/>
                </a:lnTo>
                <a:lnTo>
                  <a:pt x="3635755" y="2451227"/>
                </a:lnTo>
                <a:lnTo>
                  <a:pt x="3158743" y="2780284"/>
                </a:lnTo>
                <a:lnTo>
                  <a:pt x="3069971" y="2410968"/>
                </a:lnTo>
                <a:lnTo>
                  <a:pt x="2422525" y="2700401"/>
                </a:lnTo>
                <a:lnTo>
                  <a:pt x="2536825" y="2331974"/>
                </a:lnTo>
                <a:lnTo>
                  <a:pt x="1744090" y="2570607"/>
                </a:lnTo>
                <a:lnTo>
                  <a:pt x="2057145" y="2217293"/>
                </a:lnTo>
                <a:lnTo>
                  <a:pt x="1149350" y="2396109"/>
                </a:lnTo>
                <a:lnTo>
                  <a:pt x="1649221" y="2071370"/>
                </a:lnTo>
                <a:lnTo>
                  <a:pt x="661416" y="2183384"/>
                </a:lnTo>
                <a:lnTo>
                  <a:pt x="1328674" y="1899793"/>
                </a:lnTo>
                <a:lnTo>
                  <a:pt x="298716" y="1940687"/>
                </a:lnTo>
                <a:lnTo>
                  <a:pt x="1107820" y="1709166"/>
                </a:lnTo>
                <a:lnTo>
                  <a:pt x="75387" y="1677416"/>
                </a:lnTo>
                <a:lnTo>
                  <a:pt x="995299" y="1506728"/>
                </a:lnTo>
                <a:lnTo>
                  <a:pt x="0" y="1403604"/>
                </a:lnTo>
                <a:close/>
              </a:path>
            </a:pathLst>
          </a:custGeom>
          <a:ln w="57912">
            <a:solidFill>
              <a:srgbClr val="000000"/>
            </a:solidFill>
            <a:prstDash val="dash"/>
          </a:ln>
        </p:spPr>
        <p:txBody>
          <a:bodyPr wrap="square" lIns="0" tIns="0" rIns="0" bIns="0" rtlCol="0"/>
          <a:lstStyle>
            <a:defPPr>
              <a:defRPr lang="en-US"/>
            </a:defPPr>
          </a:lstStyle>
          <a:p>
            <a:endParaRPr/>
          </a:p>
        </p:txBody>
      </p:sp>
    </p:spTree>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506226"/>
            <a:ext cx="8042275" cy="4328160"/>
          </a:xfrm>
          <a:prstGeom prst="rect">
            <a:avLst/>
          </a:prstGeom>
        </p:spPr>
        <p:txBody>
          <a:bodyPr vert="horz" wrap="square" lIns="0" tIns="114300" rIns="0" bIns="0" rtlCol="0">
            <a:spAutoFit/>
          </a:bodyPr>
          <a:lstStyle>
            <a:defPPr>
              <a:defRPr lang="en-US"/>
            </a:defPPr>
          </a:lstStyle>
          <a:p>
            <a:pPr marL="355600" indent="-342900">
              <a:lnSpc>
                <a:spcPct val="100000"/>
              </a:lnSpc>
              <a:spcBef>
                <a:spcPts val="900"/>
              </a:spcBef>
              <a:buFont typeface="Arial" pitchFamily="34" charset="0"/>
              <a:buChar char="•"/>
              <a:tabLst>
                <a:tab pos="354965"/>
                <a:tab pos="355600"/>
              </a:tabLst>
            </a:pPr>
            <a:r>
              <a:rPr sz="3200" spc="-10">
                <a:latin typeface="Calibri"/>
                <a:cs typeface="Calibri"/>
              </a:rPr>
              <a:t>Start </a:t>
            </a:r>
            <a:r>
              <a:rPr sz="3200">
                <a:latin typeface="Calibri"/>
                <a:cs typeface="Calibri"/>
              </a:rPr>
              <a:t>with the </a:t>
            </a:r>
            <a:r>
              <a:rPr sz="3200" i="1" spc="-5">
                <a:latin typeface="Calibri"/>
                <a:cs typeface="Calibri"/>
              </a:rPr>
              <a:t>Planning</a:t>
            </a:r>
            <a:r>
              <a:rPr sz="3200" i="1" spc="20">
                <a:latin typeface="Calibri"/>
                <a:cs typeface="Calibri"/>
              </a:rPr>
              <a:t> </a:t>
            </a:r>
            <a:r>
              <a:rPr sz="3200" i="1">
                <a:latin typeface="Calibri"/>
                <a:cs typeface="Calibri"/>
              </a:rPr>
              <a:t>Game</a:t>
            </a:r>
            <a:r>
              <a:rPr sz="3200">
                <a:latin typeface="Calibri"/>
                <a:cs typeface="Calibri"/>
              </a:rPr>
              <a:t>:</a:t>
            </a:r>
            <a:endParaRPr sz="3200">
              <a:latin typeface="Calibri"/>
              <a:cs typeface="Calibri"/>
            </a:endParaRPr>
          </a:p>
          <a:p>
            <a:pPr marL="355600" marR="5080" indent="-342900">
              <a:lnSpc>
                <a:spcPct val="100000"/>
              </a:lnSpc>
              <a:spcBef>
                <a:spcPts val="690"/>
              </a:spcBef>
              <a:buFont typeface="Arial" pitchFamily="34" charset="0"/>
              <a:buChar char="•"/>
              <a:tabLst>
                <a:tab pos="354965"/>
                <a:tab pos="355600"/>
              </a:tabLst>
            </a:pPr>
            <a:r>
              <a:rPr sz="2800" spc="-5">
                <a:latin typeface="Calibri"/>
                <a:cs typeface="Calibri"/>
              </a:rPr>
              <a:t>The </a:t>
            </a:r>
            <a:r>
              <a:rPr sz="2800" spc="-15">
                <a:latin typeface="Calibri"/>
                <a:cs typeface="Calibri"/>
              </a:rPr>
              <a:t>game </a:t>
            </a:r>
            <a:r>
              <a:rPr sz="2800" spc="-10">
                <a:latin typeface="Calibri"/>
                <a:cs typeface="Calibri"/>
              </a:rPr>
              <a:t>is </a:t>
            </a:r>
            <a:r>
              <a:rPr sz="2800" spc="-5">
                <a:latin typeface="Calibri"/>
                <a:cs typeface="Calibri"/>
              </a:rPr>
              <a:t>a meeting </a:t>
            </a:r>
            <a:r>
              <a:rPr sz="2800" spc="-10">
                <a:latin typeface="Calibri"/>
                <a:cs typeface="Calibri"/>
              </a:rPr>
              <a:t>that occurs </a:t>
            </a:r>
            <a:r>
              <a:rPr sz="2800" spc="-5">
                <a:latin typeface="Calibri"/>
                <a:cs typeface="Calibri"/>
              </a:rPr>
              <a:t>once </a:t>
            </a:r>
            <a:r>
              <a:rPr sz="2800" spc="-10">
                <a:latin typeface="Calibri"/>
                <a:cs typeface="Calibri"/>
              </a:rPr>
              <a:t>per </a:t>
            </a:r>
            <a:r>
              <a:rPr sz="2800" spc="-15">
                <a:latin typeface="Calibri"/>
                <a:cs typeface="Calibri"/>
              </a:rPr>
              <a:t>iteration,  </a:t>
            </a:r>
            <a:r>
              <a:rPr sz="2800" spc="-10">
                <a:latin typeface="Calibri"/>
                <a:cs typeface="Calibri"/>
              </a:rPr>
              <a:t>typically </a:t>
            </a:r>
            <a:r>
              <a:rPr sz="2800" spc="-5">
                <a:latin typeface="Calibri"/>
                <a:cs typeface="Calibri"/>
              </a:rPr>
              <a:t>once a </a:t>
            </a:r>
            <a:r>
              <a:rPr sz="2800" spc="-10">
                <a:latin typeface="Calibri"/>
                <a:cs typeface="Calibri"/>
              </a:rPr>
              <a:t>week. The planning process </a:t>
            </a:r>
            <a:r>
              <a:rPr sz="2800" spc="-5">
                <a:latin typeface="Calibri"/>
                <a:cs typeface="Calibri"/>
              </a:rPr>
              <a:t>is  </a:t>
            </a:r>
            <a:r>
              <a:rPr sz="2800" spc="-10">
                <a:latin typeface="Calibri"/>
                <a:cs typeface="Calibri"/>
              </a:rPr>
              <a:t>divided </a:t>
            </a:r>
            <a:r>
              <a:rPr sz="2800" spc="-20">
                <a:latin typeface="Calibri"/>
                <a:cs typeface="Calibri"/>
              </a:rPr>
              <a:t>into </a:t>
            </a:r>
            <a:r>
              <a:rPr sz="2800" spc="-10">
                <a:latin typeface="Calibri"/>
                <a:cs typeface="Calibri"/>
              </a:rPr>
              <a:t>two</a:t>
            </a:r>
            <a:r>
              <a:rPr sz="2800" spc="65">
                <a:latin typeface="Calibri"/>
                <a:cs typeface="Calibri"/>
              </a:rPr>
              <a:t> </a:t>
            </a:r>
            <a:r>
              <a:rPr sz="2800" spc="-10">
                <a:latin typeface="Calibri"/>
                <a:cs typeface="Calibri"/>
              </a:rPr>
              <a:t>parts:</a:t>
            </a:r>
            <a:endParaRPr sz="2800">
              <a:latin typeface="Calibri"/>
              <a:cs typeface="Calibri"/>
            </a:endParaRPr>
          </a:p>
          <a:p>
            <a:pPr marL="756285" marR="416559" lvl="1" indent="-287020">
              <a:lnSpc>
                <a:spcPct val="100000"/>
              </a:lnSpc>
              <a:spcBef>
                <a:spcPts val="605"/>
              </a:spcBef>
              <a:buFont typeface="Arial" pitchFamily="34" charset="0"/>
              <a:buChar char="–"/>
              <a:tabLst>
                <a:tab pos="756920"/>
              </a:tabLst>
            </a:pPr>
            <a:r>
              <a:rPr sz="2400" i="1" spc="-10">
                <a:latin typeface="Calibri"/>
                <a:cs typeface="Calibri"/>
              </a:rPr>
              <a:t>Release </a:t>
            </a:r>
            <a:r>
              <a:rPr sz="2400" i="1">
                <a:latin typeface="Calibri"/>
                <a:cs typeface="Calibri"/>
              </a:rPr>
              <a:t>Planning</a:t>
            </a:r>
            <a:r>
              <a:rPr sz="2400">
                <a:latin typeface="Calibri"/>
                <a:cs typeface="Calibri"/>
              </a:rPr>
              <a:t>: </a:t>
            </a:r>
            <a:r>
              <a:rPr sz="2400" spc="-5">
                <a:latin typeface="Calibri"/>
                <a:cs typeface="Calibri"/>
              </a:rPr>
              <a:t>This </a:t>
            </a:r>
            <a:r>
              <a:rPr sz="2400">
                <a:latin typeface="Calibri"/>
                <a:cs typeface="Calibri"/>
              </a:rPr>
              <a:t>is </a:t>
            </a:r>
            <a:r>
              <a:rPr sz="2400" spc="-15">
                <a:latin typeface="Calibri"/>
                <a:cs typeface="Calibri"/>
              </a:rPr>
              <a:t>focused </a:t>
            </a:r>
            <a:r>
              <a:rPr sz="2400" spc="-5">
                <a:latin typeface="Calibri"/>
                <a:cs typeface="Calibri"/>
              </a:rPr>
              <a:t>on determining </a:t>
            </a:r>
            <a:r>
              <a:rPr sz="2400" spc="-10">
                <a:latin typeface="Calibri"/>
                <a:cs typeface="Calibri"/>
              </a:rPr>
              <a:t>what  requirements </a:t>
            </a:r>
            <a:r>
              <a:rPr sz="2400" spc="-15">
                <a:latin typeface="Calibri"/>
                <a:cs typeface="Calibri"/>
              </a:rPr>
              <a:t>are </a:t>
            </a:r>
            <a:r>
              <a:rPr sz="2400">
                <a:latin typeface="Calibri"/>
                <a:cs typeface="Calibri"/>
              </a:rPr>
              <a:t>included in which </a:t>
            </a:r>
            <a:r>
              <a:rPr sz="2400" spc="-10">
                <a:latin typeface="Calibri"/>
                <a:cs typeface="Calibri"/>
              </a:rPr>
              <a:t>near-term </a:t>
            </a:r>
            <a:r>
              <a:rPr sz="2400" spc="-5">
                <a:latin typeface="Calibri"/>
                <a:cs typeface="Calibri"/>
              </a:rPr>
              <a:t>releases,  </a:t>
            </a:r>
            <a:r>
              <a:rPr sz="2400">
                <a:latin typeface="Calibri"/>
                <a:cs typeface="Calibri"/>
              </a:rPr>
              <a:t>and when they </a:t>
            </a:r>
            <a:r>
              <a:rPr sz="2400" spc="-5">
                <a:latin typeface="Calibri"/>
                <a:cs typeface="Calibri"/>
              </a:rPr>
              <a:t>should be </a:t>
            </a:r>
            <a:r>
              <a:rPr sz="2400" spc="-10">
                <a:latin typeface="Calibri"/>
                <a:cs typeface="Calibri"/>
              </a:rPr>
              <a:t>delivered. </a:t>
            </a:r>
            <a:r>
              <a:rPr sz="2400" spc="-5">
                <a:latin typeface="Calibri"/>
                <a:cs typeface="Calibri"/>
              </a:rPr>
              <a:t>The </a:t>
            </a:r>
            <a:r>
              <a:rPr sz="2400" spc="-15">
                <a:latin typeface="Calibri"/>
                <a:cs typeface="Calibri"/>
              </a:rPr>
              <a:t>customers </a:t>
            </a:r>
            <a:r>
              <a:rPr sz="2400">
                <a:latin typeface="Calibri"/>
                <a:cs typeface="Calibri"/>
              </a:rPr>
              <a:t>and  </a:t>
            </a:r>
            <a:r>
              <a:rPr sz="2400" spc="-10">
                <a:latin typeface="Calibri"/>
                <a:cs typeface="Calibri"/>
              </a:rPr>
              <a:t>developers </a:t>
            </a:r>
            <a:r>
              <a:rPr sz="2400" spc="-15">
                <a:latin typeface="Calibri"/>
                <a:cs typeface="Calibri"/>
              </a:rPr>
              <a:t>are </a:t>
            </a:r>
            <a:r>
              <a:rPr sz="2400" spc="-5">
                <a:latin typeface="Calibri"/>
                <a:cs typeface="Calibri"/>
              </a:rPr>
              <a:t>both part of</a:t>
            </a:r>
            <a:r>
              <a:rPr sz="2400" spc="5">
                <a:latin typeface="Calibri"/>
                <a:cs typeface="Calibri"/>
              </a:rPr>
              <a:t> </a:t>
            </a:r>
            <a:r>
              <a:rPr sz="2400">
                <a:latin typeface="Calibri"/>
                <a:cs typeface="Calibri"/>
              </a:rPr>
              <a:t>this.</a:t>
            </a:r>
            <a:endParaRPr sz="2400">
              <a:latin typeface="Calibri"/>
              <a:cs typeface="Calibri"/>
            </a:endParaRPr>
          </a:p>
          <a:p>
            <a:pPr marL="756285" lvl="1" indent="-287020">
              <a:lnSpc>
                <a:spcPct val="100000"/>
              </a:lnSpc>
              <a:spcBef>
                <a:spcPts val="580"/>
              </a:spcBef>
              <a:buFont typeface="Arial" pitchFamily="34" charset="0"/>
              <a:buChar char="–"/>
              <a:tabLst>
                <a:tab pos="756920"/>
              </a:tabLst>
            </a:pPr>
            <a:r>
              <a:rPr sz="2400" i="1" spc="-5">
                <a:latin typeface="Calibri"/>
                <a:cs typeface="Calibri"/>
              </a:rPr>
              <a:t>Iteration </a:t>
            </a:r>
            <a:r>
              <a:rPr sz="2400" i="1">
                <a:latin typeface="Calibri"/>
                <a:cs typeface="Calibri"/>
              </a:rPr>
              <a:t>Planning</a:t>
            </a:r>
            <a:r>
              <a:rPr sz="2400">
                <a:latin typeface="Calibri"/>
                <a:cs typeface="Calibri"/>
              </a:rPr>
              <a:t>: </a:t>
            </a:r>
            <a:r>
              <a:rPr sz="2400" spc="-5">
                <a:latin typeface="Calibri"/>
                <a:cs typeface="Calibri"/>
              </a:rPr>
              <a:t>This plans </a:t>
            </a:r>
            <a:r>
              <a:rPr sz="2400">
                <a:latin typeface="Calibri"/>
                <a:cs typeface="Calibri"/>
              </a:rPr>
              <a:t>the </a:t>
            </a:r>
            <a:r>
              <a:rPr sz="2400" spc="-5">
                <a:latin typeface="Calibri"/>
                <a:cs typeface="Calibri"/>
              </a:rPr>
              <a:t>activities </a:t>
            </a:r>
            <a:r>
              <a:rPr sz="2400">
                <a:latin typeface="Calibri"/>
                <a:cs typeface="Calibri"/>
              </a:rPr>
              <a:t>and </a:t>
            </a:r>
            <a:r>
              <a:rPr sz="2400" spc="-15">
                <a:latin typeface="Calibri"/>
                <a:cs typeface="Calibri"/>
              </a:rPr>
              <a:t>tasks </a:t>
            </a:r>
            <a:r>
              <a:rPr sz="2400" spc="-5">
                <a:latin typeface="Calibri"/>
                <a:cs typeface="Calibri"/>
              </a:rPr>
              <a:t>of</a:t>
            </a:r>
            <a:r>
              <a:rPr sz="2400" spc="-25">
                <a:latin typeface="Calibri"/>
                <a:cs typeface="Calibri"/>
              </a:rPr>
              <a:t> </a:t>
            </a:r>
            <a:r>
              <a:rPr sz="2400">
                <a:latin typeface="Calibri"/>
                <a:cs typeface="Calibri"/>
              </a:rPr>
              <a:t>the</a:t>
            </a:r>
            <a:endParaRPr sz="2400">
              <a:latin typeface="Calibri"/>
              <a:cs typeface="Calibri"/>
            </a:endParaRPr>
          </a:p>
          <a:p>
            <a:pPr marL="756285">
              <a:lnSpc>
                <a:spcPct val="100000"/>
              </a:lnSpc>
            </a:pPr>
            <a:r>
              <a:rPr sz="2400" spc="-10">
                <a:latin typeface="Calibri"/>
                <a:cs typeface="Calibri"/>
              </a:rPr>
              <a:t>developers. </a:t>
            </a:r>
            <a:r>
              <a:rPr sz="2400">
                <a:latin typeface="Calibri"/>
                <a:cs typeface="Calibri"/>
              </a:rPr>
              <a:t>In this </a:t>
            </a:r>
            <a:r>
              <a:rPr sz="2400" spc="-10">
                <a:latin typeface="Calibri"/>
                <a:cs typeface="Calibri"/>
              </a:rPr>
              <a:t>process </a:t>
            </a:r>
            <a:r>
              <a:rPr sz="2400">
                <a:latin typeface="Calibri"/>
                <a:cs typeface="Calibri"/>
              </a:rPr>
              <a:t>the </a:t>
            </a:r>
            <a:r>
              <a:rPr sz="2400" spc="-10">
                <a:latin typeface="Calibri"/>
                <a:cs typeface="Calibri"/>
              </a:rPr>
              <a:t>customer </a:t>
            </a:r>
            <a:r>
              <a:rPr sz="2400">
                <a:latin typeface="Calibri"/>
                <a:cs typeface="Calibri"/>
              </a:rPr>
              <a:t>is </a:t>
            </a:r>
            <a:r>
              <a:rPr sz="2400" spc="-5">
                <a:latin typeface="Calibri"/>
                <a:cs typeface="Calibri"/>
              </a:rPr>
              <a:t>not</a:t>
            </a:r>
            <a:r>
              <a:rPr sz="2400" spc="-65">
                <a:latin typeface="Calibri"/>
                <a:cs typeface="Calibri"/>
              </a:rPr>
              <a:t> </a:t>
            </a:r>
            <a:r>
              <a:rPr sz="2400" spc="-15">
                <a:latin typeface="Calibri"/>
                <a:cs typeface="Calibri"/>
              </a:rPr>
              <a:t>involved.</a:t>
            </a:r>
            <a:endParaRPr sz="2400">
              <a:latin typeface="Calibri"/>
              <a:cs typeface="Calibri"/>
            </a:endParaRPr>
          </a:p>
        </p:txBody>
      </p:sp>
    </p:spTree>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513529"/>
            <a:ext cx="7896859" cy="4307840"/>
          </a:xfrm>
          <a:prstGeom prst="rect">
            <a:avLst/>
          </a:prstGeom>
        </p:spPr>
        <p:txBody>
          <a:bodyPr vert="horz" wrap="square" lIns="0" tIns="107950" rIns="0" bIns="0" rtlCol="0">
            <a:spAutoFit/>
          </a:bodyPr>
          <a:lstStyle>
            <a:defPPr>
              <a:defRPr lang="en-US"/>
            </a:defPPr>
          </a:lstStyle>
          <a:p>
            <a:pPr marL="355600" indent="-342900">
              <a:lnSpc>
                <a:spcPct val="100000"/>
              </a:lnSpc>
              <a:spcBef>
                <a:spcPts val="850"/>
              </a:spcBef>
              <a:buFont typeface="Arial" pitchFamily="34" charset="0"/>
              <a:buChar char="•"/>
              <a:tabLst>
                <a:tab pos="354965"/>
                <a:tab pos="355600"/>
              </a:tabLst>
            </a:pPr>
            <a:r>
              <a:rPr sz="3000" spc="-5">
                <a:latin typeface="Calibri"/>
                <a:cs typeface="Calibri"/>
              </a:rPr>
              <a:t>This </a:t>
            </a:r>
            <a:r>
              <a:rPr sz="3000">
                <a:latin typeface="Calibri"/>
                <a:cs typeface="Calibri"/>
              </a:rPr>
              <a:t>is </a:t>
            </a:r>
            <a:r>
              <a:rPr sz="3000" spc="-5">
                <a:latin typeface="Calibri"/>
                <a:cs typeface="Calibri"/>
              </a:rPr>
              <a:t>done</a:t>
            </a:r>
            <a:r>
              <a:rPr sz="3000" spc="-10">
                <a:latin typeface="Calibri"/>
                <a:cs typeface="Calibri"/>
              </a:rPr>
              <a:t> by:</a:t>
            </a:r>
            <a:endParaRPr sz="3000">
              <a:latin typeface="Calibri"/>
              <a:cs typeface="Calibri"/>
            </a:endParaRPr>
          </a:p>
          <a:p>
            <a:pPr marL="756285" lvl="1" indent="-287020">
              <a:lnSpc>
                <a:spcPct val="100000"/>
              </a:lnSpc>
              <a:spcBef>
                <a:spcPts val="655"/>
              </a:spcBef>
              <a:buFont typeface="Arial" pitchFamily="34" charset="0"/>
              <a:buChar char="–"/>
              <a:tabLst>
                <a:tab pos="756920"/>
              </a:tabLst>
            </a:pPr>
            <a:r>
              <a:rPr sz="2600" spc="-5">
                <a:latin typeface="Calibri"/>
                <a:cs typeface="Calibri"/>
              </a:rPr>
              <a:t>Emphasis on continuous </a:t>
            </a:r>
            <a:r>
              <a:rPr sz="2600" spc="-10">
                <a:latin typeface="Calibri"/>
                <a:cs typeface="Calibri"/>
              </a:rPr>
              <a:t>feedback from </a:t>
            </a:r>
            <a:r>
              <a:rPr sz="2600">
                <a:latin typeface="Calibri"/>
                <a:cs typeface="Calibri"/>
              </a:rPr>
              <a:t>the</a:t>
            </a:r>
            <a:r>
              <a:rPr sz="2600" spc="-65">
                <a:latin typeface="Calibri"/>
                <a:cs typeface="Calibri"/>
              </a:rPr>
              <a:t> </a:t>
            </a:r>
            <a:r>
              <a:rPr sz="2600" spc="-10">
                <a:latin typeface="Calibri"/>
                <a:cs typeface="Calibri"/>
              </a:rPr>
              <a:t>customer</a:t>
            </a:r>
            <a:endParaRPr sz="2600">
              <a:latin typeface="Calibri"/>
              <a:cs typeface="Calibri"/>
            </a:endParaRPr>
          </a:p>
          <a:p>
            <a:pPr marL="756285" lvl="1" indent="-287020">
              <a:lnSpc>
                <a:spcPct val="100000"/>
              </a:lnSpc>
              <a:spcBef>
                <a:spcPts val="625"/>
              </a:spcBef>
              <a:buFont typeface="Arial" pitchFamily="34" charset="0"/>
              <a:buChar char="–"/>
              <a:tabLst>
                <a:tab pos="756920"/>
              </a:tabLst>
            </a:pPr>
            <a:r>
              <a:rPr sz="2600" spc="-5">
                <a:latin typeface="Calibri"/>
                <a:cs typeface="Calibri"/>
              </a:rPr>
              <a:t>Short </a:t>
            </a:r>
            <a:r>
              <a:rPr sz="2600" spc="-10">
                <a:latin typeface="Calibri"/>
                <a:cs typeface="Calibri"/>
              </a:rPr>
              <a:t>iterations</a:t>
            </a:r>
            <a:endParaRPr sz="2600">
              <a:latin typeface="Calibri"/>
              <a:cs typeface="Calibri"/>
            </a:endParaRPr>
          </a:p>
          <a:p>
            <a:pPr marL="756285" lvl="1" indent="-287020">
              <a:lnSpc>
                <a:spcPct val="100000"/>
              </a:lnSpc>
              <a:spcBef>
                <a:spcPts val="625"/>
              </a:spcBef>
              <a:buFont typeface="Arial" pitchFamily="34" charset="0"/>
              <a:buChar char="–"/>
              <a:tabLst>
                <a:tab pos="756920"/>
              </a:tabLst>
            </a:pPr>
            <a:r>
              <a:rPr sz="2600" spc="-5">
                <a:latin typeface="Calibri"/>
                <a:cs typeface="Calibri"/>
              </a:rPr>
              <a:t>Design </a:t>
            </a:r>
            <a:r>
              <a:rPr sz="2600">
                <a:latin typeface="Calibri"/>
                <a:cs typeface="Calibri"/>
              </a:rPr>
              <a:t>and</a:t>
            </a:r>
            <a:r>
              <a:rPr sz="2600" spc="-35">
                <a:latin typeface="Calibri"/>
                <a:cs typeface="Calibri"/>
              </a:rPr>
              <a:t> </a:t>
            </a:r>
            <a:r>
              <a:rPr sz="2600" spc="-5">
                <a:latin typeface="Calibri"/>
                <a:cs typeface="Calibri"/>
              </a:rPr>
              <a:t>redesign</a:t>
            </a:r>
            <a:endParaRPr sz="2600">
              <a:latin typeface="Calibri"/>
              <a:cs typeface="Calibri"/>
            </a:endParaRPr>
          </a:p>
          <a:p>
            <a:pPr marL="756285" lvl="1" indent="-287020">
              <a:lnSpc>
                <a:spcPct val="100000"/>
              </a:lnSpc>
              <a:spcBef>
                <a:spcPts val="625"/>
              </a:spcBef>
              <a:buFont typeface="Arial" pitchFamily="34" charset="0"/>
              <a:buChar char="–"/>
              <a:tabLst>
                <a:tab pos="756920"/>
              </a:tabLst>
            </a:pPr>
            <a:r>
              <a:rPr sz="2600" spc="-5">
                <a:latin typeface="Calibri"/>
                <a:cs typeface="Calibri"/>
              </a:rPr>
              <a:t>Coding </a:t>
            </a:r>
            <a:r>
              <a:rPr sz="2600">
                <a:latin typeface="Calibri"/>
                <a:cs typeface="Calibri"/>
              </a:rPr>
              <a:t>and </a:t>
            </a:r>
            <a:r>
              <a:rPr sz="2600" spc="-5">
                <a:latin typeface="Calibri"/>
                <a:cs typeface="Calibri"/>
              </a:rPr>
              <a:t>testing</a:t>
            </a:r>
            <a:r>
              <a:rPr sz="2600" spc="-50">
                <a:latin typeface="Calibri"/>
                <a:cs typeface="Calibri"/>
              </a:rPr>
              <a:t> </a:t>
            </a:r>
            <a:r>
              <a:rPr sz="2600" spc="-5">
                <a:latin typeface="Calibri"/>
                <a:cs typeface="Calibri"/>
              </a:rPr>
              <a:t>frequently</a:t>
            </a:r>
            <a:endParaRPr sz="2600">
              <a:latin typeface="Calibri"/>
              <a:cs typeface="Calibri"/>
            </a:endParaRPr>
          </a:p>
          <a:p>
            <a:pPr marL="756285" lvl="1" indent="-287020">
              <a:lnSpc>
                <a:spcPct val="100000"/>
              </a:lnSpc>
              <a:spcBef>
                <a:spcPts val="625"/>
              </a:spcBef>
              <a:buFont typeface="Arial" pitchFamily="34" charset="0"/>
              <a:buChar char="–"/>
              <a:tabLst>
                <a:tab pos="756920"/>
              </a:tabLst>
            </a:pPr>
            <a:r>
              <a:rPr sz="2600" spc="-5">
                <a:latin typeface="Calibri"/>
                <a:cs typeface="Calibri"/>
              </a:rPr>
              <a:t>Eliminating </a:t>
            </a:r>
            <a:r>
              <a:rPr sz="2600" spc="-15">
                <a:latin typeface="Calibri"/>
                <a:cs typeface="Calibri"/>
              </a:rPr>
              <a:t>defects </a:t>
            </a:r>
            <a:r>
              <a:rPr sz="2600" spc="-30">
                <a:latin typeface="Calibri"/>
                <a:cs typeface="Calibri"/>
              </a:rPr>
              <a:t>early, </a:t>
            </a:r>
            <a:r>
              <a:rPr sz="2600">
                <a:latin typeface="Calibri"/>
                <a:cs typeface="Calibri"/>
              </a:rPr>
              <a:t>thus </a:t>
            </a:r>
            <a:r>
              <a:rPr sz="2600" spc="-5">
                <a:latin typeface="Calibri"/>
                <a:cs typeface="Calibri"/>
              </a:rPr>
              <a:t>reducing</a:t>
            </a:r>
            <a:r>
              <a:rPr sz="2600" spc="-50">
                <a:latin typeface="Calibri"/>
                <a:cs typeface="Calibri"/>
              </a:rPr>
              <a:t> </a:t>
            </a:r>
            <a:r>
              <a:rPr sz="2600" spc="-15">
                <a:latin typeface="Calibri"/>
                <a:cs typeface="Calibri"/>
              </a:rPr>
              <a:t>costs</a:t>
            </a:r>
            <a:endParaRPr sz="2600">
              <a:latin typeface="Calibri"/>
              <a:cs typeface="Calibri"/>
            </a:endParaRPr>
          </a:p>
          <a:p>
            <a:pPr marL="756285" marR="873125" lvl="1" indent="-287020">
              <a:lnSpc>
                <a:spcPct val="100000"/>
              </a:lnSpc>
              <a:spcBef>
                <a:spcPts val="625"/>
              </a:spcBef>
              <a:buFont typeface="Arial" pitchFamily="34" charset="0"/>
              <a:buChar char="–"/>
              <a:tabLst>
                <a:tab pos="756920"/>
              </a:tabLst>
            </a:pPr>
            <a:r>
              <a:rPr sz="2600" spc="-10">
                <a:latin typeface="Calibri"/>
                <a:cs typeface="Calibri"/>
              </a:rPr>
              <a:t>Keeping </a:t>
            </a:r>
            <a:r>
              <a:rPr sz="2600">
                <a:latin typeface="Calibri"/>
                <a:cs typeface="Calibri"/>
              </a:rPr>
              <a:t>the </a:t>
            </a:r>
            <a:r>
              <a:rPr sz="2600" spc="-10">
                <a:latin typeface="Calibri"/>
                <a:cs typeface="Calibri"/>
              </a:rPr>
              <a:t>customer </a:t>
            </a:r>
            <a:r>
              <a:rPr sz="2600" spc="-15">
                <a:latin typeface="Calibri"/>
                <a:cs typeface="Calibri"/>
              </a:rPr>
              <a:t>involved </a:t>
            </a:r>
            <a:r>
              <a:rPr sz="2600" spc="-10">
                <a:latin typeface="Calibri"/>
                <a:cs typeface="Calibri"/>
              </a:rPr>
              <a:t>throughout </a:t>
            </a:r>
            <a:r>
              <a:rPr sz="2600">
                <a:latin typeface="Calibri"/>
                <a:cs typeface="Calibri"/>
              </a:rPr>
              <a:t>the  </a:t>
            </a:r>
            <a:r>
              <a:rPr sz="2600" spc="-10">
                <a:latin typeface="Calibri"/>
                <a:cs typeface="Calibri"/>
              </a:rPr>
              <a:t>development</a:t>
            </a:r>
            <a:endParaRPr sz="2600">
              <a:latin typeface="Calibri"/>
              <a:cs typeface="Calibri"/>
            </a:endParaRPr>
          </a:p>
          <a:p>
            <a:pPr marL="756285" lvl="1" indent="-287020">
              <a:lnSpc>
                <a:spcPct val="100000"/>
              </a:lnSpc>
              <a:spcBef>
                <a:spcPts val="625"/>
              </a:spcBef>
              <a:buFont typeface="Arial" pitchFamily="34" charset="0"/>
              <a:buChar char="–"/>
              <a:tabLst>
                <a:tab pos="756920"/>
              </a:tabLst>
            </a:pPr>
            <a:r>
              <a:rPr sz="2600" spc="-5">
                <a:latin typeface="Calibri"/>
                <a:cs typeface="Calibri"/>
              </a:rPr>
              <a:t>Delivering </a:t>
            </a:r>
            <a:r>
              <a:rPr sz="2600" spc="-10">
                <a:latin typeface="Calibri"/>
                <a:cs typeface="Calibri"/>
              </a:rPr>
              <a:t>working product </a:t>
            </a:r>
            <a:r>
              <a:rPr sz="2600" spc="-15">
                <a:latin typeface="Calibri"/>
                <a:cs typeface="Calibri"/>
              </a:rPr>
              <a:t>to </a:t>
            </a:r>
            <a:r>
              <a:rPr sz="2600">
                <a:latin typeface="Calibri"/>
                <a:cs typeface="Calibri"/>
              </a:rPr>
              <a:t>the</a:t>
            </a:r>
            <a:r>
              <a:rPr sz="2600" spc="-35">
                <a:latin typeface="Calibri"/>
                <a:cs typeface="Calibri"/>
              </a:rPr>
              <a:t> </a:t>
            </a:r>
            <a:r>
              <a:rPr sz="2600" spc="-10">
                <a:latin typeface="Calibri"/>
                <a:cs typeface="Calibri"/>
              </a:rPr>
              <a:t>customer</a:t>
            </a:r>
            <a:endParaRPr sz="2600">
              <a:latin typeface="Calibri"/>
              <a:cs typeface="Calibri"/>
            </a:endParaRPr>
          </a:p>
        </p:txBody>
      </p:sp>
    </p:spTree>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527473"/>
            <a:ext cx="8005445" cy="4400550"/>
          </a:xfrm>
          <a:prstGeom prst="rect">
            <a:avLst/>
          </a:prstGeom>
        </p:spPr>
        <p:txBody>
          <a:bodyPr vert="horz" wrap="square" lIns="0" tIns="97790" rIns="0" bIns="0" rtlCol="0">
            <a:spAutoFit/>
          </a:bodyPr>
          <a:lstStyle>
            <a:defPPr>
              <a:defRPr lang="en-US"/>
            </a:defPPr>
          </a:lstStyle>
          <a:p>
            <a:pPr marL="355600" indent="-342900">
              <a:lnSpc>
                <a:spcPct val="100000"/>
              </a:lnSpc>
              <a:spcBef>
                <a:spcPts val="770"/>
              </a:spcBef>
              <a:buFont typeface="Arial" pitchFamily="34" charset="0"/>
              <a:buChar char="•"/>
              <a:tabLst>
                <a:tab pos="354965"/>
                <a:tab pos="355600"/>
              </a:tabLst>
            </a:pPr>
            <a:r>
              <a:rPr sz="2600" b="1" spc="-10">
                <a:latin typeface="Calibri"/>
                <a:cs typeface="Calibri"/>
              </a:rPr>
              <a:t>Management-Practices</a:t>
            </a:r>
            <a:endParaRPr sz="2600">
              <a:latin typeface="Calibri"/>
              <a:cs typeface="Calibri"/>
            </a:endParaRPr>
          </a:p>
          <a:p>
            <a:pPr marL="756285" marR="214629" lvl="1" indent="-287020">
              <a:lnSpc>
                <a:spcPct val="100000"/>
              </a:lnSpc>
              <a:spcBef>
                <a:spcPts val="560"/>
              </a:spcBef>
              <a:buFont typeface="Arial" pitchFamily="34" charset="0"/>
              <a:buChar char="–"/>
              <a:tabLst>
                <a:tab pos="756285"/>
                <a:tab pos="756920"/>
              </a:tabLst>
            </a:pPr>
            <a:r>
              <a:rPr sz="2200" b="1" spc="-10">
                <a:latin typeface="Calibri"/>
                <a:cs typeface="Calibri"/>
              </a:rPr>
              <a:t>On-Site Customer: </a:t>
            </a:r>
            <a:r>
              <a:rPr sz="2200" spc="-5">
                <a:latin typeface="Calibri"/>
                <a:cs typeface="Calibri"/>
              </a:rPr>
              <a:t>A </a:t>
            </a:r>
            <a:r>
              <a:rPr sz="2200" spc="-15">
                <a:latin typeface="Calibri"/>
                <a:cs typeface="Calibri"/>
              </a:rPr>
              <a:t>central </a:t>
            </a:r>
            <a:r>
              <a:rPr sz="2200" spc="-10">
                <a:latin typeface="Calibri"/>
                <a:cs typeface="Calibri"/>
              </a:rPr>
              <a:t>customer </a:t>
            </a:r>
            <a:r>
              <a:rPr sz="2200" spc="-15">
                <a:latin typeface="Calibri"/>
                <a:cs typeface="Calibri"/>
              </a:rPr>
              <a:t>contact </a:t>
            </a:r>
            <a:r>
              <a:rPr sz="2200" spc="-10">
                <a:latin typeface="Calibri"/>
                <a:cs typeface="Calibri"/>
              </a:rPr>
              <a:t>must </a:t>
            </a:r>
            <a:r>
              <a:rPr sz="2200" spc="-20">
                <a:latin typeface="Calibri"/>
                <a:cs typeface="Calibri"/>
              </a:rPr>
              <a:t>always </a:t>
            </a:r>
            <a:r>
              <a:rPr sz="2200" spc="-10">
                <a:latin typeface="Calibri"/>
                <a:cs typeface="Calibri"/>
              </a:rPr>
              <a:t>be  </a:t>
            </a:r>
            <a:r>
              <a:rPr sz="2200" spc="-5">
                <a:latin typeface="Calibri"/>
                <a:cs typeface="Calibri"/>
              </a:rPr>
              <a:t>accessible in </a:t>
            </a:r>
            <a:r>
              <a:rPr sz="2200" spc="-10">
                <a:latin typeface="Calibri"/>
                <a:cs typeface="Calibri"/>
              </a:rPr>
              <a:t>order </a:t>
            </a:r>
            <a:r>
              <a:rPr sz="2200" spc="-20">
                <a:latin typeface="Calibri"/>
                <a:cs typeface="Calibri"/>
              </a:rPr>
              <a:t>to </a:t>
            </a:r>
            <a:r>
              <a:rPr sz="2200">
                <a:latin typeface="Calibri"/>
                <a:cs typeface="Calibri"/>
              </a:rPr>
              <a:t>clarify </a:t>
            </a:r>
            <a:r>
              <a:rPr sz="2200" spc="-10">
                <a:latin typeface="Calibri"/>
                <a:cs typeface="Calibri"/>
              </a:rPr>
              <a:t>requirements </a:t>
            </a:r>
            <a:r>
              <a:rPr sz="2200" spc="-5">
                <a:latin typeface="Calibri"/>
                <a:cs typeface="Calibri"/>
              </a:rPr>
              <a:t>and </a:t>
            </a:r>
            <a:r>
              <a:rPr sz="2200" spc="-10">
                <a:latin typeface="Calibri"/>
                <a:cs typeface="Calibri"/>
              </a:rPr>
              <a:t>questions  </a:t>
            </a:r>
            <a:r>
              <a:rPr sz="2200" spc="-25">
                <a:latin typeface="Calibri"/>
                <a:cs typeface="Calibri"/>
              </a:rPr>
              <a:t>directly.</a:t>
            </a:r>
            <a:endParaRPr sz="2200">
              <a:latin typeface="Calibri"/>
              <a:cs typeface="Calibri"/>
            </a:endParaRPr>
          </a:p>
          <a:p>
            <a:pPr marL="756285" marR="5080" lvl="1" indent="-287020">
              <a:lnSpc>
                <a:spcPct val="100000"/>
              </a:lnSpc>
              <a:spcBef>
                <a:spcPts val="525"/>
              </a:spcBef>
              <a:buFont typeface="Arial" pitchFamily="34" charset="0"/>
              <a:buChar char="–"/>
              <a:tabLst>
                <a:tab pos="756285"/>
                <a:tab pos="756920"/>
              </a:tabLst>
            </a:pPr>
            <a:r>
              <a:rPr sz="2200" b="1" spc="-10">
                <a:latin typeface="Calibri"/>
                <a:cs typeface="Calibri"/>
              </a:rPr>
              <a:t>Planning Game: </a:t>
            </a:r>
            <a:r>
              <a:rPr sz="2200" spc="-10">
                <a:latin typeface="Calibri"/>
                <a:cs typeface="Calibri"/>
              </a:rPr>
              <a:t>Projects, </a:t>
            </a:r>
            <a:r>
              <a:rPr sz="2200" spc="-5">
                <a:latin typeface="Calibri"/>
                <a:cs typeface="Calibri"/>
              </a:rPr>
              <a:t>in </a:t>
            </a:r>
            <a:r>
              <a:rPr sz="2200" spc="-10">
                <a:latin typeface="Calibri"/>
                <a:cs typeface="Calibri"/>
              </a:rPr>
              <a:t>accordance </a:t>
            </a:r>
            <a:r>
              <a:rPr sz="2200" spc="-5">
                <a:latin typeface="Calibri"/>
                <a:cs typeface="Calibri"/>
              </a:rPr>
              <a:t>with </a:t>
            </a:r>
            <a:r>
              <a:rPr sz="2200" spc="-95">
                <a:latin typeface="Calibri"/>
                <a:cs typeface="Calibri"/>
              </a:rPr>
              <a:t>XP, </a:t>
            </a:r>
            <a:r>
              <a:rPr sz="2200" spc="-5">
                <a:latin typeface="Calibri"/>
                <a:cs typeface="Calibri"/>
              </a:rPr>
              <a:t>run </a:t>
            </a:r>
            <a:r>
              <a:rPr sz="2200" spc="-15">
                <a:latin typeface="Calibri"/>
                <a:cs typeface="Calibri"/>
              </a:rPr>
              <a:t>iteratively  </a:t>
            </a:r>
            <a:r>
              <a:rPr sz="2200" spc="-10">
                <a:latin typeface="Calibri"/>
                <a:cs typeface="Calibri"/>
              </a:rPr>
              <a:t>(repeatedly) </a:t>
            </a:r>
            <a:r>
              <a:rPr sz="2200" spc="-5">
                <a:latin typeface="Calibri"/>
                <a:cs typeface="Calibri"/>
              </a:rPr>
              <a:t>and </a:t>
            </a:r>
            <a:r>
              <a:rPr sz="2200" spc="-10">
                <a:latin typeface="Calibri"/>
                <a:cs typeface="Calibri"/>
              </a:rPr>
              <a:t>incrementally (gradually build </a:t>
            </a:r>
            <a:r>
              <a:rPr sz="2200" spc="-5">
                <a:latin typeface="Calibri"/>
                <a:cs typeface="Calibri"/>
              </a:rPr>
              <a:t>on each other).  </a:t>
            </a:r>
            <a:r>
              <a:rPr sz="2200" spc="-10">
                <a:latin typeface="Calibri"/>
                <a:cs typeface="Calibri"/>
              </a:rPr>
              <a:t>The </a:t>
            </a:r>
            <a:r>
              <a:rPr sz="2200" spc="-20">
                <a:latin typeface="Calibri"/>
                <a:cs typeface="Calibri"/>
              </a:rPr>
              <a:t>contents </a:t>
            </a:r>
            <a:r>
              <a:rPr sz="2200" spc="-5">
                <a:latin typeface="Calibri"/>
                <a:cs typeface="Calibri"/>
              </a:rPr>
              <a:t>of </a:t>
            </a:r>
            <a:r>
              <a:rPr sz="2200" spc="-10">
                <a:latin typeface="Calibri"/>
                <a:cs typeface="Calibri"/>
              </a:rPr>
              <a:t>the </a:t>
            </a:r>
            <a:r>
              <a:rPr sz="2200" spc="-15">
                <a:latin typeface="Calibri"/>
                <a:cs typeface="Calibri"/>
              </a:rPr>
              <a:t>next step </a:t>
            </a:r>
            <a:r>
              <a:rPr sz="2200" spc="-10">
                <a:latin typeface="Calibri"/>
                <a:cs typeface="Calibri"/>
              </a:rPr>
              <a:t>are </a:t>
            </a:r>
            <a:r>
              <a:rPr sz="2200" spc="-5">
                <a:latin typeface="Calibri"/>
                <a:cs typeface="Calibri"/>
              </a:rPr>
              <a:t>planned </a:t>
            </a:r>
            <a:r>
              <a:rPr sz="2200" spc="-25">
                <a:latin typeface="Calibri"/>
                <a:cs typeface="Calibri"/>
              </a:rPr>
              <a:t>before </a:t>
            </a:r>
            <a:r>
              <a:rPr sz="2200" spc="-5">
                <a:latin typeface="Calibri"/>
                <a:cs typeface="Calibri"/>
              </a:rPr>
              <a:t>each </a:t>
            </a:r>
            <a:r>
              <a:rPr sz="2200" spc="-15">
                <a:latin typeface="Calibri"/>
                <a:cs typeface="Calibri"/>
              </a:rPr>
              <a:t>iteration.  </a:t>
            </a:r>
            <a:r>
              <a:rPr sz="2200" spc="-5">
                <a:latin typeface="Calibri"/>
                <a:cs typeface="Calibri"/>
              </a:rPr>
              <a:t>All </a:t>
            </a:r>
            <a:r>
              <a:rPr sz="2200" spc="-15">
                <a:latin typeface="Calibri"/>
                <a:cs typeface="Calibri"/>
              </a:rPr>
              <a:t>project members </a:t>
            </a:r>
            <a:r>
              <a:rPr sz="2200" spc="-5">
                <a:latin typeface="Calibri"/>
                <a:cs typeface="Calibri"/>
              </a:rPr>
              <a:t>(incl. </a:t>
            </a:r>
            <a:r>
              <a:rPr sz="2200" spc="-10">
                <a:latin typeface="Calibri"/>
                <a:cs typeface="Calibri"/>
              </a:rPr>
              <a:t>the customer)</a:t>
            </a:r>
            <a:r>
              <a:rPr sz="2200" spc="80">
                <a:latin typeface="Calibri"/>
                <a:cs typeface="Calibri"/>
              </a:rPr>
              <a:t> </a:t>
            </a:r>
            <a:r>
              <a:rPr sz="2200" spc="-10">
                <a:latin typeface="Calibri"/>
                <a:cs typeface="Calibri"/>
              </a:rPr>
              <a:t>participate.</a:t>
            </a:r>
            <a:endParaRPr sz="2200">
              <a:latin typeface="Calibri"/>
              <a:cs typeface="Calibri"/>
            </a:endParaRPr>
          </a:p>
          <a:p>
            <a:pPr marL="756285" marR="801370" lvl="1" indent="-287020">
              <a:lnSpc>
                <a:spcPct val="100000"/>
              </a:lnSpc>
              <a:spcBef>
                <a:spcPts val="530"/>
              </a:spcBef>
              <a:buFont typeface="Arial" pitchFamily="34" charset="0"/>
              <a:buChar char="–"/>
              <a:tabLst>
                <a:tab pos="756285"/>
                <a:tab pos="756920"/>
              </a:tabLst>
            </a:pPr>
            <a:r>
              <a:rPr sz="2200" b="1" spc="-5">
                <a:latin typeface="Calibri"/>
                <a:cs typeface="Calibri"/>
              </a:rPr>
              <a:t>Short </a:t>
            </a:r>
            <a:r>
              <a:rPr sz="2200" b="1" spc="-15">
                <a:latin typeface="Calibri"/>
                <a:cs typeface="Calibri"/>
              </a:rPr>
              <a:t>Releases: </a:t>
            </a:r>
            <a:r>
              <a:rPr sz="2200" spc="-10">
                <a:latin typeface="Calibri"/>
                <a:cs typeface="Calibri"/>
              </a:rPr>
              <a:t>New deliveries </a:t>
            </a:r>
            <a:r>
              <a:rPr sz="2200" spc="-5">
                <a:latin typeface="Calibri"/>
                <a:cs typeface="Calibri"/>
              </a:rPr>
              <a:t>should be made </a:t>
            </a:r>
            <a:r>
              <a:rPr sz="2200" spc="-15">
                <a:latin typeface="Calibri"/>
                <a:cs typeface="Calibri"/>
              </a:rPr>
              <a:t>at </a:t>
            </a:r>
            <a:r>
              <a:rPr sz="2200" spc="-5">
                <a:latin typeface="Calibri"/>
                <a:cs typeface="Calibri"/>
              </a:rPr>
              <a:t>short  </a:t>
            </a:r>
            <a:r>
              <a:rPr sz="2200" spc="-10">
                <a:latin typeface="Calibri"/>
                <a:cs typeface="Calibri"/>
              </a:rPr>
              <a:t>intervals. </a:t>
            </a:r>
            <a:r>
              <a:rPr sz="2200" spc="-20">
                <a:latin typeface="Calibri"/>
                <a:cs typeface="Calibri"/>
              </a:rPr>
              <a:t>Consequently, </a:t>
            </a:r>
            <a:r>
              <a:rPr sz="2200" spc="-15">
                <a:latin typeface="Calibri"/>
                <a:cs typeface="Calibri"/>
              </a:rPr>
              <a:t>customers receive </a:t>
            </a:r>
            <a:r>
              <a:rPr sz="2200" spc="-5">
                <a:latin typeface="Calibri"/>
                <a:cs typeface="Calibri"/>
              </a:rPr>
              <a:t>the </a:t>
            </a:r>
            <a:r>
              <a:rPr sz="2200" spc="-10">
                <a:latin typeface="Calibri"/>
                <a:cs typeface="Calibri"/>
              </a:rPr>
              <a:t>required  </a:t>
            </a:r>
            <a:r>
              <a:rPr sz="2200" spc="-5">
                <a:latin typeface="Calibri"/>
                <a:cs typeface="Calibri"/>
              </a:rPr>
              <a:t>functions </a:t>
            </a:r>
            <a:r>
              <a:rPr sz="2200" spc="-20">
                <a:latin typeface="Calibri"/>
                <a:cs typeface="Calibri"/>
              </a:rPr>
              <a:t>quicker </a:t>
            </a:r>
            <a:r>
              <a:rPr sz="2200" spc="-5">
                <a:latin typeface="Calibri"/>
                <a:cs typeface="Calibri"/>
              </a:rPr>
              <a:t>and </a:t>
            </a:r>
            <a:r>
              <a:rPr sz="2200" spc="-15">
                <a:latin typeface="Calibri"/>
                <a:cs typeface="Calibri"/>
              </a:rPr>
              <a:t>can </a:t>
            </a:r>
            <a:r>
              <a:rPr sz="2200" spc="-20">
                <a:latin typeface="Calibri"/>
                <a:cs typeface="Calibri"/>
              </a:rPr>
              <a:t>therefore </a:t>
            </a:r>
            <a:r>
              <a:rPr sz="2200" spc="-10">
                <a:latin typeface="Calibri"/>
                <a:cs typeface="Calibri"/>
              </a:rPr>
              <a:t>give feedback </a:t>
            </a:r>
            <a:r>
              <a:rPr sz="2200" spc="-5">
                <a:latin typeface="Calibri"/>
                <a:cs typeface="Calibri"/>
              </a:rPr>
              <a:t>on </a:t>
            </a:r>
            <a:r>
              <a:rPr sz="2200" spc="-10">
                <a:latin typeface="Calibri"/>
                <a:cs typeface="Calibri"/>
              </a:rPr>
              <a:t>the  development</a:t>
            </a:r>
            <a:r>
              <a:rPr sz="2200" spc="20">
                <a:latin typeface="Calibri"/>
                <a:cs typeface="Calibri"/>
              </a:rPr>
              <a:t> </a:t>
            </a:r>
            <a:r>
              <a:rPr sz="2200" spc="-45">
                <a:latin typeface="Calibri"/>
                <a:cs typeface="Calibri"/>
              </a:rPr>
              <a:t>quicker.</a:t>
            </a:r>
            <a:endParaRPr sz="2200">
              <a:latin typeface="Calibri"/>
              <a:cs typeface="Calibri"/>
            </a:endParaRP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42633" y="3572573"/>
            <a:ext cx="5944108" cy="1084957"/>
          </a:xfrm>
        </p:spPr>
        <p:txBody>
          <a:bodyPr/>
          <a:lstStyle/>
          <a:p>
            <a:endParaRPr lang="en-US"/>
          </a:p>
        </p:txBody>
      </p:sp>
      <p:pic>
        <p:nvPicPr>
          <p:cNvPr id="3" name="Picture 2"/>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550436092"/>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p:nvPr/>
        </p:nvSpPr>
        <p:spPr>
          <a:xfrm>
            <a:off x="215629" y="584895"/>
            <a:ext cx="2131516" cy="467916"/>
          </a:xfrm>
          <a:prstGeom prst="rect">
            <a:avLst/>
          </a:prstGeom>
        </p:spPr>
        <p:txBody>
          <a:bodyPr vert="horz" wrap="square" lIns="0" tIns="8930" rIns="0" bIns="0" rtlCol="0">
            <a:spAutoFit/>
          </a:bodyPr>
          <a:lstStyle>
            <a:defPPr>
              <a:defRPr lang="en-US"/>
            </a:defPPr>
          </a:lstStyle>
          <a:p>
            <a:pPr marL="8930">
              <a:lnSpc>
                <a:spcPct val="100000"/>
              </a:lnSpc>
              <a:spcBef>
                <a:spcPts val="70"/>
              </a:spcBef>
            </a:pPr>
            <a:r>
              <a:rPr sz="2953" b="1" spc="84">
                <a:solidFill>
                  <a:srgbClr val="FFFFFF"/>
                </a:solidFill>
                <a:latin typeface="Trebuchet MS"/>
                <a:cs typeface="Trebuchet MS"/>
              </a:rPr>
              <a:t>Uniqueness</a:t>
            </a:r>
            <a:endParaRPr sz="2953">
              <a:latin typeface="Trebuchet MS"/>
              <a:cs typeface="Trebuchet MS"/>
            </a:endParaRPr>
          </a:p>
        </p:txBody>
      </p:sp>
      <p:sp>
        <p:nvSpPr>
          <p:cNvPr id="3" name="object 3"/>
          <p:cNvSpPr txBox="1"/>
          <p:nvPr/>
        </p:nvSpPr>
        <p:spPr>
          <a:xfrm>
            <a:off x="159730" y="4286250"/>
            <a:ext cx="5591324" cy="1544836"/>
          </a:xfrm>
          <a:prstGeom prst="rect">
            <a:avLst/>
          </a:prstGeom>
        </p:spPr>
        <p:txBody>
          <a:bodyPr vert="horz" wrap="square" lIns="0" tIns="8930" rIns="0" bIns="0" rtlCol="0">
            <a:spAutoFit/>
          </a:bodyPr>
          <a:lstStyle>
            <a:defPPr>
              <a:defRPr lang="en-US"/>
            </a:defPPr>
          </a:lstStyle>
          <a:p>
            <a:pPr marL="8930">
              <a:lnSpc>
                <a:spcPts val="6434"/>
              </a:lnSpc>
              <a:spcBef>
                <a:spcPts val="70"/>
              </a:spcBef>
            </a:pPr>
            <a:r>
              <a:rPr sz="5625" spc="60">
                <a:solidFill>
                  <a:srgbClr val="FFFFFF"/>
                </a:solidFill>
                <a:latin typeface="Georgia"/>
                <a:cs typeface="Georgia"/>
              </a:rPr>
              <a:t>Always </a:t>
            </a:r>
            <a:r>
              <a:rPr sz="3164" i="1" spc="42">
                <a:solidFill>
                  <a:srgbClr val="FFFFFF"/>
                </a:solidFill>
                <a:latin typeface="Lucida Sans"/>
                <a:cs typeface="Lucida Sans"/>
              </a:rPr>
              <a:t>looking</a:t>
            </a:r>
            <a:r>
              <a:rPr sz="3164" i="1" spc="-148">
                <a:solidFill>
                  <a:srgbClr val="FFFFFF"/>
                </a:solidFill>
                <a:latin typeface="Lucida Sans"/>
                <a:cs typeface="Lucida Sans"/>
              </a:rPr>
              <a:t> </a:t>
            </a:r>
            <a:r>
              <a:rPr sz="3164" i="1" spc="-143">
                <a:solidFill>
                  <a:srgbClr val="FFFFFF"/>
                </a:solidFill>
                <a:latin typeface="Lucida Sans"/>
                <a:cs typeface="Lucida Sans"/>
              </a:rPr>
              <a:t>for</a:t>
            </a:r>
            <a:endParaRPr sz="3164">
              <a:latin typeface="Lucida Sans"/>
              <a:cs typeface="Lucida Sans"/>
            </a:endParaRPr>
          </a:p>
          <a:p>
            <a:pPr marL="64740">
              <a:lnSpc>
                <a:spcPts val="5590"/>
              </a:lnSpc>
            </a:pPr>
            <a:r>
              <a:rPr sz="3164" i="1" spc="-56">
                <a:solidFill>
                  <a:srgbClr val="FFFFFF"/>
                </a:solidFill>
                <a:latin typeface="Lucida Sans"/>
                <a:cs typeface="Lucida Sans"/>
              </a:rPr>
              <a:t>the </a:t>
            </a:r>
            <a:r>
              <a:rPr sz="3164" i="1" spc="84">
                <a:solidFill>
                  <a:srgbClr val="FFFFFF"/>
                </a:solidFill>
                <a:latin typeface="Lucida Sans"/>
                <a:cs typeface="Lucida Sans"/>
              </a:rPr>
              <a:t>most </a:t>
            </a:r>
            <a:r>
              <a:rPr sz="4922" spc="95">
                <a:solidFill>
                  <a:srgbClr val="FFFFFF"/>
                </a:solidFill>
                <a:latin typeface="Georgia"/>
                <a:cs typeface="Georgia"/>
              </a:rPr>
              <a:t>elegant</a:t>
            </a:r>
            <a:r>
              <a:rPr sz="4922" spc="-397">
                <a:solidFill>
                  <a:srgbClr val="FFFFFF"/>
                </a:solidFill>
                <a:latin typeface="Georgia"/>
                <a:cs typeface="Georgia"/>
              </a:rPr>
              <a:t> </a:t>
            </a:r>
            <a:r>
              <a:rPr sz="3164" i="1" spc="-63">
                <a:solidFill>
                  <a:srgbClr val="FFFFFF"/>
                </a:solidFill>
                <a:latin typeface="Lucida Sans"/>
                <a:cs typeface="Lucida Sans"/>
              </a:rPr>
              <a:t>solution</a:t>
            </a:r>
            <a:endParaRPr sz="3164">
              <a:latin typeface="Lucida Sans"/>
              <a:cs typeface="Lucida Sans"/>
            </a:endParaRPr>
          </a:p>
        </p:txBody>
      </p:sp>
    </p:spTree>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2547873" y="2771901"/>
            <a:ext cx="4041775" cy="696595"/>
          </a:xfrm>
          <a:prstGeom prst="rect">
            <a:avLst/>
          </a:prstGeom>
        </p:spPr>
        <p:txBody>
          <a:bodyPr vert="horz" wrap="square" lIns="0" tIns="13335" rIns="0" bIns="0" rtlCol="0">
            <a:spAutoFit/>
          </a:bodyPr>
          <a:lstStyle/>
          <a:p>
            <a:pPr marL="12700">
              <a:lnSpc>
                <a:spcPct val="100000"/>
              </a:lnSpc>
              <a:spcBef>
                <a:spcPts val="105"/>
              </a:spcBef>
            </a:pPr>
            <a:r>
              <a:rPr/>
              <a:t>12 </a:t>
            </a:r>
            <a:r>
              <a:rPr spc="-10"/>
              <a:t>Practices </a:t>
            </a:r>
            <a:r>
              <a:rPr spc="-5"/>
              <a:t>of</a:t>
            </a:r>
            <a:r>
              <a:rPr spc="-75"/>
              <a:t> </a:t>
            </a:r>
            <a:r>
              <a:rPr spc="-5"/>
              <a:t>XP</a:t>
            </a:r>
          </a:p>
        </p:txBody>
      </p:sp>
    </p:spTree>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527473"/>
            <a:ext cx="8005445" cy="4400550"/>
          </a:xfrm>
          <a:prstGeom prst="rect">
            <a:avLst/>
          </a:prstGeom>
        </p:spPr>
        <p:txBody>
          <a:bodyPr vert="horz" wrap="square" lIns="0" tIns="97790" rIns="0" bIns="0" rtlCol="0">
            <a:spAutoFit/>
          </a:bodyPr>
          <a:lstStyle>
            <a:defPPr>
              <a:defRPr lang="en-US"/>
            </a:defPPr>
          </a:lstStyle>
          <a:p>
            <a:pPr marL="355600" indent="-342900">
              <a:lnSpc>
                <a:spcPct val="100000"/>
              </a:lnSpc>
              <a:spcBef>
                <a:spcPts val="770"/>
              </a:spcBef>
              <a:buFont typeface="Arial" pitchFamily="34" charset="0"/>
              <a:buChar char="•"/>
              <a:tabLst>
                <a:tab pos="354965"/>
                <a:tab pos="355600"/>
              </a:tabLst>
            </a:pPr>
            <a:r>
              <a:rPr sz="2600" b="1" spc="-10">
                <a:latin typeface="Calibri"/>
                <a:cs typeface="Calibri"/>
              </a:rPr>
              <a:t>Management-Practices</a:t>
            </a:r>
            <a:endParaRPr sz="2600">
              <a:latin typeface="Calibri"/>
              <a:cs typeface="Calibri"/>
            </a:endParaRPr>
          </a:p>
          <a:p>
            <a:pPr marL="756285" marR="214629" lvl="1" indent="-287020">
              <a:lnSpc>
                <a:spcPct val="100000"/>
              </a:lnSpc>
              <a:spcBef>
                <a:spcPts val="560"/>
              </a:spcBef>
              <a:buFont typeface="Arial" pitchFamily="34" charset="0"/>
              <a:buChar char="–"/>
              <a:tabLst>
                <a:tab pos="756285"/>
                <a:tab pos="756920"/>
              </a:tabLst>
            </a:pPr>
            <a:r>
              <a:rPr sz="2200" b="1" spc="-10">
                <a:latin typeface="Calibri"/>
                <a:cs typeface="Calibri"/>
              </a:rPr>
              <a:t>On-Site Customer: </a:t>
            </a:r>
            <a:r>
              <a:rPr sz="2200" spc="-5">
                <a:latin typeface="Calibri"/>
                <a:cs typeface="Calibri"/>
              </a:rPr>
              <a:t>A </a:t>
            </a:r>
            <a:r>
              <a:rPr sz="2200" spc="-15">
                <a:latin typeface="Calibri"/>
                <a:cs typeface="Calibri"/>
              </a:rPr>
              <a:t>central </a:t>
            </a:r>
            <a:r>
              <a:rPr sz="2200" spc="-10">
                <a:latin typeface="Calibri"/>
                <a:cs typeface="Calibri"/>
              </a:rPr>
              <a:t>customer </a:t>
            </a:r>
            <a:r>
              <a:rPr sz="2200" spc="-15">
                <a:latin typeface="Calibri"/>
                <a:cs typeface="Calibri"/>
              </a:rPr>
              <a:t>contact </a:t>
            </a:r>
            <a:r>
              <a:rPr sz="2200" spc="-10">
                <a:latin typeface="Calibri"/>
                <a:cs typeface="Calibri"/>
              </a:rPr>
              <a:t>must </a:t>
            </a:r>
            <a:r>
              <a:rPr sz="2200" spc="-20">
                <a:latin typeface="Calibri"/>
                <a:cs typeface="Calibri"/>
              </a:rPr>
              <a:t>always </a:t>
            </a:r>
            <a:r>
              <a:rPr sz="2200" spc="-10">
                <a:latin typeface="Calibri"/>
                <a:cs typeface="Calibri"/>
              </a:rPr>
              <a:t>be  </a:t>
            </a:r>
            <a:r>
              <a:rPr sz="2200" spc="-5">
                <a:latin typeface="Calibri"/>
                <a:cs typeface="Calibri"/>
              </a:rPr>
              <a:t>accessible in </a:t>
            </a:r>
            <a:r>
              <a:rPr sz="2200" spc="-10">
                <a:latin typeface="Calibri"/>
                <a:cs typeface="Calibri"/>
              </a:rPr>
              <a:t>order </a:t>
            </a:r>
            <a:r>
              <a:rPr sz="2200" spc="-20">
                <a:latin typeface="Calibri"/>
                <a:cs typeface="Calibri"/>
              </a:rPr>
              <a:t>to </a:t>
            </a:r>
            <a:r>
              <a:rPr sz="2200">
                <a:latin typeface="Calibri"/>
                <a:cs typeface="Calibri"/>
              </a:rPr>
              <a:t>clarify </a:t>
            </a:r>
            <a:r>
              <a:rPr sz="2200" spc="-10">
                <a:latin typeface="Calibri"/>
                <a:cs typeface="Calibri"/>
              </a:rPr>
              <a:t>requirements </a:t>
            </a:r>
            <a:r>
              <a:rPr sz="2200" spc="-5">
                <a:latin typeface="Calibri"/>
                <a:cs typeface="Calibri"/>
              </a:rPr>
              <a:t>and </a:t>
            </a:r>
            <a:r>
              <a:rPr sz="2200" spc="-10">
                <a:latin typeface="Calibri"/>
                <a:cs typeface="Calibri"/>
              </a:rPr>
              <a:t>questions  </a:t>
            </a:r>
            <a:r>
              <a:rPr sz="2200" spc="-25">
                <a:latin typeface="Calibri"/>
                <a:cs typeface="Calibri"/>
              </a:rPr>
              <a:t>directly.</a:t>
            </a:r>
            <a:endParaRPr sz="2200">
              <a:latin typeface="Calibri"/>
              <a:cs typeface="Calibri"/>
            </a:endParaRPr>
          </a:p>
          <a:p>
            <a:pPr marL="756285" marR="5080" lvl="1" indent="-287020">
              <a:lnSpc>
                <a:spcPct val="100000"/>
              </a:lnSpc>
              <a:spcBef>
                <a:spcPts val="525"/>
              </a:spcBef>
              <a:buFont typeface="Arial" pitchFamily="34" charset="0"/>
              <a:buChar char="–"/>
              <a:tabLst>
                <a:tab pos="756285"/>
                <a:tab pos="756920"/>
              </a:tabLst>
            </a:pPr>
            <a:r>
              <a:rPr sz="2200" b="1" spc="-10">
                <a:latin typeface="Calibri"/>
                <a:cs typeface="Calibri"/>
              </a:rPr>
              <a:t>Planning Game: </a:t>
            </a:r>
            <a:r>
              <a:rPr sz="2200" spc="-10">
                <a:latin typeface="Calibri"/>
                <a:cs typeface="Calibri"/>
              </a:rPr>
              <a:t>Projects, </a:t>
            </a:r>
            <a:r>
              <a:rPr sz="2200" spc="-5">
                <a:latin typeface="Calibri"/>
                <a:cs typeface="Calibri"/>
              </a:rPr>
              <a:t>in </a:t>
            </a:r>
            <a:r>
              <a:rPr sz="2200" spc="-10">
                <a:latin typeface="Calibri"/>
                <a:cs typeface="Calibri"/>
              </a:rPr>
              <a:t>accordance </a:t>
            </a:r>
            <a:r>
              <a:rPr sz="2200" spc="-5">
                <a:latin typeface="Calibri"/>
                <a:cs typeface="Calibri"/>
              </a:rPr>
              <a:t>with </a:t>
            </a:r>
            <a:r>
              <a:rPr sz="2200" spc="-95">
                <a:latin typeface="Calibri"/>
                <a:cs typeface="Calibri"/>
              </a:rPr>
              <a:t>XP, </a:t>
            </a:r>
            <a:r>
              <a:rPr sz="2200" spc="-5">
                <a:latin typeface="Calibri"/>
                <a:cs typeface="Calibri"/>
              </a:rPr>
              <a:t>run </a:t>
            </a:r>
            <a:r>
              <a:rPr sz="2200" spc="-15">
                <a:latin typeface="Calibri"/>
                <a:cs typeface="Calibri"/>
              </a:rPr>
              <a:t>iteratively  </a:t>
            </a:r>
            <a:r>
              <a:rPr sz="2200" spc="-10">
                <a:latin typeface="Calibri"/>
                <a:cs typeface="Calibri"/>
              </a:rPr>
              <a:t>(repeatedly) </a:t>
            </a:r>
            <a:r>
              <a:rPr sz="2200" spc="-5">
                <a:latin typeface="Calibri"/>
                <a:cs typeface="Calibri"/>
              </a:rPr>
              <a:t>and </a:t>
            </a:r>
            <a:r>
              <a:rPr sz="2200" spc="-10">
                <a:latin typeface="Calibri"/>
                <a:cs typeface="Calibri"/>
              </a:rPr>
              <a:t>incrementally (gradually build </a:t>
            </a:r>
            <a:r>
              <a:rPr sz="2200" spc="-5">
                <a:latin typeface="Calibri"/>
                <a:cs typeface="Calibri"/>
              </a:rPr>
              <a:t>on each other).  </a:t>
            </a:r>
            <a:r>
              <a:rPr sz="2200" spc="-10">
                <a:latin typeface="Calibri"/>
                <a:cs typeface="Calibri"/>
              </a:rPr>
              <a:t>The </a:t>
            </a:r>
            <a:r>
              <a:rPr sz="2200" spc="-20">
                <a:latin typeface="Calibri"/>
                <a:cs typeface="Calibri"/>
              </a:rPr>
              <a:t>contents </a:t>
            </a:r>
            <a:r>
              <a:rPr sz="2200" spc="-5">
                <a:latin typeface="Calibri"/>
                <a:cs typeface="Calibri"/>
              </a:rPr>
              <a:t>of </a:t>
            </a:r>
            <a:r>
              <a:rPr sz="2200" spc="-10">
                <a:latin typeface="Calibri"/>
                <a:cs typeface="Calibri"/>
              </a:rPr>
              <a:t>the </a:t>
            </a:r>
            <a:r>
              <a:rPr sz="2200" spc="-15">
                <a:latin typeface="Calibri"/>
                <a:cs typeface="Calibri"/>
              </a:rPr>
              <a:t>next step </a:t>
            </a:r>
            <a:r>
              <a:rPr sz="2200" spc="-10">
                <a:latin typeface="Calibri"/>
                <a:cs typeface="Calibri"/>
              </a:rPr>
              <a:t>are </a:t>
            </a:r>
            <a:r>
              <a:rPr sz="2200" spc="-5">
                <a:latin typeface="Calibri"/>
                <a:cs typeface="Calibri"/>
              </a:rPr>
              <a:t>planned </a:t>
            </a:r>
            <a:r>
              <a:rPr sz="2200" spc="-25">
                <a:latin typeface="Calibri"/>
                <a:cs typeface="Calibri"/>
              </a:rPr>
              <a:t>before </a:t>
            </a:r>
            <a:r>
              <a:rPr sz="2200" spc="-5">
                <a:latin typeface="Calibri"/>
                <a:cs typeface="Calibri"/>
              </a:rPr>
              <a:t>each </a:t>
            </a:r>
            <a:r>
              <a:rPr sz="2200" spc="-15">
                <a:latin typeface="Calibri"/>
                <a:cs typeface="Calibri"/>
              </a:rPr>
              <a:t>iteration.  </a:t>
            </a:r>
            <a:r>
              <a:rPr sz="2200" spc="-5">
                <a:latin typeface="Calibri"/>
                <a:cs typeface="Calibri"/>
              </a:rPr>
              <a:t>All </a:t>
            </a:r>
            <a:r>
              <a:rPr sz="2200" spc="-15">
                <a:latin typeface="Calibri"/>
                <a:cs typeface="Calibri"/>
              </a:rPr>
              <a:t>project members </a:t>
            </a:r>
            <a:r>
              <a:rPr sz="2200" spc="-5">
                <a:latin typeface="Calibri"/>
                <a:cs typeface="Calibri"/>
              </a:rPr>
              <a:t>(incl. </a:t>
            </a:r>
            <a:r>
              <a:rPr sz="2200" spc="-10">
                <a:latin typeface="Calibri"/>
                <a:cs typeface="Calibri"/>
              </a:rPr>
              <a:t>the customer)</a:t>
            </a:r>
            <a:r>
              <a:rPr sz="2200" spc="80">
                <a:latin typeface="Calibri"/>
                <a:cs typeface="Calibri"/>
              </a:rPr>
              <a:t> </a:t>
            </a:r>
            <a:r>
              <a:rPr sz="2200" spc="-10">
                <a:latin typeface="Calibri"/>
                <a:cs typeface="Calibri"/>
              </a:rPr>
              <a:t>participate.</a:t>
            </a:r>
            <a:endParaRPr sz="2200">
              <a:latin typeface="Calibri"/>
              <a:cs typeface="Calibri"/>
            </a:endParaRPr>
          </a:p>
          <a:p>
            <a:pPr marL="756285" marR="801370" lvl="1" indent="-287020">
              <a:lnSpc>
                <a:spcPct val="100000"/>
              </a:lnSpc>
              <a:spcBef>
                <a:spcPts val="530"/>
              </a:spcBef>
              <a:buFont typeface="Arial" pitchFamily="34" charset="0"/>
              <a:buChar char="–"/>
              <a:tabLst>
                <a:tab pos="756285"/>
                <a:tab pos="756920"/>
              </a:tabLst>
            </a:pPr>
            <a:r>
              <a:rPr sz="2200" b="1" spc="-5">
                <a:latin typeface="Calibri"/>
                <a:cs typeface="Calibri"/>
              </a:rPr>
              <a:t>Short </a:t>
            </a:r>
            <a:r>
              <a:rPr sz="2200" b="1" spc="-15">
                <a:latin typeface="Calibri"/>
                <a:cs typeface="Calibri"/>
              </a:rPr>
              <a:t>Releases: </a:t>
            </a:r>
            <a:r>
              <a:rPr sz="2200" spc="-10">
                <a:latin typeface="Calibri"/>
                <a:cs typeface="Calibri"/>
              </a:rPr>
              <a:t>New deliveries </a:t>
            </a:r>
            <a:r>
              <a:rPr sz="2200" spc="-5">
                <a:latin typeface="Calibri"/>
                <a:cs typeface="Calibri"/>
              </a:rPr>
              <a:t>should be made </a:t>
            </a:r>
            <a:r>
              <a:rPr sz="2200" spc="-15">
                <a:latin typeface="Calibri"/>
                <a:cs typeface="Calibri"/>
              </a:rPr>
              <a:t>at </a:t>
            </a:r>
            <a:r>
              <a:rPr sz="2200" spc="-5">
                <a:latin typeface="Calibri"/>
                <a:cs typeface="Calibri"/>
              </a:rPr>
              <a:t>short  </a:t>
            </a:r>
            <a:r>
              <a:rPr sz="2200" spc="-10">
                <a:latin typeface="Calibri"/>
                <a:cs typeface="Calibri"/>
              </a:rPr>
              <a:t>intervals. </a:t>
            </a:r>
            <a:r>
              <a:rPr sz="2200" spc="-20">
                <a:latin typeface="Calibri"/>
                <a:cs typeface="Calibri"/>
              </a:rPr>
              <a:t>Consequently, </a:t>
            </a:r>
            <a:r>
              <a:rPr sz="2200" spc="-15">
                <a:latin typeface="Calibri"/>
                <a:cs typeface="Calibri"/>
              </a:rPr>
              <a:t>customers receive </a:t>
            </a:r>
            <a:r>
              <a:rPr sz="2200" spc="-5">
                <a:latin typeface="Calibri"/>
                <a:cs typeface="Calibri"/>
              </a:rPr>
              <a:t>the </a:t>
            </a:r>
            <a:r>
              <a:rPr sz="2200" spc="-10">
                <a:latin typeface="Calibri"/>
                <a:cs typeface="Calibri"/>
              </a:rPr>
              <a:t>required  </a:t>
            </a:r>
            <a:r>
              <a:rPr sz="2200" spc="-5">
                <a:latin typeface="Calibri"/>
                <a:cs typeface="Calibri"/>
              </a:rPr>
              <a:t>functions </a:t>
            </a:r>
            <a:r>
              <a:rPr sz="2200" spc="-20">
                <a:latin typeface="Calibri"/>
                <a:cs typeface="Calibri"/>
              </a:rPr>
              <a:t>quicker </a:t>
            </a:r>
            <a:r>
              <a:rPr sz="2200" spc="-5">
                <a:latin typeface="Calibri"/>
                <a:cs typeface="Calibri"/>
              </a:rPr>
              <a:t>and </a:t>
            </a:r>
            <a:r>
              <a:rPr sz="2200" spc="-15">
                <a:latin typeface="Calibri"/>
                <a:cs typeface="Calibri"/>
              </a:rPr>
              <a:t>can </a:t>
            </a:r>
            <a:r>
              <a:rPr sz="2200" spc="-20">
                <a:latin typeface="Calibri"/>
                <a:cs typeface="Calibri"/>
              </a:rPr>
              <a:t>therefore </a:t>
            </a:r>
            <a:r>
              <a:rPr sz="2200" spc="-10">
                <a:latin typeface="Calibri"/>
                <a:cs typeface="Calibri"/>
              </a:rPr>
              <a:t>give feedback </a:t>
            </a:r>
            <a:r>
              <a:rPr sz="2200" spc="-5">
                <a:latin typeface="Calibri"/>
                <a:cs typeface="Calibri"/>
              </a:rPr>
              <a:t>on </a:t>
            </a:r>
            <a:r>
              <a:rPr sz="2200" spc="-10">
                <a:latin typeface="Calibri"/>
                <a:cs typeface="Calibri"/>
              </a:rPr>
              <a:t>the  development</a:t>
            </a:r>
            <a:r>
              <a:rPr sz="2200" spc="20">
                <a:latin typeface="Calibri"/>
                <a:cs typeface="Calibri"/>
              </a:rPr>
              <a:t> </a:t>
            </a:r>
            <a:r>
              <a:rPr sz="2200" spc="-45">
                <a:latin typeface="Calibri"/>
                <a:cs typeface="Calibri"/>
              </a:rPr>
              <a:t>quicker.</a:t>
            </a:r>
            <a:endParaRPr sz="2200">
              <a:latin typeface="Calibri"/>
              <a:cs typeface="Calibri"/>
            </a:endParaRPr>
          </a:p>
        </p:txBody>
      </p:sp>
    </p:spTree>
  </p:cSld>
  <p:clrMapOvr>
    <a:masterClrMapping/>
  </p:clrMapOvr>
  <p:transition/>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537345"/>
            <a:ext cx="8049259" cy="4306570"/>
          </a:xfrm>
          <a:prstGeom prst="rect">
            <a:avLst/>
          </a:prstGeom>
        </p:spPr>
        <p:txBody>
          <a:bodyPr vert="horz" wrap="square" lIns="0" tIns="52069" rIns="0" bIns="0" rtlCol="0">
            <a:spAutoFit/>
          </a:bodyPr>
          <a:lstStyle>
            <a:defPPr>
              <a:defRPr lang="en-US"/>
            </a:defPPr>
          </a:lstStyle>
          <a:p>
            <a:pPr marL="355600" indent="-342900">
              <a:lnSpc>
                <a:spcPct val="100000"/>
              </a:lnSpc>
              <a:spcBef>
                <a:spcPts val="409"/>
              </a:spcBef>
              <a:buFont typeface="Arial" pitchFamily="34" charset="0"/>
              <a:buChar char="•"/>
              <a:tabLst>
                <a:tab pos="354965"/>
                <a:tab pos="355600"/>
              </a:tabLst>
            </a:pPr>
            <a:r>
              <a:rPr sz="2400" b="1" spc="-20">
                <a:latin typeface="Calibri"/>
                <a:cs typeface="Calibri"/>
              </a:rPr>
              <a:t>Team-Practices</a:t>
            </a:r>
            <a:endParaRPr sz="2400">
              <a:latin typeface="Calibri"/>
              <a:cs typeface="Calibri"/>
            </a:endParaRPr>
          </a:p>
          <a:p>
            <a:pPr marL="756285" marR="175895" lvl="1" indent="-287020">
              <a:lnSpc>
                <a:spcPct val="90100"/>
              </a:lnSpc>
              <a:spcBef>
                <a:spcPts val="505"/>
              </a:spcBef>
              <a:buFont typeface="Arial" pitchFamily="34" charset="0"/>
              <a:buChar char="–"/>
              <a:tabLst>
                <a:tab pos="756285"/>
                <a:tab pos="756920"/>
              </a:tabLst>
            </a:pPr>
            <a:r>
              <a:rPr sz="2000" b="1" spc="-5">
                <a:latin typeface="Calibri"/>
                <a:cs typeface="Calibri"/>
              </a:rPr>
              <a:t>Metaphor: </a:t>
            </a:r>
            <a:r>
              <a:rPr sz="2000">
                <a:latin typeface="Calibri"/>
                <a:cs typeface="Calibri"/>
              </a:rPr>
              <a:t>Only a </a:t>
            </a:r>
            <a:r>
              <a:rPr sz="2000" spc="-25">
                <a:latin typeface="Calibri"/>
                <a:cs typeface="Calibri"/>
              </a:rPr>
              <a:t>few </a:t>
            </a:r>
            <a:r>
              <a:rPr sz="2000">
                <a:latin typeface="Calibri"/>
                <a:cs typeface="Calibri"/>
              </a:rPr>
              <a:t>clear </a:t>
            </a:r>
            <a:r>
              <a:rPr sz="2000" spc="-10">
                <a:latin typeface="Calibri"/>
                <a:cs typeface="Calibri"/>
              </a:rPr>
              <a:t>metaphors </a:t>
            </a:r>
            <a:r>
              <a:rPr sz="2000" spc="-5">
                <a:latin typeface="Calibri"/>
                <a:cs typeface="Calibri"/>
              </a:rPr>
              <a:t>should describe </a:t>
            </a:r>
            <a:r>
              <a:rPr sz="2000">
                <a:latin typeface="Calibri"/>
                <a:cs typeface="Calibri"/>
              </a:rPr>
              <a:t>the </a:t>
            </a:r>
            <a:r>
              <a:rPr sz="2000" spc="-20">
                <a:latin typeface="Calibri"/>
                <a:cs typeface="Calibri"/>
              </a:rPr>
              <a:t>system  </a:t>
            </a:r>
            <a:r>
              <a:rPr sz="2000" spc="-5">
                <a:latin typeface="Calibri"/>
                <a:cs typeface="Calibri"/>
              </a:rPr>
              <a:t>being </a:t>
            </a:r>
            <a:r>
              <a:rPr sz="2000" spc="-10">
                <a:latin typeface="Calibri"/>
                <a:cs typeface="Calibri"/>
              </a:rPr>
              <a:t>developed </a:t>
            </a:r>
            <a:r>
              <a:rPr sz="2000" spc="-5">
                <a:latin typeface="Calibri"/>
                <a:cs typeface="Calibri"/>
              </a:rPr>
              <a:t>so that </a:t>
            </a:r>
            <a:r>
              <a:rPr sz="2000">
                <a:latin typeface="Calibri"/>
                <a:cs typeface="Calibri"/>
              </a:rPr>
              <a:t>the </a:t>
            </a:r>
            <a:r>
              <a:rPr sz="2000" spc="-5">
                <a:latin typeface="Calibri"/>
                <a:cs typeface="Calibri"/>
              </a:rPr>
              <a:t>nitty-gritty of </a:t>
            </a:r>
            <a:r>
              <a:rPr sz="2000">
                <a:latin typeface="Calibri"/>
                <a:cs typeface="Calibri"/>
              </a:rPr>
              <a:t>the </a:t>
            </a:r>
            <a:r>
              <a:rPr sz="2000" spc="-20">
                <a:latin typeface="Calibri"/>
                <a:cs typeface="Calibri"/>
              </a:rPr>
              <a:t>system </a:t>
            </a:r>
            <a:r>
              <a:rPr sz="2000">
                <a:latin typeface="Calibri"/>
                <a:cs typeface="Calibri"/>
              </a:rPr>
              <a:t>is clear </a:t>
            </a:r>
            <a:r>
              <a:rPr sz="2000" spc="-15">
                <a:latin typeface="Calibri"/>
                <a:cs typeface="Calibri"/>
              </a:rPr>
              <a:t>to </a:t>
            </a:r>
            <a:r>
              <a:rPr sz="2000">
                <a:latin typeface="Calibri"/>
                <a:cs typeface="Calibri"/>
              </a:rPr>
              <a:t>all </a:t>
            </a:r>
            <a:r>
              <a:rPr sz="2000" spc="-5">
                <a:latin typeface="Calibri"/>
                <a:cs typeface="Calibri"/>
              </a:rPr>
              <a:t>of  </a:t>
            </a:r>
            <a:r>
              <a:rPr sz="2000">
                <a:latin typeface="Calibri"/>
                <a:cs typeface="Calibri"/>
              </a:rPr>
              <a:t>the </a:t>
            </a:r>
            <a:r>
              <a:rPr sz="2000" spc="-10">
                <a:latin typeface="Calibri"/>
                <a:cs typeface="Calibri"/>
              </a:rPr>
              <a:t>project members.</a:t>
            </a:r>
            <a:endParaRPr sz="2000">
              <a:latin typeface="Calibri"/>
              <a:cs typeface="Calibri"/>
            </a:endParaRPr>
          </a:p>
          <a:p>
            <a:pPr marL="756285" marR="5080" lvl="1" indent="-287020">
              <a:lnSpc>
                <a:spcPts val="2160"/>
              </a:lnSpc>
              <a:spcBef>
                <a:spcPts val="515"/>
              </a:spcBef>
              <a:buFont typeface="Arial" pitchFamily="34" charset="0"/>
              <a:buChar char="–"/>
              <a:tabLst>
                <a:tab pos="756285"/>
                <a:tab pos="756920"/>
              </a:tabLst>
            </a:pPr>
            <a:r>
              <a:rPr sz="2000" b="1" spc="-10">
                <a:latin typeface="Calibri"/>
                <a:cs typeface="Calibri"/>
              </a:rPr>
              <a:t>Collective </a:t>
            </a:r>
            <a:r>
              <a:rPr sz="2000" b="1" spc="-5">
                <a:latin typeface="Calibri"/>
                <a:cs typeface="Calibri"/>
              </a:rPr>
              <a:t>Ownership: </a:t>
            </a:r>
            <a:r>
              <a:rPr sz="2000" spc="-5">
                <a:latin typeface="Calibri"/>
                <a:cs typeface="Calibri"/>
              </a:rPr>
              <a:t>The </a:t>
            </a:r>
            <a:r>
              <a:rPr sz="2000">
                <a:latin typeface="Calibri"/>
                <a:cs typeface="Calibri"/>
              </a:rPr>
              <a:t>whole </a:t>
            </a:r>
            <a:r>
              <a:rPr sz="2000" spc="-5">
                <a:latin typeface="Calibri"/>
                <a:cs typeface="Calibri"/>
              </a:rPr>
              <a:t>team </a:t>
            </a:r>
            <a:r>
              <a:rPr sz="2000">
                <a:latin typeface="Calibri"/>
                <a:cs typeface="Calibri"/>
              </a:rPr>
              <a:t>is </a:t>
            </a:r>
            <a:r>
              <a:rPr sz="2000" spc="-5">
                <a:latin typeface="Calibri"/>
                <a:cs typeface="Calibri"/>
              </a:rPr>
              <a:t>responsible </a:t>
            </a:r>
            <a:r>
              <a:rPr sz="2000" spc="-15">
                <a:latin typeface="Calibri"/>
                <a:cs typeface="Calibri"/>
              </a:rPr>
              <a:t>for </a:t>
            </a:r>
            <a:r>
              <a:rPr sz="2000">
                <a:latin typeface="Calibri"/>
                <a:cs typeface="Calibri"/>
              </a:rPr>
              <a:t>the </a:t>
            </a:r>
            <a:r>
              <a:rPr sz="2000" spc="-20">
                <a:latin typeface="Calibri"/>
                <a:cs typeface="Calibri"/>
              </a:rPr>
              <a:t>system,  </a:t>
            </a:r>
            <a:r>
              <a:rPr sz="2000" spc="-5">
                <a:latin typeface="Calibri"/>
                <a:cs typeface="Calibri"/>
              </a:rPr>
              <a:t>not individuals. </a:t>
            </a:r>
            <a:r>
              <a:rPr sz="2000" spc="-10">
                <a:latin typeface="Calibri"/>
                <a:cs typeface="Calibri"/>
              </a:rPr>
              <a:t>Each developer must </a:t>
            </a:r>
            <a:r>
              <a:rPr sz="2000" spc="-15">
                <a:latin typeface="Calibri"/>
                <a:cs typeface="Calibri"/>
              </a:rPr>
              <a:t>have </a:t>
            </a:r>
            <a:r>
              <a:rPr sz="2000">
                <a:latin typeface="Calibri"/>
                <a:cs typeface="Calibri"/>
              </a:rPr>
              <a:t>access </a:t>
            </a:r>
            <a:r>
              <a:rPr sz="2000" spc="-15">
                <a:latin typeface="Calibri"/>
                <a:cs typeface="Calibri"/>
              </a:rPr>
              <a:t>to </a:t>
            </a:r>
            <a:r>
              <a:rPr sz="2000">
                <a:latin typeface="Calibri"/>
                <a:cs typeface="Calibri"/>
              </a:rPr>
              <a:t>all </a:t>
            </a:r>
            <a:r>
              <a:rPr sz="2000" spc="-5">
                <a:latin typeface="Calibri"/>
                <a:cs typeface="Calibri"/>
              </a:rPr>
              <a:t>lines of code so  that </a:t>
            </a:r>
            <a:r>
              <a:rPr sz="2000">
                <a:latin typeface="Calibri"/>
                <a:cs typeface="Calibri"/>
              </a:rPr>
              <a:t>each </a:t>
            </a:r>
            <a:r>
              <a:rPr sz="2000" spc="-10">
                <a:latin typeface="Calibri"/>
                <a:cs typeface="Calibri"/>
              </a:rPr>
              <a:t>developer </a:t>
            </a:r>
            <a:r>
              <a:rPr sz="2000">
                <a:latin typeface="Calibri"/>
                <a:cs typeface="Calibri"/>
              </a:rPr>
              <a:t>is able </a:t>
            </a:r>
            <a:r>
              <a:rPr sz="2000" spc="-10">
                <a:latin typeface="Calibri"/>
                <a:cs typeface="Calibri"/>
              </a:rPr>
              <a:t>to </a:t>
            </a:r>
            <a:r>
              <a:rPr sz="2000" spc="-20">
                <a:latin typeface="Calibri"/>
                <a:cs typeface="Calibri"/>
              </a:rPr>
              <a:t>take </a:t>
            </a:r>
            <a:r>
              <a:rPr sz="2000" spc="-10">
                <a:latin typeface="Calibri"/>
                <a:cs typeface="Calibri"/>
              </a:rPr>
              <a:t>over </a:t>
            </a:r>
            <a:r>
              <a:rPr sz="2000">
                <a:latin typeface="Calibri"/>
                <a:cs typeface="Calibri"/>
              </a:rPr>
              <a:t>the </a:t>
            </a:r>
            <a:r>
              <a:rPr sz="2000" spc="-5">
                <a:latin typeface="Calibri"/>
                <a:cs typeface="Calibri"/>
              </a:rPr>
              <a:t>task </a:t>
            </a:r>
            <a:r>
              <a:rPr sz="2000">
                <a:latin typeface="Calibri"/>
                <a:cs typeface="Calibri"/>
              </a:rPr>
              <a:t>of another</a:t>
            </a:r>
            <a:r>
              <a:rPr sz="2000" spc="55">
                <a:latin typeface="Calibri"/>
                <a:cs typeface="Calibri"/>
              </a:rPr>
              <a:t> </a:t>
            </a:r>
            <a:r>
              <a:rPr sz="2000" spc="-30">
                <a:latin typeface="Calibri"/>
                <a:cs typeface="Calibri"/>
              </a:rPr>
              <a:t>developer.</a:t>
            </a:r>
            <a:endParaRPr sz="2000">
              <a:latin typeface="Calibri"/>
              <a:cs typeface="Calibri"/>
            </a:endParaRPr>
          </a:p>
          <a:p>
            <a:pPr marL="756285" marR="93345" lvl="1" indent="-287020">
              <a:lnSpc>
                <a:spcPts val="2160"/>
              </a:lnSpc>
              <a:spcBef>
                <a:spcPts val="480"/>
              </a:spcBef>
              <a:buFont typeface="Arial" pitchFamily="34" charset="0"/>
              <a:buChar char="–"/>
              <a:tabLst>
                <a:tab pos="756285"/>
                <a:tab pos="756920"/>
              </a:tabLst>
            </a:pPr>
            <a:r>
              <a:rPr sz="2000" b="1" spc="-5">
                <a:latin typeface="Calibri"/>
                <a:cs typeface="Calibri"/>
              </a:rPr>
              <a:t>Continuous </a:t>
            </a:r>
            <a:r>
              <a:rPr sz="2000" b="1" spc="-10">
                <a:latin typeface="Calibri"/>
                <a:cs typeface="Calibri"/>
              </a:rPr>
              <a:t>Integration: </a:t>
            </a:r>
            <a:r>
              <a:rPr sz="2000">
                <a:latin typeface="Calibri"/>
                <a:cs typeface="Calibri"/>
              </a:rPr>
              <a:t>All changes </a:t>
            </a:r>
            <a:r>
              <a:rPr sz="2000" spc="-15">
                <a:latin typeface="Calibri"/>
                <a:cs typeface="Calibri"/>
              </a:rPr>
              <a:t>to </a:t>
            </a:r>
            <a:r>
              <a:rPr sz="2000">
                <a:latin typeface="Calibri"/>
                <a:cs typeface="Calibri"/>
              </a:rPr>
              <a:t>the </a:t>
            </a:r>
            <a:r>
              <a:rPr sz="2000" spc="-20">
                <a:latin typeface="Calibri"/>
                <a:cs typeface="Calibri"/>
              </a:rPr>
              <a:t>system </a:t>
            </a:r>
            <a:r>
              <a:rPr sz="2000" spc="-10">
                <a:latin typeface="Calibri"/>
                <a:cs typeface="Calibri"/>
              </a:rPr>
              <a:t>are </a:t>
            </a:r>
            <a:r>
              <a:rPr sz="2000" spc="-15">
                <a:latin typeface="Calibri"/>
                <a:cs typeface="Calibri"/>
              </a:rPr>
              <a:t>integrated  </a:t>
            </a:r>
            <a:r>
              <a:rPr sz="2000" spc="-10">
                <a:latin typeface="Calibri"/>
                <a:cs typeface="Calibri"/>
              </a:rPr>
              <a:t>promptly </a:t>
            </a:r>
            <a:r>
              <a:rPr sz="2000" spc="-5">
                <a:latin typeface="Calibri"/>
                <a:cs typeface="Calibri"/>
              </a:rPr>
              <a:t>so that </a:t>
            </a:r>
            <a:r>
              <a:rPr sz="2000">
                <a:latin typeface="Calibri"/>
                <a:cs typeface="Calibri"/>
              </a:rPr>
              <a:t>not </a:t>
            </a:r>
            <a:r>
              <a:rPr sz="2000" spc="-10">
                <a:latin typeface="Calibri"/>
                <a:cs typeface="Calibri"/>
              </a:rPr>
              <a:t>too many </a:t>
            </a:r>
            <a:r>
              <a:rPr sz="2000" spc="-5">
                <a:latin typeface="Calibri"/>
                <a:cs typeface="Calibri"/>
              </a:rPr>
              <a:t>dependencies between </a:t>
            </a:r>
            <a:r>
              <a:rPr sz="2000">
                <a:latin typeface="Calibri"/>
                <a:cs typeface="Calibri"/>
              </a:rPr>
              <a:t>changes</a:t>
            </a:r>
            <a:r>
              <a:rPr sz="2000" spc="-5">
                <a:latin typeface="Calibri"/>
                <a:cs typeface="Calibri"/>
              </a:rPr>
              <a:t> </a:t>
            </a:r>
            <a:r>
              <a:rPr sz="2000" spc="-35">
                <a:latin typeface="Calibri"/>
                <a:cs typeface="Calibri"/>
              </a:rPr>
              <a:t>occur.</a:t>
            </a:r>
            <a:endParaRPr sz="2000">
              <a:latin typeface="Calibri"/>
              <a:cs typeface="Calibri"/>
            </a:endParaRPr>
          </a:p>
          <a:p>
            <a:pPr marL="756285" marR="106045" lvl="1" indent="-287020">
              <a:lnSpc>
                <a:spcPts val="2160"/>
              </a:lnSpc>
              <a:spcBef>
                <a:spcPts val="480"/>
              </a:spcBef>
              <a:buFont typeface="Arial" pitchFamily="34" charset="0"/>
              <a:buChar char="–"/>
              <a:tabLst>
                <a:tab pos="756285"/>
                <a:tab pos="756920"/>
              </a:tabLst>
            </a:pPr>
            <a:r>
              <a:rPr sz="2000" b="1" spc="-5">
                <a:latin typeface="Calibri"/>
                <a:cs typeface="Calibri"/>
              </a:rPr>
              <a:t>Coding Standards: </a:t>
            </a:r>
            <a:r>
              <a:rPr sz="2000" spc="-15">
                <a:latin typeface="Calibri"/>
                <a:cs typeface="Calibri"/>
              </a:rPr>
              <a:t>Regarding </a:t>
            </a:r>
            <a:r>
              <a:rPr sz="2000">
                <a:latin typeface="Calibri"/>
                <a:cs typeface="Calibri"/>
              </a:rPr>
              <a:t>the </a:t>
            </a:r>
            <a:r>
              <a:rPr sz="2000" spc="-5">
                <a:latin typeface="Calibri"/>
                <a:cs typeface="Calibri"/>
              </a:rPr>
              <a:t>common responsibility </a:t>
            </a:r>
            <a:r>
              <a:rPr sz="2000" spc="-15">
                <a:latin typeface="Calibri"/>
                <a:cs typeface="Calibri"/>
              </a:rPr>
              <a:t>for </a:t>
            </a:r>
            <a:r>
              <a:rPr sz="2000">
                <a:latin typeface="Calibri"/>
                <a:cs typeface="Calibri"/>
              </a:rPr>
              <a:t>the </a:t>
            </a:r>
            <a:r>
              <a:rPr sz="2000" spc="-5">
                <a:latin typeface="Calibri"/>
                <a:cs typeface="Calibri"/>
              </a:rPr>
              <a:t>code,  there should be </a:t>
            </a:r>
            <a:r>
              <a:rPr sz="2000">
                <a:latin typeface="Calibri"/>
                <a:cs typeface="Calibri"/>
              </a:rPr>
              <a:t>a </a:t>
            </a:r>
            <a:r>
              <a:rPr sz="2000" spc="-5">
                <a:latin typeface="Calibri"/>
                <a:cs typeface="Calibri"/>
              </a:rPr>
              <a:t>given common </a:t>
            </a:r>
            <a:r>
              <a:rPr sz="2000" spc="-10">
                <a:latin typeface="Calibri"/>
                <a:cs typeface="Calibri"/>
              </a:rPr>
              <a:t>standard </a:t>
            </a:r>
            <a:r>
              <a:rPr sz="2000" spc="-15">
                <a:latin typeface="Calibri"/>
                <a:cs typeface="Calibri"/>
              </a:rPr>
              <a:t>for </a:t>
            </a:r>
            <a:r>
              <a:rPr sz="2000" spc="-5">
                <a:latin typeface="Calibri"/>
                <a:cs typeface="Calibri"/>
              </a:rPr>
              <a:t>writing </a:t>
            </a:r>
            <a:r>
              <a:rPr sz="2000">
                <a:latin typeface="Calibri"/>
                <a:cs typeface="Calibri"/>
              </a:rPr>
              <a:t>the</a:t>
            </a:r>
            <a:r>
              <a:rPr sz="2000" spc="-10">
                <a:latin typeface="Calibri"/>
                <a:cs typeface="Calibri"/>
              </a:rPr>
              <a:t> </a:t>
            </a:r>
            <a:r>
              <a:rPr sz="2000">
                <a:latin typeface="Calibri"/>
                <a:cs typeface="Calibri"/>
              </a:rPr>
              <a:t>code.</a:t>
            </a:r>
            <a:endParaRPr sz="2000">
              <a:latin typeface="Calibri"/>
              <a:cs typeface="Calibri"/>
            </a:endParaRPr>
          </a:p>
          <a:p>
            <a:pPr marL="756285" marR="187960" lvl="1" indent="-287020">
              <a:lnSpc>
                <a:spcPct val="90100"/>
              </a:lnSpc>
              <a:spcBef>
                <a:spcPts val="445"/>
              </a:spcBef>
              <a:buFont typeface="Arial" pitchFamily="34" charset="0"/>
              <a:buChar char="–"/>
              <a:tabLst>
                <a:tab pos="756285"/>
                <a:tab pos="756920"/>
              </a:tabLst>
            </a:pPr>
            <a:r>
              <a:rPr sz="2000" b="1" spc="-5">
                <a:latin typeface="Calibri"/>
                <a:cs typeface="Calibri"/>
              </a:rPr>
              <a:t>Sustainable </a:t>
            </a:r>
            <a:r>
              <a:rPr sz="2000" b="1" spc="-10">
                <a:latin typeface="Calibri"/>
                <a:cs typeface="Calibri"/>
              </a:rPr>
              <a:t>Pace: </a:t>
            </a:r>
            <a:r>
              <a:rPr sz="2000">
                <a:latin typeface="Calibri"/>
                <a:cs typeface="Calibri"/>
              </a:rPr>
              <a:t>XP </a:t>
            </a:r>
            <a:r>
              <a:rPr sz="2000" spc="-5">
                <a:latin typeface="Calibri"/>
                <a:cs typeface="Calibri"/>
              </a:rPr>
              <a:t>builds </a:t>
            </a:r>
            <a:r>
              <a:rPr sz="2000">
                <a:latin typeface="Calibri"/>
                <a:cs typeface="Calibri"/>
              </a:rPr>
              <a:t>on the </a:t>
            </a:r>
            <a:r>
              <a:rPr sz="2000" spc="-5">
                <a:latin typeface="Calibri"/>
                <a:cs typeface="Calibri"/>
              </a:rPr>
              <a:t>creativity </a:t>
            </a:r>
            <a:r>
              <a:rPr sz="2000">
                <a:latin typeface="Calibri"/>
                <a:cs typeface="Calibri"/>
              </a:rPr>
              <a:t>of the individual </a:t>
            </a:r>
            <a:r>
              <a:rPr sz="2000" spc="-10">
                <a:latin typeface="Calibri"/>
                <a:cs typeface="Calibri"/>
              </a:rPr>
              <a:t>project  members. </a:t>
            </a:r>
            <a:r>
              <a:rPr sz="2000" spc="-5">
                <a:latin typeface="Calibri"/>
                <a:cs typeface="Calibri"/>
              </a:rPr>
              <a:t>This creativity </a:t>
            </a:r>
            <a:r>
              <a:rPr sz="2000">
                <a:latin typeface="Calibri"/>
                <a:cs typeface="Calibri"/>
              </a:rPr>
              <a:t>cannot </a:t>
            </a:r>
            <a:r>
              <a:rPr sz="2000" spc="-5">
                <a:latin typeface="Calibri"/>
                <a:cs typeface="Calibri"/>
              </a:rPr>
              <a:t>be achieved </a:t>
            </a:r>
            <a:r>
              <a:rPr sz="2000">
                <a:latin typeface="Calibri"/>
                <a:cs typeface="Calibri"/>
              </a:rPr>
              <a:t>if the </a:t>
            </a:r>
            <a:r>
              <a:rPr sz="2000" spc="-10">
                <a:latin typeface="Calibri"/>
                <a:cs typeface="Calibri"/>
              </a:rPr>
              <a:t>project team  constantly </a:t>
            </a:r>
            <a:r>
              <a:rPr sz="2000" spc="-15">
                <a:latin typeface="Calibri"/>
                <a:cs typeface="Calibri"/>
              </a:rPr>
              <a:t>works </a:t>
            </a:r>
            <a:r>
              <a:rPr sz="2000" spc="-10">
                <a:latin typeface="Calibri"/>
                <a:cs typeface="Calibri"/>
              </a:rPr>
              <a:t>overtime. </a:t>
            </a:r>
            <a:r>
              <a:rPr sz="2000" spc="-5">
                <a:latin typeface="Calibri"/>
                <a:cs typeface="Calibri"/>
              </a:rPr>
              <a:t>Overtime </a:t>
            </a:r>
            <a:r>
              <a:rPr sz="2000">
                <a:latin typeface="Calibri"/>
                <a:cs typeface="Calibri"/>
              </a:rPr>
              <a:t>is </a:t>
            </a:r>
            <a:r>
              <a:rPr sz="2000" spc="-15">
                <a:latin typeface="Calibri"/>
                <a:cs typeface="Calibri"/>
              </a:rPr>
              <a:t>to </a:t>
            </a:r>
            <a:r>
              <a:rPr sz="2000">
                <a:latin typeface="Calibri"/>
                <a:cs typeface="Calibri"/>
              </a:rPr>
              <a:t>be</a:t>
            </a:r>
            <a:r>
              <a:rPr sz="2000" spc="65">
                <a:latin typeface="Calibri"/>
                <a:cs typeface="Calibri"/>
              </a:rPr>
              <a:t> </a:t>
            </a:r>
            <a:r>
              <a:rPr sz="2000" spc="-10">
                <a:latin typeface="Calibri"/>
                <a:cs typeface="Calibri"/>
              </a:rPr>
              <a:t>avoided.</a:t>
            </a:r>
            <a:endParaRPr sz="2000">
              <a:latin typeface="Calibri"/>
              <a:cs typeface="Calibri"/>
            </a:endParaRPr>
          </a:p>
        </p:txBody>
      </p:sp>
    </p:spTree>
  </p:cSld>
  <p:clrMapOvr>
    <a:masterClrMapping/>
  </p:clrMapOvr>
  <p:transition/>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520686"/>
            <a:ext cx="8067675" cy="4130675"/>
          </a:xfrm>
          <a:prstGeom prst="rect">
            <a:avLst/>
          </a:prstGeom>
        </p:spPr>
        <p:txBody>
          <a:bodyPr vert="horz" wrap="square" lIns="0" tIns="102235" rIns="0" bIns="0" rtlCol="0">
            <a:spAutoFit/>
          </a:bodyPr>
          <a:lstStyle>
            <a:defPPr>
              <a:defRPr lang="en-US"/>
            </a:defPPr>
          </a:lstStyle>
          <a:p>
            <a:pPr marL="355600" indent="-342900" algn="just">
              <a:lnSpc>
                <a:spcPct val="100000"/>
              </a:lnSpc>
              <a:spcBef>
                <a:spcPts val="805"/>
              </a:spcBef>
              <a:buFont typeface="Arial" pitchFamily="34" charset="0"/>
              <a:buChar char="•"/>
              <a:tabLst>
                <a:tab pos="355600"/>
              </a:tabLst>
            </a:pPr>
            <a:r>
              <a:rPr sz="2800" b="1" spc="-15">
                <a:latin typeface="Calibri"/>
                <a:cs typeface="Calibri"/>
              </a:rPr>
              <a:t>Programming-Practices</a:t>
            </a:r>
            <a:endParaRPr sz="2800">
              <a:latin typeface="Calibri"/>
              <a:cs typeface="Calibri"/>
            </a:endParaRPr>
          </a:p>
          <a:p>
            <a:pPr marL="756285" lvl="1" indent="-287020" algn="just">
              <a:lnSpc>
                <a:spcPct val="100000"/>
              </a:lnSpc>
              <a:spcBef>
                <a:spcPts val="605"/>
              </a:spcBef>
              <a:buFont typeface="Arial" pitchFamily="34" charset="0"/>
              <a:buChar char="–"/>
              <a:tabLst>
                <a:tab pos="756920"/>
              </a:tabLst>
            </a:pPr>
            <a:r>
              <a:rPr sz="2400" b="1" spc="-30">
                <a:latin typeface="Calibri"/>
                <a:cs typeface="Calibri"/>
              </a:rPr>
              <a:t>Testing: </a:t>
            </a:r>
            <a:r>
              <a:rPr sz="2400">
                <a:latin typeface="Calibri"/>
                <a:cs typeface="Calibri"/>
              </a:rPr>
              <a:t>All </a:t>
            </a:r>
            <a:r>
              <a:rPr sz="2400" spc="-10">
                <a:latin typeface="Calibri"/>
                <a:cs typeface="Calibri"/>
              </a:rPr>
              <a:t>developments must </a:t>
            </a:r>
            <a:r>
              <a:rPr sz="2400" spc="-5">
                <a:latin typeface="Calibri"/>
                <a:cs typeface="Calibri"/>
              </a:rPr>
              <a:t>be</a:t>
            </a:r>
            <a:r>
              <a:rPr sz="2400" spc="20">
                <a:latin typeface="Calibri"/>
                <a:cs typeface="Calibri"/>
              </a:rPr>
              <a:t> </a:t>
            </a:r>
            <a:r>
              <a:rPr sz="2400" spc="-15">
                <a:latin typeface="Calibri"/>
                <a:cs typeface="Calibri"/>
              </a:rPr>
              <a:t>tested.</a:t>
            </a:r>
            <a:endParaRPr sz="2400">
              <a:latin typeface="Calibri"/>
              <a:cs typeface="Calibri"/>
            </a:endParaRPr>
          </a:p>
          <a:p>
            <a:pPr marL="756285" marR="318135" lvl="1" indent="-287020" algn="just">
              <a:lnSpc>
                <a:spcPct val="100000"/>
              </a:lnSpc>
              <a:spcBef>
                <a:spcPts val="575"/>
              </a:spcBef>
              <a:buFont typeface="Arial" pitchFamily="34" charset="0"/>
              <a:buChar char="–"/>
              <a:tabLst>
                <a:tab pos="756920"/>
              </a:tabLst>
            </a:pPr>
            <a:r>
              <a:rPr sz="2400" b="1" spc="-5">
                <a:latin typeface="Calibri"/>
                <a:cs typeface="Calibri"/>
              </a:rPr>
              <a:t>Simple Design: </a:t>
            </a:r>
            <a:r>
              <a:rPr sz="2400" spc="-5">
                <a:latin typeface="Calibri"/>
                <a:cs typeface="Calibri"/>
              </a:rPr>
              <a:t>The </a:t>
            </a:r>
            <a:r>
              <a:rPr sz="2400" spc="-25">
                <a:latin typeface="Calibri"/>
                <a:cs typeface="Calibri"/>
              </a:rPr>
              <a:t>system </a:t>
            </a:r>
            <a:r>
              <a:rPr sz="2400" spc="-5">
                <a:latin typeface="Calibri"/>
                <a:cs typeface="Calibri"/>
              </a:rPr>
              <a:t>should be designed </a:t>
            </a:r>
            <a:r>
              <a:rPr sz="2400">
                <a:latin typeface="Calibri"/>
                <a:cs typeface="Calibri"/>
              </a:rPr>
              <a:t>as </a:t>
            </a:r>
            <a:r>
              <a:rPr sz="2400" spc="-5">
                <a:latin typeface="Calibri"/>
                <a:cs typeface="Calibri"/>
              </a:rPr>
              <a:t>simply  </a:t>
            </a:r>
            <a:r>
              <a:rPr sz="2400">
                <a:latin typeface="Calibri"/>
                <a:cs typeface="Calibri"/>
              </a:rPr>
              <a:t>as </a:t>
            </a:r>
            <a:r>
              <a:rPr sz="2400" spc="-5">
                <a:latin typeface="Calibri"/>
                <a:cs typeface="Calibri"/>
              </a:rPr>
              <a:t>possible so </a:t>
            </a:r>
            <a:r>
              <a:rPr sz="2400" spc="-10">
                <a:latin typeface="Calibri"/>
                <a:cs typeface="Calibri"/>
              </a:rPr>
              <a:t>that </a:t>
            </a:r>
            <a:r>
              <a:rPr sz="2400">
                <a:latin typeface="Calibri"/>
                <a:cs typeface="Calibri"/>
              </a:rPr>
              <a:t>it is easier </a:t>
            </a:r>
            <a:r>
              <a:rPr sz="2400" spc="-15">
                <a:latin typeface="Calibri"/>
                <a:cs typeface="Calibri"/>
              </a:rPr>
              <a:t>to </a:t>
            </a:r>
            <a:r>
              <a:rPr sz="2400" spc="-10">
                <a:latin typeface="Calibri"/>
                <a:cs typeface="Calibri"/>
              </a:rPr>
              <a:t>understand, </a:t>
            </a:r>
            <a:r>
              <a:rPr sz="2400">
                <a:latin typeface="Calibri"/>
                <a:cs typeface="Calibri"/>
              </a:rPr>
              <a:t>modify and  </a:t>
            </a:r>
            <a:r>
              <a:rPr sz="2400" spc="-10">
                <a:latin typeface="Calibri"/>
                <a:cs typeface="Calibri"/>
              </a:rPr>
              <a:t>test.</a:t>
            </a:r>
            <a:endParaRPr sz="2400">
              <a:latin typeface="Calibri"/>
              <a:cs typeface="Calibri"/>
            </a:endParaRPr>
          </a:p>
          <a:p>
            <a:pPr marL="756285" marR="244475" lvl="1" indent="-287020">
              <a:lnSpc>
                <a:spcPct val="100000"/>
              </a:lnSpc>
              <a:spcBef>
                <a:spcPts val="580"/>
              </a:spcBef>
              <a:buFont typeface="Arial" pitchFamily="34" charset="0"/>
              <a:buChar char="–"/>
              <a:tabLst>
                <a:tab pos="756920"/>
              </a:tabLst>
            </a:pPr>
            <a:r>
              <a:rPr sz="2400" b="1" spc="-10">
                <a:latin typeface="Calibri"/>
                <a:cs typeface="Calibri"/>
              </a:rPr>
              <a:t>Refactoring: </a:t>
            </a:r>
            <a:r>
              <a:rPr sz="2400">
                <a:latin typeface="Calibri"/>
                <a:cs typeface="Calibri"/>
              </a:rPr>
              <a:t>As </a:t>
            </a:r>
            <a:r>
              <a:rPr sz="2400" spc="-5">
                <a:latin typeface="Calibri"/>
                <a:cs typeface="Calibri"/>
              </a:rPr>
              <a:t>soon </a:t>
            </a:r>
            <a:r>
              <a:rPr sz="2400">
                <a:latin typeface="Calibri"/>
                <a:cs typeface="Calibri"/>
              </a:rPr>
              <a:t>as it </a:t>
            </a:r>
            <a:r>
              <a:rPr sz="2400" spc="-10">
                <a:latin typeface="Calibri"/>
                <a:cs typeface="Calibri"/>
              </a:rPr>
              <a:t>becomes </a:t>
            </a:r>
            <a:r>
              <a:rPr sz="2400">
                <a:latin typeface="Calibri"/>
                <a:cs typeface="Calibri"/>
              </a:rPr>
              <a:t>necessary </a:t>
            </a:r>
            <a:r>
              <a:rPr sz="2400" spc="-15">
                <a:latin typeface="Calibri"/>
                <a:cs typeface="Calibri"/>
              </a:rPr>
              <a:t>to </a:t>
            </a:r>
            <a:r>
              <a:rPr sz="2400" spc="-5">
                <a:latin typeface="Calibri"/>
                <a:cs typeface="Calibri"/>
              </a:rPr>
              <a:t>alter</a:t>
            </a:r>
            <a:r>
              <a:rPr sz="2400" spc="-130">
                <a:latin typeface="Calibri"/>
                <a:cs typeface="Calibri"/>
              </a:rPr>
              <a:t> </a:t>
            </a:r>
            <a:r>
              <a:rPr sz="2400">
                <a:latin typeface="Calibri"/>
                <a:cs typeface="Calibri"/>
              </a:rPr>
              <a:t>the  </a:t>
            </a:r>
            <a:r>
              <a:rPr sz="2400" spc="-10">
                <a:latin typeface="Calibri"/>
                <a:cs typeface="Calibri"/>
              </a:rPr>
              <a:t>structure </a:t>
            </a:r>
            <a:r>
              <a:rPr sz="2400" spc="-5">
                <a:latin typeface="Calibri"/>
                <a:cs typeface="Calibri"/>
              </a:rPr>
              <a:t>of </a:t>
            </a:r>
            <a:r>
              <a:rPr sz="2400">
                <a:latin typeface="Calibri"/>
                <a:cs typeface="Calibri"/>
              </a:rPr>
              <a:t>the </a:t>
            </a:r>
            <a:r>
              <a:rPr sz="2400" spc="-20">
                <a:latin typeface="Calibri"/>
                <a:cs typeface="Calibri"/>
              </a:rPr>
              <a:t>system, </a:t>
            </a:r>
            <a:r>
              <a:rPr sz="2400">
                <a:latin typeface="Calibri"/>
                <a:cs typeface="Calibri"/>
              </a:rPr>
              <a:t>it </a:t>
            </a:r>
            <a:r>
              <a:rPr sz="2400" spc="-5">
                <a:latin typeface="Calibri"/>
                <a:cs typeface="Calibri"/>
              </a:rPr>
              <a:t>should be</a:t>
            </a:r>
            <a:r>
              <a:rPr sz="2400" spc="-20">
                <a:latin typeface="Calibri"/>
                <a:cs typeface="Calibri"/>
              </a:rPr>
              <a:t> </a:t>
            </a:r>
            <a:r>
              <a:rPr sz="2400" spc="-5">
                <a:latin typeface="Calibri"/>
                <a:cs typeface="Calibri"/>
              </a:rPr>
              <a:t>implemented.</a:t>
            </a:r>
            <a:endParaRPr sz="2400">
              <a:latin typeface="Calibri"/>
              <a:cs typeface="Calibri"/>
            </a:endParaRPr>
          </a:p>
          <a:p>
            <a:pPr marL="756285" marR="5080" lvl="1" indent="-287020">
              <a:lnSpc>
                <a:spcPct val="100000"/>
              </a:lnSpc>
              <a:spcBef>
                <a:spcPts val="575"/>
              </a:spcBef>
              <a:buFont typeface="Arial" pitchFamily="34" charset="0"/>
              <a:buChar char="–"/>
              <a:tabLst>
                <a:tab pos="756920"/>
              </a:tabLst>
            </a:pPr>
            <a:r>
              <a:rPr sz="2400" b="1" spc="-15">
                <a:latin typeface="Calibri"/>
                <a:cs typeface="Calibri"/>
              </a:rPr>
              <a:t>Pair </a:t>
            </a:r>
            <a:r>
              <a:rPr sz="2400" b="1" spc="-10">
                <a:latin typeface="Calibri"/>
                <a:cs typeface="Calibri"/>
              </a:rPr>
              <a:t>Programming: </a:t>
            </a:r>
            <a:r>
              <a:rPr sz="2400" spc="-10">
                <a:latin typeface="Calibri"/>
                <a:cs typeface="Calibri"/>
              </a:rPr>
              <a:t>There </a:t>
            </a:r>
            <a:r>
              <a:rPr sz="2400" spc="-15">
                <a:latin typeface="Calibri"/>
                <a:cs typeface="Calibri"/>
              </a:rPr>
              <a:t>are always </a:t>
            </a:r>
            <a:r>
              <a:rPr sz="2400" spc="-10">
                <a:latin typeface="Calibri"/>
                <a:cs typeface="Calibri"/>
              </a:rPr>
              <a:t>two developers sitting  </a:t>
            </a:r>
            <a:r>
              <a:rPr sz="2400">
                <a:latin typeface="Calibri"/>
                <a:cs typeface="Calibri"/>
              </a:rPr>
              <a:t>in </a:t>
            </a:r>
            <a:r>
              <a:rPr sz="2400" spc="-20">
                <a:latin typeface="Calibri"/>
                <a:cs typeface="Calibri"/>
              </a:rPr>
              <a:t>front </a:t>
            </a:r>
            <a:r>
              <a:rPr sz="2400" spc="-10">
                <a:latin typeface="Calibri"/>
                <a:cs typeface="Calibri"/>
              </a:rPr>
              <a:t>of </a:t>
            </a:r>
            <a:r>
              <a:rPr sz="2400">
                <a:latin typeface="Calibri"/>
                <a:cs typeface="Calibri"/>
              </a:rPr>
              <a:t>a </a:t>
            </a:r>
            <a:r>
              <a:rPr sz="2400" spc="-10">
                <a:latin typeface="Calibri"/>
                <a:cs typeface="Calibri"/>
              </a:rPr>
              <a:t>computer </a:t>
            </a:r>
            <a:r>
              <a:rPr sz="2400">
                <a:latin typeface="Calibri"/>
                <a:cs typeface="Calibri"/>
              </a:rPr>
              <a:t>in </a:t>
            </a:r>
            <a:r>
              <a:rPr sz="2400" spc="-15">
                <a:latin typeface="Calibri"/>
                <a:cs typeface="Calibri"/>
              </a:rPr>
              <a:t>order to </a:t>
            </a:r>
            <a:r>
              <a:rPr sz="2400" spc="-5">
                <a:latin typeface="Calibri"/>
                <a:cs typeface="Calibri"/>
              </a:rPr>
              <a:t>increase </a:t>
            </a:r>
            <a:r>
              <a:rPr sz="2400">
                <a:latin typeface="Calibri"/>
                <a:cs typeface="Calibri"/>
              </a:rPr>
              <a:t>the </a:t>
            </a:r>
            <a:r>
              <a:rPr sz="2400" spc="-5">
                <a:latin typeface="Calibri"/>
                <a:cs typeface="Calibri"/>
              </a:rPr>
              <a:t>quality </a:t>
            </a:r>
            <a:r>
              <a:rPr sz="2400">
                <a:latin typeface="Calibri"/>
                <a:cs typeface="Calibri"/>
              </a:rPr>
              <a:t>and  </a:t>
            </a:r>
            <a:r>
              <a:rPr sz="2400" spc="-20">
                <a:latin typeface="Calibri"/>
                <a:cs typeface="Calibri"/>
              </a:rPr>
              <a:t>transfer </a:t>
            </a:r>
            <a:r>
              <a:rPr sz="2400">
                <a:latin typeface="Calibri"/>
                <a:cs typeface="Calibri"/>
              </a:rPr>
              <a:t>the </a:t>
            </a:r>
            <a:r>
              <a:rPr sz="2400" spc="-5">
                <a:latin typeface="Calibri"/>
                <a:cs typeface="Calibri"/>
              </a:rPr>
              <a:t>knowledge</a:t>
            </a:r>
            <a:r>
              <a:rPr sz="2400" spc="5">
                <a:latin typeface="Calibri"/>
                <a:cs typeface="Calibri"/>
              </a:rPr>
              <a:t> </a:t>
            </a:r>
            <a:r>
              <a:rPr sz="2400" spc="-45">
                <a:latin typeface="Calibri"/>
                <a:cs typeface="Calibri"/>
              </a:rPr>
              <a:t>better.</a:t>
            </a:r>
            <a:endParaRPr sz="2400">
              <a:latin typeface="Calibri"/>
              <a:cs typeface="Calibri"/>
            </a:endParaRPr>
          </a:p>
        </p:txBody>
      </p:sp>
    </p:spTree>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558493"/>
            <a:ext cx="7861934" cy="4221480"/>
          </a:xfrm>
          <a:prstGeom prst="rect">
            <a:avLst/>
          </a:prstGeom>
        </p:spPr>
        <p:txBody>
          <a:bodyPr vert="horz" wrap="square" lIns="0" tIns="67945" rIns="0" bIns="0" rtlCol="0">
            <a:spAutoFit/>
          </a:bodyPr>
          <a:lstStyle>
            <a:defPPr>
              <a:defRPr lang="en-US"/>
            </a:defPPr>
          </a:lstStyle>
          <a:p>
            <a:pPr marL="355600" marR="1097915" indent="-342900">
              <a:lnSpc>
                <a:spcPts val="3460"/>
              </a:lnSpc>
              <a:spcBef>
                <a:spcPts val="535"/>
              </a:spcBef>
              <a:buFont typeface="Arial" pitchFamily="34" charset="0"/>
              <a:buChar char="•"/>
              <a:tabLst>
                <a:tab pos="354965"/>
                <a:tab pos="355600"/>
              </a:tabLst>
            </a:pPr>
            <a:r>
              <a:rPr sz="3200" spc="-10">
                <a:latin typeface="Calibri"/>
                <a:cs typeface="Calibri"/>
              </a:rPr>
              <a:t>Project </a:t>
            </a:r>
            <a:r>
              <a:rPr sz="3200" spc="-15">
                <a:latin typeface="Calibri"/>
                <a:cs typeface="Calibri"/>
              </a:rPr>
              <a:t>are </a:t>
            </a:r>
            <a:r>
              <a:rPr sz="3200" spc="-30">
                <a:latin typeface="Calibri"/>
                <a:cs typeface="Calibri"/>
              </a:rPr>
              <a:t>broken </a:t>
            </a:r>
            <a:r>
              <a:rPr sz="3200" spc="-5">
                <a:latin typeface="Calibri"/>
                <a:cs typeface="Calibri"/>
              </a:rPr>
              <a:t>down </a:t>
            </a:r>
            <a:r>
              <a:rPr sz="3200" spc="-15">
                <a:latin typeface="Calibri"/>
                <a:cs typeface="Calibri"/>
              </a:rPr>
              <a:t>into 1-2 </a:t>
            </a:r>
            <a:r>
              <a:rPr sz="3200" spc="-5">
                <a:latin typeface="Calibri"/>
                <a:cs typeface="Calibri"/>
              </a:rPr>
              <a:t>week  </a:t>
            </a:r>
            <a:r>
              <a:rPr sz="3200" spc="-10">
                <a:latin typeface="Calibri"/>
                <a:cs typeface="Calibri"/>
              </a:rPr>
              <a:t>iterations.</a:t>
            </a:r>
            <a:endParaRPr sz="3200">
              <a:latin typeface="Calibri"/>
              <a:cs typeface="Calibri"/>
            </a:endParaRPr>
          </a:p>
          <a:p>
            <a:pPr marL="355600" marR="5080" indent="-342900">
              <a:lnSpc>
                <a:spcPct val="90000"/>
              </a:lnSpc>
              <a:spcBef>
                <a:spcPts val="715"/>
              </a:spcBef>
              <a:buFont typeface="Arial" pitchFamily="34" charset="0"/>
              <a:buChar char="•"/>
              <a:tabLst>
                <a:tab pos="354965"/>
                <a:tab pos="355600"/>
              </a:tabLst>
            </a:pPr>
            <a:r>
              <a:rPr sz="3200">
                <a:latin typeface="Calibri"/>
                <a:cs typeface="Calibri"/>
              </a:rPr>
              <a:t>If </a:t>
            </a:r>
            <a:r>
              <a:rPr sz="3200" spc="-5">
                <a:latin typeface="Calibri"/>
                <a:cs typeface="Calibri"/>
              </a:rPr>
              <a:t>changes </a:t>
            </a:r>
            <a:r>
              <a:rPr sz="3200">
                <a:latin typeface="Calibri"/>
                <a:cs typeface="Calibri"/>
              </a:rPr>
              <a:t>occur </a:t>
            </a:r>
            <a:r>
              <a:rPr sz="3200" spc="-10">
                <a:latin typeface="Calibri"/>
                <a:cs typeface="Calibri"/>
              </a:rPr>
              <a:t>in </a:t>
            </a:r>
            <a:r>
              <a:rPr sz="3200">
                <a:latin typeface="Calibri"/>
                <a:cs typeface="Calibri"/>
              </a:rPr>
              <a:t>the middle </a:t>
            </a:r>
            <a:r>
              <a:rPr sz="3200" spc="-5">
                <a:latin typeface="Calibri"/>
                <a:cs typeface="Calibri"/>
              </a:rPr>
              <a:t>of </a:t>
            </a:r>
            <a:r>
              <a:rPr sz="3200">
                <a:latin typeface="Calibri"/>
                <a:cs typeface="Calibri"/>
              </a:rPr>
              <a:t>an </a:t>
            </a:r>
            <a:r>
              <a:rPr sz="3200" spc="-15">
                <a:latin typeface="Calibri"/>
                <a:cs typeface="Calibri"/>
              </a:rPr>
              <a:t>iteration,  </a:t>
            </a:r>
            <a:r>
              <a:rPr sz="3200">
                <a:latin typeface="Calibri"/>
                <a:cs typeface="Calibri"/>
              </a:rPr>
              <a:t>the </a:t>
            </a:r>
            <a:r>
              <a:rPr sz="3200" spc="-10">
                <a:latin typeface="Calibri"/>
                <a:cs typeface="Calibri"/>
              </a:rPr>
              <a:t>team are </a:t>
            </a:r>
            <a:r>
              <a:rPr sz="3200" spc="-5">
                <a:latin typeface="Calibri"/>
                <a:cs typeface="Calibri"/>
              </a:rPr>
              <a:t>capable of reacting </a:t>
            </a:r>
            <a:r>
              <a:rPr sz="3200" spc="-20">
                <a:latin typeface="Calibri"/>
                <a:cs typeface="Calibri"/>
              </a:rPr>
              <a:t>to </a:t>
            </a:r>
            <a:r>
              <a:rPr sz="3200">
                <a:latin typeface="Calibri"/>
                <a:cs typeface="Calibri"/>
              </a:rPr>
              <a:t>them, as  long as the </a:t>
            </a:r>
            <a:r>
              <a:rPr sz="3200" spc="-10">
                <a:latin typeface="Calibri"/>
                <a:cs typeface="Calibri"/>
              </a:rPr>
              <a:t>team </a:t>
            </a:r>
            <a:r>
              <a:rPr sz="3200" spc="-5">
                <a:latin typeface="Calibri"/>
                <a:cs typeface="Calibri"/>
              </a:rPr>
              <a:t>hasn’t </a:t>
            </a:r>
            <a:r>
              <a:rPr sz="3200" spc="-15">
                <a:latin typeface="Calibri"/>
                <a:cs typeface="Calibri"/>
              </a:rPr>
              <a:t>started </a:t>
            </a:r>
            <a:r>
              <a:rPr sz="3200" spc="-5">
                <a:latin typeface="Calibri"/>
                <a:cs typeface="Calibri"/>
              </a:rPr>
              <a:t>work </a:t>
            </a:r>
            <a:r>
              <a:rPr sz="3200">
                <a:latin typeface="Calibri"/>
                <a:cs typeface="Calibri"/>
              </a:rPr>
              <a:t>on a  </a:t>
            </a:r>
            <a:r>
              <a:rPr sz="3200" spc="-5">
                <a:latin typeface="Calibri"/>
                <a:cs typeface="Calibri"/>
              </a:rPr>
              <a:t>particular</a:t>
            </a:r>
            <a:r>
              <a:rPr sz="3200" spc="20">
                <a:latin typeface="Calibri"/>
                <a:cs typeface="Calibri"/>
              </a:rPr>
              <a:t> </a:t>
            </a:r>
            <a:r>
              <a:rPr sz="3200" spc="-20">
                <a:latin typeface="Calibri"/>
                <a:cs typeface="Calibri"/>
              </a:rPr>
              <a:t>feature.</a:t>
            </a:r>
            <a:endParaRPr sz="3200">
              <a:latin typeface="Calibri"/>
              <a:cs typeface="Calibri"/>
            </a:endParaRPr>
          </a:p>
          <a:p>
            <a:pPr marL="355600" marR="152400" indent="-342900">
              <a:lnSpc>
                <a:spcPct val="90000"/>
              </a:lnSpc>
              <a:spcBef>
                <a:spcPts val="770"/>
              </a:spcBef>
              <a:buFont typeface="Arial" pitchFamily="34" charset="0"/>
              <a:buChar char="•"/>
              <a:tabLst>
                <a:tab pos="354965"/>
                <a:tab pos="355600"/>
              </a:tabLst>
            </a:pPr>
            <a:r>
              <a:rPr sz="3200" spc="-5">
                <a:latin typeface="Calibri"/>
                <a:cs typeface="Calibri"/>
              </a:rPr>
              <a:t>Extreme </a:t>
            </a:r>
            <a:r>
              <a:rPr sz="3200" spc="-10">
                <a:latin typeface="Calibri"/>
                <a:cs typeface="Calibri"/>
              </a:rPr>
              <a:t>Programming </a:t>
            </a:r>
            <a:r>
              <a:rPr sz="3200" spc="-5">
                <a:latin typeface="Calibri"/>
                <a:cs typeface="Calibri"/>
              </a:rPr>
              <a:t>teams </a:t>
            </a:r>
            <a:r>
              <a:rPr sz="3200" spc="-10">
                <a:latin typeface="Calibri"/>
                <a:cs typeface="Calibri"/>
              </a:rPr>
              <a:t>work </a:t>
            </a:r>
            <a:r>
              <a:rPr sz="3200">
                <a:latin typeface="Calibri"/>
                <a:cs typeface="Calibri"/>
              </a:rPr>
              <a:t>in a </a:t>
            </a:r>
            <a:r>
              <a:rPr sz="3200" spc="-10">
                <a:latin typeface="Calibri"/>
                <a:cs typeface="Calibri"/>
              </a:rPr>
              <a:t>strict  </a:t>
            </a:r>
            <a:r>
              <a:rPr sz="3200" spc="-5">
                <a:latin typeface="Calibri"/>
                <a:cs typeface="Calibri"/>
              </a:rPr>
              <a:t>priority </a:t>
            </a:r>
            <a:r>
              <a:rPr sz="3200" spc="-65">
                <a:latin typeface="Calibri"/>
                <a:cs typeface="Calibri"/>
              </a:rPr>
              <a:t>order. </a:t>
            </a:r>
            <a:r>
              <a:rPr sz="3200" spc="-15">
                <a:latin typeface="Calibri"/>
                <a:cs typeface="Calibri"/>
              </a:rPr>
              <a:t>Features </a:t>
            </a:r>
            <a:r>
              <a:rPr sz="3200" spc="-20">
                <a:latin typeface="Calibri"/>
                <a:cs typeface="Calibri"/>
              </a:rPr>
              <a:t>to </a:t>
            </a:r>
            <a:r>
              <a:rPr sz="3200">
                <a:latin typeface="Calibri"/>
                <a:cs typeface="Calibri"/>
              </a:rPr>
              <a:t>be </a:t>
            </a:r>
            <a:r>
              <a:rPr sz="3200" spc="-5">
                <a:latin typeface="Calibri"/>
                <a:cs typeface="Calibri"/>
              </a:rPr>
              <a:t>developed </a:t>
            </a:r>
            <a:r>
              <a:rPr sz="3200" spc="-15">
                <a:latin typeface="Calibri"/>
                <a:cs typeface="Calibri"/>
              </a:rPr>
              <a:t>are  </a:t>
            </a:r>
            <a:r>
              <a:rPr sz="3200" spc="-10">
                <a:latin typeface="Calibri"/>
                <a:cs typeface="Calibri"/>
              </a:rPr>
              <a:t>prioritized by </a:t>
            </a:r>
            <a:r>
              <a:rPr sz="3200">
                <a:latin typeface="Calibri"/>
                <a:cs typeface="Calibri"/>
              </a:rPr>
              <a:t>the</a:t>
            </a:r>
            <a:r>
              <a:rPr sz="3200" spc="35">
                <a:latin typeface="Calibri"/>
                <a:cs typeface="Calibri"/>
              </a:rPr>
              <a:t> </a:t>
            </a:r>
            <a:r>
              <a:rPr sz="3200" spc="-50">
                <a:latin typeface="Calibri"/>
                <a:cs typeface="Calibri"/>
              </a:rPr>
              <a:t>customer.</a:t>
            </a:r>
            <a:endParaRPr sz="3200">
              <a:latin typeface="Calibri"/>
              <a:cs typeface="Calibri"/>
            </a:endParaRPr>
          </a:p>
        </p:txBody>
      </p:sp>
    </p:spTree>
  </p:cSld>
  <p:clrMapOvr>
    <a:masterClrMapping/>
  </p:clrMapOvr>
  <p:transition/>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506226"/>
            <a:ext cx="7860030" cy="3775710"/>
          </a:xfrm>
          <a:prstGeom prst="rect">
            <a:avLst/>
          </a:prstGeom>
        </p:spPr>
        <p:txBody>
          <a:bodyPr vert="horz" wrap="square" lIns="0" tIns="114300" rIns="0" bIns="0" rtlCol="0">
            <a:spAutoFit/>
          </a:bodyPr>
          <a:lstStyle>
            <a:defPPr>
              <a:defRPr lang="en-US"/>
            </a:defPPr>
          </a:lstStyle>
          <a:p>
            <a:pPr marL="355600" indent="-342900">
              <a:lnSpc>
                <a:spcPct val="100000"/>
              </a:lnSpc>
              <a:spcBef>
                <a:spcPts val="900"/>
              </a:spcBef>
              <a:buFont typeface="Arial" pitchFamily="34" charset="0"/>
              <a:buChar char="•"/>
              <a:tabLst>
                <a:tab pos="354965"/>
                <a:tab pos="355600"/>
              </a:tabLst>
            </a:pPr>
            <a:r>
              <a:rPr sz="3200" spc="-5">
                <a:latin typeface="Calibri"/>
                <a:cs typeface="Calibri"/>
              </a:rPr>
              <a:t>Design</a:t>
            </a:r>
            <a:endParaRPr sz="3200">
              <a:latin typeface="Calibri"/>
              <a:cs typeface="Calibri"/>
            </a:endParaRPr>
          </a:p>
          <a:p>
            <a:pPr marL="756285" marR="217804" lvl="1" indent="-287020">
              <a:lnSpc>
                <a:spcPct val="100000"/>
              </a:lnSpc>
              <a:spcBef>
                <a:spcPts val="690"/>
              </a:spcBef>
              <a:buFont typeface="Arial" pitchFamily="34" charset="0"/>
              <a:buChar char="–"/>
              <a:tabLst>
                <a:tab pos="756920"/>
              </a:tabLst>
            </a:pPr>
            <a:r>
              <a:rPr sz="2800" spc="-20">
                <a:latin typeface="Calibri"/>
                <a:cs typeface="Calibri"/>
              </a:rPr>
              <a:t>Writing </a:t>
            </a:r>
            <a:r>
              <a:rPr sz="2800" spc="-10">
                <a:latin typeface="Calibri"/>
                <a:cs typeface="Calibri"/>
              </a:rPr>
              <a:t>unit </a:t>
            </a:r>
            <a:r>
              <a:rPr sz="2800" spc="-20">
                <a:latin typeface="Calibri"/>
                <a:cs typeface="Calibri"/>
              </a:rPr>
              <a:t>tests </a:t>
            </a:r>
            <a:r>
              <a:rPr sz="2800" spc="-30">
                <a:latin typeface="Calibri"/>
                <a:cs typeface="Calibri"/>
              </a:rPr>
              <a:t>before </a:t>
            </a:r>
            <a:r>
              <a:rPr sz="2800" spc="-20">
                <a:latin typeface="Calibri"/>
                <a:cs typeface="Calibri"/>
              </a:rPr>
              <a:t>programming </a:t>
            </a:r>
            <a:r>
              <a:rPr sz="2800" spc="-5">
                <a:latin typeface="Calibri"/>
                <a:cs typeface="Calibri"/>
              </a:rPr>
              <a:t>and  </a:t>
            </a:r>
            <a:r>
              <a:rPr sz="2800" spc="-20">
                <a:latin typeface="Calibri"/>
                <a:cs typeface="Calibri"/>
              </a:rPr>
              <a:t>keeping </a:t>
            </a:r>
            <a:r>
              <a:rPr sz="2800" spc="-5">
                <a:latin typeface="Calibri"/>
                <a:cs typeface="Calibri"/>
              </a:rPr>
              <a:t>all of the </a:t>
            </a:r>
            <a:r>
              <a:rPr sz="2800" spc="-20">
                <a:latin typeface="Calibri"/>
                <a:cs typeface="Calibri"/>
              </a:rPr>
              <a:t>tests </a:t>
            </a:r>
            <a:r>
              <a:rPr sz="2800" spc="-10">
                <a:latin typeface="Calibri"/>
                <a:cs typeface="Calibri"/>
              </a:rPr>
              <a:t>running </a:t>
            </a:r>
            <a:r>
              <a:rPr sz="2800" spc="-15">
                <a:latin typeface="Calibri"/>
                <a:cs typeface="Calibri"/>
              </a:rPr>
              <a:t>at </a:t>
            </a:r>
            <a:r>
              <a:rPr sz="2800" spc="-5">
                <a:latin typeface="Calibri"/>
                <a:cs typeface="Calibri"/>
              </a:rPr>
              <a:t>all times. </a:t>
            </a:r>
            <a:r>
              <a:rPr sz="2800" spc="-10">
                <a:latin typeface="Calibri"/>
                <a:cs typeface="Calibri"/>
              </a:rPr>
              <a:t>The  unit </a:t>
            </a:r>
            <a:r>
              <a:rPr sz="2800" spc="-20">
                <a:latin typeface="Calibri"/>
                <a:cs typeface="Calibri"/>
              </a:rPr>
              <a:t>tests are </a:t>
            </a:r>
            <a:r>
              <a:rPr sz="2800" spc="-15">
                <a:latin typeface="Calibri"/>
                <a:cs typeface="Calibri"/>
              </a:rPr>
              <a:t>automated </a:t>
            </a:r>
            <a:r>
              <a:rPr sz="2800" spc="-5">
                <a:latin typeface="Calibri"/>
                <a:cs typeface="Calibri"/>
              </a:rPr>
              <a:t>and </a:t>
            </a:r>
            <a:r>
              <a:rPr sz="2800" spc="-15">
                <a:latin typeface="Calibri"/>
                <a:cs typeface="Calibri"/>
              </a:rPr>
              <a:t>eliminates </a:t>
            </a:r>
            <a:r>
              <a:rPr sz="2800" spc="-20">
                <a:latin typeface="Calibri"/>
                <a:cs typeface="Calibri"/>
              </a:rPr>
              <a:t>defects  </a:t>
            </a:r>
            <a:r>
              <a:rPr sz="2800" spc="-40">
                <a:latin typeface="Calibri"/>
                <a:cs typeface="Calibri"/>
              </a:rPr>
              <a:t>early, </a:t>
            </a:r>
            <a:r>
              <a:rPr sz="2800" spc="-5">
                <a:latin typeface="Calibri"/>
                <a:cs typeface="Calibri"/>
              </a:rPr>
              <a:t>thus </a:t>
            </a:r>
            <a:r>
              <a:rPr sz="2800" spc="-10">
                <a:latin typeface="Calibri"/>
                <a:cs typeface="Calibri"/>
              </a:rPr>
              <a:t>reducing </a:t>
            </a:r>
            <a:r>
              <a:rPr sz="2800" spc="-5">
                <a:latin typeface="Calibri"/>
                <a:cs typeface="Calibri"/>
              </a:rPr>
              <a:t>the</a:t>
            </a:r>
            <a:r>
              <a:rPr sz="2800" spc="100">
                <a:latin typeface="Calibri"/>
                <a:cs typeface="Calibri"/>
              </a:rPr>
              <a:t> </a:t>
            </a:r>
            <a:r>
              <a:rPr sz="2800" spc="-15">
                <a:latin typeface="Calibri"/>
                <a:cs typeface="Calibri"/>
              </a:rPr>
              <a:t>costs.</a:t>
            </a:r>
            <a:endParaRPr sz="2800">
              <a:latin typeface="Calibri"/>
              <a:cs typeface="Calibri"/>
            </a:endParaRPr>
          </a:p>
          <a:p>
            <a:pPr marL="756285" marR="5080" lvl="1" indent="-287020">
              <a:lnSpc>
                <a:spcPct val="100000"/>
              </a:lnSpc>
              <a:spcBef>
                <a:spcPts val="675"/>
              </a:spcBef>
              <a:buFont typeface="Arial" pitchFamily="34" charset="0"/>
              <a:buChar char="–"/>
              <a:tabLst>
                <a:tab pos="756920"/>
              </a:tabLst>
            </a:pPr>
            <a:r>
              <a:rPr sz="2800" spc="-10">
                <a:latin typeface="Calibri"/>
                <a:cs typeface="Calibri"/>
              </a:rPr>
              <a:t>Starting </a:t>
            </a:r>
            <a:r>
              <a:rPr sz="2800" spc="-5">
                <a:latin typeface="Calibri"/>
                <a:cs typeface="Calibri"/>
              </a:rPr>
              <a:t>with a </a:t>
            </a:r>
            <a:r>
              <a:rPr sz="2800" spc="-10">
                <a:latin typeface="Calibri"/>
                <a:cs typeface="Calibri"/>
              </a:rPr>
              <a:t>simple design </a:t>
            </a:r>
            <a:r>
              <a:rPr sz="2800" spc="-15">
                <a:latin typeface="Calibri"/>
                <a:cs typeface="Calibri"/>
              </a:rPr>
              <a:t>just </a:t>
            </a:r>
            <a:r>
              <a:rPr sz="2800" spc="-5">
                <a:latin typeface="Calibri"/>
                <a:cs typeface="Calibri"/>
              </a:rPr>
              <a:t>enough </a:t>
            </a:r>
            <a:r>
              <a:rPr sz="2800" spc="-20">
                <a:latin typeface="Calibri"/>
                <a:cs typeface="Calibri"/>
              </a:rPr>
              <a:t>to </a:t>
            </a:r>
            <a:r>
              <a:rPr sz="2800" spc="-15">
                <a:latin typeface="Calibri"/>
                <a:cs typeface="Calibri"/>
              </a:rPr>
              <a:t>code  </a:t>
            </a:r>
            <a:r>
              <a:rPr sz="2800" spc="-5">
                <a:latin typeface="Calibri"/>
                <a:cs typeface="Calibri"/>
              </a:rPr>
              <a:t>the </a:t>
            </a:r>
            <a:r>
              <a:rPr sz="2800" spc="-20">
                <a:latin typeface="Calibri"/>
                <a:cs typeface="Calibri"/>
              </a:rPr>
              <a:t>features </a:t>
            </a:r>
            <a:r>
              <a:rPr sz="2800" spc="-15">
                <a:latin typeface="Calibri"/>
                <a:cs typeface="Calibri"/>
              </a:rPr>
              <a:t>at </a:t>
            </a:r>
            <a:r>
              <a:rPr sz="2800" spc="-10">
                <a:latin typeface="Calibri"/>
                <a:cs typeface="Calibri"/>
              </a:rPr>
              <a:t>hand </a:t>
            </a:r>
            <a:r>
              <a:rPr sz="2800" spc="-5">
                <a:latin typeface="Calibri"/>
                <a:cs typeface="Calibri"/>
              </a:rPr>
              <a:t>and </a:t>
            </a:r>
            <a:r>
              <a:rPr sz="2800" spc="-10">
                <a:latin typeface="Calibri"/>
                <a:cs typeface="Calibri"/>
              </a:rPr>
              <a:t>redesigning </a:t>
            </a:r>
            <a:r>
              <a:rPr sz="2800" spc="-5">
                <a:latin typeface="Calibri"/>
                <a:cs typeface="Calibri"/>
              </a:rPr>
              <a:t>when  </a:t>
            </a:r>
            <a:r>
              <a:rPr sz="2800" spc="-15">
                <a:latin typeface="Calibri"/>
                <a:cs typeface="Calibri"/>
              </a:rPr>
              <a:t>required.</a:t>
            </a:r>
            <a:endParaRPr sz="2800">
              <a:latin typeface="Calibri"/>
              <a:cs typeface="Calibri"/>
            </a:endParaRPr>
          </a:p>
        </p:txBody>
      </p:sp>
    </p:spTree>
  </p:cSld>
  <p:clrMapOvr>
    <a:masterClrMapping/>
  </p:clrMapOvr>
  <p:transition/>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607261"/>
            <a:ext cx="3668395" cy="514350"/>
          </a:xfrm>
          <a:prstGeom prst="rect">
            <a:avLst/>
          </a:prstGeom>
        </p:spPr>
        <p:txBody>
          <a:bodyPr vert="horz" wrap="square" lIns="0" tIns="13335" rIns="0" bIns="0" rtlCol="0">
            <a:spAutoFit/>
          </a:bodyPr>
          <a:lstStyle>
            <a:defPPr>
              <a:defRPr lang="en-US"/>
            </a:defPPr>
          </a:lstStyle>
          <a:p>
            <a:pPr marL="355600" indent="-342900">
              <a:lnSpc>
                <a:spcPct val="100000"/>
              </a:lnSpc>
              <a:spcBef>
                <a:spcPts val="105"/>
              </a:spcBef>
              <a:buFont typeface="Arial" pitchFamily="34" charset="0"/>
              <a:buChar char="•"/>
              <a:tabLst>
                <a:tab pos="354965"/>
                <a:tab pos="355600"/>
              </a:tabLst>
            </a:pPr>
            <a:r>
              <a:rPr sz="3200" spc="-5">
                <a:latin typeface="Calibri"/>
                <a:cs typeface="Calibri"/>
              </a:rPr>
              <a:t>Design: </a:t>
            </a:r>
            <a:r>
              <a:rPr sz="3200">
                <a:latin typeface="Calibri"/>
                <a:cs typeface="Calibri"/>
              </a:rPr>
              <a:t>User</a:t>
            </a:r>
            <a:r>
              <a:rPr sz="3200" spc="-45">
                <a:latin typeface="Calibri"/>
                <a:cs typeface="Calibri"/>
              </a:rPr>
              <a:t> </a:t>
            </a:r>
            <a:r>
              <a:rPr sz="3200" spc="-10">
                <a:latin typeface="Calibri"/>
                <a:cs typeface="Calibri"/>
              </a:rPr>
              <a:t>Stories</a:t>
            </a:r>
            <a:endParaRPr sz="3200">
              <a:latin typeface="Calibri"/>
              <a:cs typeface="Calibri"/>
            </a:endParaRPr>
          </a:p>
        </p:txBody>
      </p:sp>
      <p:sp>
        <p:nvSpPr>
          <p:cNvPr id="4" name="object 4"/>
          <p:cNvSpPr/>
          <p:nvPr/>
        </p:nvSpPr>
        <p:spPr>
          <a:xfrm>
            <a:off x="2094401" y="2620853"/>
            <a:ext cx="5176822" cy="3577575"/>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506226"/>
            <a:ext cx="7989570" cy="3775710"/>
          </a:xfrm>
          <a:prstGeom prst="rect">
            <a:avLst/>
          </a:prstGeom>
        </p:spPr>
        <p:txBody>
          <a:bodyPr vert="horz" wrap="square" lIns="0" tIns="114300" rIns="0" bIns="0" rtlCol="0">
            <a:spAutoFit/>
          </a:bodyPr>
          <a:lstStyle>
            <a:defPPr>
              <a:defRPr lang="en-US"/>
            </a:defPPr>
          </a:lstStyle>
          <a:p>
            <a:pPr marL="355600" indent="-342900">
              <a:lnSpc>
                <a:spcPct val="100000"/>
              </a:lnSpc>
              <a:spcBef>
                <a:spcPts val="900"/>
              </a:spcBef>
              <a:buFont typeface="Arial" pitchFamily="34" charset="0"/>
              <a:buChar char="•"/>
              <a:tabLst>
                <a:tab pos="354965"/>
                <a:tab pos="355600"/>
              </a:tabLst>
            </a:pPr>
            <a:r>
              <a:rPr sz="3200" spc="-5">
                <a:latin typeface="Calibri"/>
                <a:cs typeface="Calibri"/>
              </a:rPr>
              <a:t>Development</a:t>
            </a:r>
            <a:endParaRPr sz="3200">
              <a:latin typeface="Calibri"/>
              <a:cs typeface="Calibri"/>
            </a:endParaRPr>
          </a:p>
          <a:p>
            <a:pPr marL="756285" marR="5080" lvl="1" indent="-287020">
              <a:lnSpc>
                <a:spcPct val="100000"/>
              </a:lnSpc>
              <a:spcBef>
                <a:spcPts val="690"/>
              </a:spcBef>
              <a:buFont typeface="Arial" pitchFamily="34" charset="0"/>
              <a:buChar char="–"/>
              <a:tabLst>
                <a:tab pos="756920"/>
              </a:tabLst>
            </a:pPr>
            <a:r>
              <a:rPr sz="2800" spc="-20">
                <a:latin typeface="Calibri"/>
                <a:cs typeface="Calibri"/>
              </a:rPr>
              <a:t>Programming </a:t>
            </a:r>
            <a:r>
              <a:rPr sz="2800" spc="-5">
                <a:latin typeface="Calibri"/>
                <a:cs typeface="Calibri"/>
              </a:rPr>
              <a:t>in </a:t>
            </a:r>
            <a:r>
              <a:rPr sz="2800" spc="-20">
                <a:latin typeface="Calibri"/>
                <a:cs typeface="Calibri"/>
              </a:rPr>
              <a:t>pairs </a:t>
            </a:r>
            <a:r>
              <a:rPr sz="2800" spc="-10">
                <a:latin typeface="Calibri"/>
                <a:cs typeface="Calibri"/>
              </a:rPr>
              <a:t>(called pair </a:t>
            </a:r>
            <a:r>
              <a:rPr sz="2800" spc="-15">
                <a:latin typeface="Calibri"/>
                <a:cs typeface="Calibri"/>
              </a:rPr>
              <a:t>programming),  </a:t>
            </a:r>
            <a:r>
              <a:rPr sz="2800" spc="-5">
                <a:latin typeface="Calibri"/>
                <a:cs typeface="Calibri"/>
              </a:rPr>
              <a:t>with </a:t>
            </a:r>
            <a:r>
              <a:rPr sz="2800" spc="-10">
                <a:latin typeface="Calibri"/>
                <a:cs typeface="Calibri"/>
              </a:rPr>
              <a:t>two </a:t>
            </a:r>
            <a:r>
              <a:rPr sz="2800" spc="-20">
                <a:latin typeface="Calibri"/>
                <a:cs typeface="Calibri"/>
              </a:rPr>
              <a:t>programmers </a:t>
            </a:r>
            <a:r>
              <a:rPr sz="2800" spc="-15">
                <a:latin typeface="Calibri"/>
                <a:cs typeface="Calibri"/>
              </a:rPr>
              <a:t>at </a:t>
            </a:r>
            <a:r>
              <a:rPr sz="2800" spc="-10">
                <a:latin typeface="Calibri"/>
                <a:cs typeface="Calibri"/>
              </a:rPr>
              <a:t>one screen, taking </a:t>
            </a:r>
            <a:r>
              <a:rPr sz="2800" spc="-5">
                <a:latin typeface="Calibri"/>
                <a:cs typeface="Calibri"/>
              </a:rPr>
              <a:t>turns  </a:t>
            </a:r>
            <a:r>
              <a:rPr sz="2800" spc="-20">
                <a:latin typeface="Calibri"/>
                <a:cs typeface="Calibri"/>
              </a:rPr>
              <a:t>to </a:t>
            </a:r>
            <a:r>
              <a:rPr sz="2800" spc="-10">
                <a:latin typeface="Calibri"/>
                <a:cs typeface="Calibri"/>
              </a:rPr>
              <a:t>use </a:t>
            </a:r>
            <a:r>
              <a:rPr sz="2800" spc="-5">
                <a:latin typeface="Calibri"/>
                <a:cs typeface="Calibri"/>
              </a:rPr>
              <a:t>the </a:t>
            </a:r>
            <a:r>
              <a:rPr sz="2800" spc="-20">
                <a:latin typeface="Calibri"/>
                <a:cs typeface="Calibri"/>
              </a:rPr>
              <a:t>keyboard. </a:t>
            </a:r>
            <a:r>
              <a:rPr sz="2800" spc="-10">
                <a:latin typeface="Calibri"/>
                <a:cs typeface="Calibri"/>
              </a:rPr>
              <a:t>While one </a:t>
            </a:r>
            <a:r>
              <a:rPr sz="2800" spc="-5">
                <a:latin typeface="Calibri"/>
                <a:cs typeface="Calibri"/>
              </a:rPr>
              <a:t>of them is </a:t>
            </a:r>
            <a:r>
              <a:rPr sz="2800" spc="-10">
                <a:latin typeface="Calibri"/>
                <a:cs typeface="Calibri"/>
              </a:rPr>
              <a:t>at </a:t>
            </a:r>
            <a:r>
              <a:rPr sz="2800" spc="-5">
                <a:latin typeface="Calibri"/>
                <a:cs typeface="Calibri"/>
              </a:rPr>
              <a:t>the  </a:t>
            </a:r>
            <a:r>
              <a:rPr sz="2800" spc="-20">
                <a:latin typeface="Calibri"/>
                <a:cs typeface="Calibri"/>
              </a:rPr>
              <a:t>keyboard, </a:t>
            </a:r>
            <a:r>
              <a:rPr sz="2800" spc="-5">
                <a:latin typeface="Calibri"/>
                <a:cs typeface="Calibri"/>
              </a:rPr>
              <a:t>the other </a:t>
            </a:r>
            <a:r>
              <a:rPr sz="2800" spc="-20">
                <a:latin typeface="Calibri"/>
                <a:cs typeface="Calibri"/>
              </a:rPr>
              <a:t>constantly reviews </a:t>
            </a:r>
            <a:r>
              <a:rPr sz="2800" spc="-5">
                <a:latin typeface="Calibri"/>
                <a:cs typeface="Calibri"/>
              </a:rPr>
              <a:t>and  </a:t>
            </a:r>
            <a:r>
              <a:rPr sz="2800" spc="-15">
                <a:latin typeface="Calibri"/>
                <a:cs typeface="Calibri"/>
              </a:rPr>
              <a:t>provides</a:t>
            </a:r>
            <a:r>
              <a:rPr sz="2800" spc="20">
                <a:latin typeface="Calibri"/>
                <a:cs typeface="Calibri"/>
              </a:rPr>
              <a:t> </a:t>
            </a:r>
            <a:r>
              <a:rPr sz="2800" spc="-10">
                <a:latin typeface="Calibri"/>
                <a:cs typeface="Calibri"/>
              </a:rPr>
              <a:t>inputs.</a:t>
            </a:r>
            <a:endParaRPr sz="2800">
              <a:latin typeface="Calibri"/>
              <a:cs typeface="Calibri"/>
            </a:endParaRPr>
          </a:p>
          <a:p>
            <a:pPr marL="756285" marR="259715" lvl="1" indent="-287020">
              <a:lnSpc>
                <a:spcPct val="100000"/>
              </a:lnSpc>
              <a:spcBef>
                <a:spcPts val="675"/>
              </a:spcBef>
              <a:buFont typeface="Arial" pitchFamily="34" charset="0"/>
              <a:buChar char="–"/>
              <a:tabLst>
                <a:tab pos="756920"/>
              </a:tabLst>
            </a:pPr>
            <a:r>
              <a:rPr sz="2800" spc="-20">
                <a:latin typeface="Calibri"/>
                <a:cs typeface="Calibri"/>
              </a:rPr>
              <a:t>Integrating </a:t>
            </a:r>
            <a:r>
              <a:rPr sz="2800" spc="-5">
                <a:latin typeface="Calibri"/>
                <a:cs typeface="Calibri"/>
              </a:rPr>
              <a:t>and </a:t>
            </a:r>
            <a:r>
              <a:rPr sz="2800" spc="-15">
                <a:latin typeface="Calibri"/>
                <a:cs typeface="Calibri"/>
              </a:rPr>
              <a:t>testing </a:t>
            </a:r>
            <a:r>
              <a:rPr sz="2800" spc="-5">
                <a:latin typeface="Calibri"/>
                <a:cs typeface="Calibri"/>
              </a:rPr>
              <a:t>the whole </a:t>
            </a:r>
            <a:r>
              <a:rPr sz="2800" spc="-30">
                <a:latin typeface="Calibri"/>
                <a:cs typeface="Calibri"/>
              </a:rPr>
              <a:t>system </a:t>
            </a:r>
            <a:r>
              <a:rPr sz="2800" spc="-20">
                <a:latin typeface="Calibri"/>
                <a:cs typeface="Calibri"/>
              </a:rPr>
              <a:t>several  </a:t>
            </a:r>
            <a:r>
              <a:rPr sz="2800" spc="-5">
                <a:latin typeface="Calibri"/>
                <a:cs typeface="Calibri"/>
              </a:rPr>
              <a:t>times a</a:t>
            </a:r>
            <a:r>
              <a:rPr sz="2800" spc="5">
                <a:latin typeface="Calibri"/>
                <a:cs typeface="Calibri"/>
              </a:rPr>
              <a:t> </a:t>
            </a:r>
            <a:r>
              <a:rPr sz="2800" spc="-65">
                <a:latin typeface="Calibri"/>
                <a:cs typeface="Calibri"/>
              </a:rPr>
              <a:t>day.</a:t>
            </a:r>
            <a:endParaRPr sz="2800">
              <a:latin typeface="Calibri"/>
              <a:cs typeface="Calibri"/>
            </a:endParaRPr>
          </a:p>
        </p:txBody>
      </p:sp>
    </p:spTree>
  </p:cSld>
  <p:clrMapOvr>
    <a:masterClrMapping/>
  </p:clrMapOvr>
  <p:transition/>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611123" y="2100072"/>
            <a:ext cx="8065134" cy="4281170"/>
          </a:xfrm>
          <a:custGeom>
            <a:rect l="l" t="t" r="r" b="b"/>
            <a:pathLst>
              <a:path w="8065134" h="4281170">
                <a:moveTo>
                  <a:pt x="0" y="713486"/>
                </a:moveTo>
                <a:lnTo>
                  <a:pt x="1646" y="664632"/>
                </a:lnTo>
                <a:lnTo>
                  <a:pt x="6513" y="616663"/>
                </a:lnTo>
                <a:lnTo>
                  <a:pt x="14495" y="569684"/>
                </a:lnTo>
                <a:lnTo>
                  <a:pt x="25486" y="523801"/>
                </a:lnTo>
                <a:lnTo>
                  <a:pt x="39380" y="479121"/>
                </a:lnTo>
                <a:lnTo>
                  <a:pt x="56069" y="435750"/>
                </a:lnTo>
                <a:lnTo>
                  <a:pt x="75449" y="393795"/>
                </a:lnTo>
                <a:lnTo>
                  <a:pt x="97412" y="353361"/>
                </a:lnTo>
                <a:lnTo>
                  <a:pt x="121853" y="314554"/>
                </a:lnTo>
                <a:lnTo>
                  <a:pt x="148665" y="277481"/>
                </a:lnTo>
                <a:lnTo>
                  <a:pt x="177741" y="242249"/>
                </a:lnTo>
                <a:lnTo>
                  <a:pt x="208976" y="208962"/>
                </a:lnTo>
                <a:lnTo>
                  <a:pt x="242264" y="177728"/>
                </a:lnTo>
                <a:lnTo>
                  <a:pt x="277497" y="148653"/>
                </a:lnTo>
                <a:lnTo>
                  <a:pt x="314571" y="121843"/>
                </a:lnTo>
                <a:lnTo>
                  <a:pt x="353377" y="97404"/>
                </a:lnTo>
                <a:lnTo>
                  <a:pt x="393811" y="75442"/>
                </a:lnTo>
                <a:lnTo>
                  <a:pt x="435766" y="56064"/>
                </a:lnTo>
                <a:lnTo>
                  <a:pt x="479136" y="39376"/>
                </a:lnTo>
                <a:lnTo>
                  <a:pt x="523814" y="25484"/>
                </a:lnTo>
                <a:lnTo>
                  <a:pt x="569694" y="14494"/>
                </a:lnTo>
                <a:lnTo>
                  <a:pt x="616671" y="6512"/>
                </a:lnTo>
                <a:lnTo>
                  <a:pt x="664636" y="1645"/>
                </a:lnTo>
                <a:lnTo>
                  <a:pt x="713486" y="0"/>
                </a:lnTo>
                <a:lnTo>
                  <a:pt x="7351522" y="0"/>
                </a:lnTo>
                <a:lnTo>
                  <a:pt x="7400375" y="1645"/>
                </a:lnTo>
                <a:lnTo>
                  <a:pt x="7448344" y="6512"/>
                </a:lnTo>
                <a:lnTo>
                  <a:pt x="7495323" y="14494"/>
                </a:lnTo>
                <a:lnTo>
                  <a:pt x="7541206" y="25484"/>
                </a:lnTo>
                <a:lnTo>
                  <a:pt x="7585886" y="39376"/>
                </a:lnTo>
                <a:lnTo>
                  <a:pt x="7629257" y="56064"/>
                </a:lnTo>
                <a:lnTo>
                  <a:pt x="7671212" y="75442"/>
                </a:lnTo>
                <a:lnTo>
                  <a:pt x="7711646" y="97404"/>
                </a:lnTo>
                <a:lnTo>
                  <a:pt x="7750453" y="121843"/>
                </a:lnTo>
                <a:lnTo>
                  <a:pt x="7787526" y="148653"/>
                </a:lnTo>
                <a:lnTo>
                  <a:pt x="7822758" y="177728"/>
                </a:lnTo>
                <a:lnTo>
                  <a:pt x="7856045" y="208962"/>
                </a:lnTo>
                <a:lnTo>
                  <a:pt x="7887279" y="242249"/>
                </a:lnTo>
                <a:lnTo>
                  <a:pt x="7916354" y="277481"/>
                </a:lnTo>
                <a:lnTo>
                  <a:pt x="7943164" y="314554"/>
                </a:lnTo>
                <a:lnTo>
                  <a:pt x="7967603" y="353361"/>
                </a:lnTo>
                <a:lnTo>
                  <a:pt x="7989565" y="393795"/>
                </a:lnTo>
                <a:lnTo>
                  <a:pt x="8008943" y="435750"/>
                </a:lnTo>
                <a:lnTo>
                  <a:pt x="8025631" y="479121"/>
                </a:lnTo>
                <a:lnTo>
                  <a:pt x="8039523" y="523801"/>
                </a:lnTo>
                <a:lnTo>
                  <a:pt x="8050513" y="569684"/>
                </a:lnTo>
                <a:lnTo>
                  <a:pt x="8058495" y="616663"/>
                </a:lnTo>
                <a:lnTo>
                  <a:pt x="8063362" y="664632"/>
                </a:lnTo>
                <a:lnTo>
                  <a:pt x="8065008" y="713486"/>
                </a:lnTo>
                <a:lnTo>
                  <a:pt x="8065008" y="3567417"/>
                </a:lnTo>
                <a:lnTo>
                  <a:pt x="8063362" y="3616267"/>
                </a:lnTo>
                <a:lnTo>
                  <a:pt x="8058495" y="3664235"/>
                </a:lnTo>
                <a:lnTo>
                  <a:pt x="8050513" y="3711212"/>
                </a:lnTo>
                <a:lnTo>
                  <a:pt x="8039523" y="3757093"/>
                </a:lnTo>
                <a:lnTo>
                  <a:pt x="8025631" y="3801773"/>
                </a:lnTo>
                <a:lnTo>
                  <a:pt x="8008943" y="3845143"/>
                </a:lnTo>
                <a:lnTo>
                  <a:pt x="7989565" y="3887099"/>
                </a:lnTo>
                <a:lnTo>
                  <a:pt x="7967603" y="3927534"/>
                </a:lnTo>
                <a:lnTo>
                  <a:pt x="7943164" y="3966341"/>
                </a:lnTo>
                <a:lnTo>
                  <a:pt x="7916354" y="4003415"/>
                </a:lnTo>
                <a:lnTo>
                  <a:pt x="7887279" y="4038649"/>
                </a:lnTo>
                <a:lnTo>
                  <a:pt x="7856045" y="4071937"/>
                </a:lnTo>
                <a:lnTo>
                  <a:pt x="7822758" y="4103173"/>
                </a:lnTo>
                <a:lnTo>
                  <a:pt x="7787526" y="4132249"/>
                </a:lnTo>
                <a:lnTo>
                  <a:pt x="7750453" y="4159061"/>
                </a:lnTo>
                <a:lnTo>
                  <a:pt x="7711646" y="4183502"/>
                </a:lnTo>
                <a:lnTo>
                  <a:pt x="7671212" y="4205466"/>
                </a:lnTo>
                <a:lnTo>
                  <a:pt x="7629257" y="4224845"/>
                </a:lnTo>
                <a:lnTo>
                  <a:pt x="7585886" y="4241535"/>
                </a:lnTo>
                <a:lnTo>
                  <a:pt x="7541206" y="4255429"/>
                </a:lnTo>
                <a:lnTo>
                  <a:pt x="7495323" y="4266420"/>
                </a:lnTo>
                <a:lnTo>
                  <a:pt x="7448344" y="4274402"/>
                </a:lnTo>
                <a:lnTo>
                  <a:pt x="7400375" y="4279269"/>
                </a:lnTo>
                <a:lnTo>
                  <a:pt x="7351522" y="4280916"/>
                </a:lnTo>
                <a:lnTo>
                  <a:pt x="713486" y="4280916"/>
                </a:lnTo>
                <a:lnTo>
                  <a:pt x="664636" y="4279269"/>
                </a:lnTo>
                <a:lnTo>
                  <a:pt x="616671" y="4274402"/>
                </a:lnTo>
                <a:lnTo>
                  <a:pt x="569694" y="4266420"/>
                </a:lnTo>
                <a:lnTo>
                  <a:pt x="523814" y="4255429"/>
                </a:lnTo>
                <a:lnTo>
                  <a:pt x="479136" y="4241535"/>
                </a:lnTo>
                <a:lnTo>
                  <a:pt x="435766" y="4224845"/>
                </a:lnTo>
                <a:lnTo>
                  <a:pt x="393811" y="4205466"/>
                </a:lnTo>
                <a:lnTo>
                  <a:pt x="353377" y="4183502"/>
                </a:lnTo>
                <a:lnTo>
                  <a:pt x="314571" y="4159061"/>
                </a:lnTo>
                <a:lnTo>
                  <a:pt x="277497" y="4132249"/>
                </a:lnTo>
                <a:lnTo>
                  <a:pt x="242264" y="4103173"/>
                </a:lnTo>
                <a:lnTo>
                  <a:pt x="208976" y="4071937"/>
                </a:lnTo>
                <a:lnTo>
                  <a:pt x="177741" y="4038649"/>
                </a:lnTo>
                <a:lnTo>
                  <a:pt x="148665" y="4003415"/>
                </a:lnTo>
                <a:lnTo>
                  <a:pt x="121853" y="3966341"/>
                </a:lnTo>
                <a:lnTo>
                  <a:pt x="97412" y="3927534"/>
                </a:lnTo>
                <a:lnTo>
                  <a:pt x="75449" y="3887099"/>
                </a:lnTo>
                <a:lnTo>
                  <a:pt x="56069" y="3845143"/>
                </a:lnTo>
                <a:lnTo>
                  <a:pt x="39380" y="3801773"/>
                </a:lnTo>
                <a:lnTo>
                  <a:pt x="25486" y="3757093"/>
                </a:lnTo>
                <a:lnTo>
                  <a:pt x="14495" y="3711212"/>
                </a:lnTo>
                <a:lnTo>
                  <a:pt x="6513" y="3664235"/>
                </a:lnTo>
                <a:lnTo>
                  <a:pt x="1646" y="3616267"/>
                </a:lnTo>
                <a:lnTo>
                  <a:pt x="0" y="3567417"/>
                </a:lnTo>
                <a:lnTo>
                  <a:pt x="0" y="713486"/>
                </a:lnTo>
                <a:close/>
              </a:path>
            </a:pathLst>
          </a:custGeom>
          <a:ln w="76200">
            <a:solidFill>
              <a:srgbClr val="000000"/>
            </a:solidFill>
            <a:prstDash val="dash"/>
          </a:ln>
        </p:spPr>
        <p:txBody>
          <a:bodyPr wrap="square" lIns="0" tIns="0" rIns="0" bIns="0" rtlCol="0"/>
          <a:lstStyle>
            <a:defPPr>
              <a:defRPr lang="en-US"/>
            </a:defPPr>
          </a:lstStyle>
          <a:p>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4" name="object 4"/>
          <p:cNvSpPr txBox="1"/>
          <p:nvPr/>
        </p:nvSpPr>
        <p:spPr>
          <a:xfrm>
            <a:off x="535940" y="2580382"/>
            <a:ext cx="7757159" cy="3128645"/>
          </a:xfrm>
          <a:prstGeom prst="rect">
            <a:avLst/>
          </a:prstGeom>
        </p:spPr>
        <p:txBody>
          <a:bodyPr vert="horz" wrap="square" lIns="0" tIns="64769" rIns="0" bIns="0" rtlCol="0">
            <a:spAutoFit/>
          </a:bodyPr>
          <a:lstStyle>
            <a:defPPr>
              <a:defRPr lang="en-US"/>
            </a:defPPr>
          </a:lstStyle>
          <a:p>
            <a:pPr marL="355600" indent="-342900">
              <a:lnSpc>
                <a:spcPct val="100000"/>
              </a:lnSpc>
              <a:spcBef>
                <a:spcPts val="509"/>
              </a:spcBef>
              <a:buFont typeface="Arial" pitchFamily="34" charset="0"/>
              <a:buChar char="•"/>
              <a:tabLst>
                <a:tab pos="354965"/>
                <a:tab pos="355600"/>
              </a:tabLst>
            </a:pPr>
            <a:r>
              <a:rPr sz="3200" spc="-20">
                <a:latin typeface="Calibri"/>
                <a:cs typeface="Calibri"/>
              </a:rPr>
              <a:t>Pair</a:t>
            </a:r>
            <a:r>
              <a:rPr sz="3200" spc="-5">
                <a:latin typeface="Calibri"/>
                <a:cs typeface="Calibri"/>
              </a:rPr>
              <a:t> </a:t>
            </a:r>
            <a:r>
              <a:rPr sz="3200" spc="-10">
                <a:latin typeface="Calibri"/>
                <a:cs typeface="Calibri"/>
              </a:rPr>
              <a:t>Programming</a:t>
            </a:r>
            <a:endParaRPr sz="3200">
              <a:latin typeface="Calibri"/>
              <a:cs typeface="Calibri"/>
            </a:endParaRPr>
          </a:p>
          <a:p>
            <a:pPr marL="756285" marR="1278890" lvl="1" indent="-287020" algn="just">
              <a:lnSpc>
                <a:spcPts val="3030"/>
              </a:lnSpc>
              <a:spcBef>
                <a:spcPts val="730"/>
              </a:spcBef>
              <a:buFont typeface="Arial" pitchFamily="34" charset="0"/>
              <a:buChar char="–"/>
              <a:tabLst>
                <a:tab pos="756920"/>
              </a:tabLst>
            </a:pPr>
            <a:r>
              <a:rPr sz="2800" spc="-10">
                <a:latin typeface="Calibri"/>
                <a:cs typeface="Calibri"/>
              </a:rPr>
              <a:t>two </a:t>
            </a:r>
            <a:r>
              <a:rPr sz="2800" spc="-20">
                <a:latin typeface="Calibri"/>
                <a:cs typeface="Calibri"/>
              </a:rPr>
              <a:t>programmers </a:t>
            </a:r>
            <a:r>
              <a:rPr sz="2800" spc="-10">
                <a:latin typeface="Calibri"/>
                <a:cs typeface="Calibri"/>
              </a:rPr>
              <a:t>work together at one  </a:t>
            </a:r>
            <a:r>
              <a:rPr sz="2800" spc="-20">
                <a:latin typeface="Calibri"/>
                <a:cs typeface="Calibri"/>
              </a:rPr>
              <a:t>workstation.</a:t>
            </a:r>
            <a:endParaRPr sz="2800">
              <a:latin typeface="Calibri"/>
              <a:cs typeface="Calibri"/>
            </a:endParaRPr>
          </a:p>
          <a:p>
            <a:pPr marL="756285" marR="5080" lvl="1" indent="-287020" algn="just">
              <a:lnSpc>
                <a:spcPts val="3020"/>
              </a:lnSpc>
              <a:spcBef>
                <a:spcPts val="670"/>
              </a:spcBef>
              <a:buFont typeface="Arial" pitchFamily="34" charset="0"/>
              <a:buChar char="–"/>
              <a:tabLst>
                <a:tab pos="756920"/>
              </a:tabLst>
            </a:pPr>
            <a:r>
              <a:rPr sz="2800" spc="-10">
                <a:latin typeface="Calibri"/>
                <a:cs typeface="Calibri"/>
              </a:rPr>
              <a:t>One, </a:t>
            </a:r>
            <a:r>
              <a:rPr sz="2800" spc="-5">
                <a:latin typeface="Calibri"/>
                <a:cs typeface="Calibri"/>
              </a:rPr>
              <a:t>the </a:t>
            </a:r>
            <a:r>
              <a:rPr sz="2800" b="1" i="1" spc="-5">
                <a:latin typeface="Calibri"/>
                <a:cs typeface="Calibri"/>
              </a:rPr>
              <a:t>driver</a:t>
            </a:r>
            <a:r>
              <a:rPr sz="2800" spc="-5">
                <a:latin typeface="Calibri"/>
                <a:cs typeface="Calibri"/>
              </a:rPr>
              <a:t>, </a:t>
            </a:r>
            <a:r>
              <a:rPr sz="2800" spc="-10">
                <a:latin typeface="Calibri"/>
                <a:cs typeface="Calibri"/>
              </a:rPr>
              <a:t>writes code </a:t>
            </a:r>
            <a:r>
              <a:rPr sz="2800" spc="-5">
                <a:latin typeface="Calibri"/>
                <a:cs typeface="Calibri"/>
              </a:rPr>
              <a:t>while the </a:t>
            </a:r>
            <a:r>
              <a:rPr sz="2800" spc="-50">
                <a:latin typeface="Calibri"/>
                <a:cs typeface="Calibri"/>
              </a:rPr>
              <a:t>other, </a:t>
            </a:r>
            <a:r>
              <a:rPr sz="2800" spc="-5">
                <a:latin typeface="Calibri"/>
                <a:cs typeface="Calibri"/>
              </a:rPr>
              <a:t>the  </a:t>
            </a:r>
            <a:r>
              <a:rPr sz="2800" b="1" i="1" spc="-5">
                <a:latin typeface="Calibri"/>
                <a:cs typeface="Calibri"/>
              </a:rPr>
              <a:t>observer </a:t>
            </a:r>
            <a:r>
              <a:rPr sz="2800" spc="-5">
                <a:latin typeface="Calibri"/>
                <a:cs typeface="Calibri"/>
              </a:rPr>
              <a:t>or </a:t>
            </a:r>
            <a:r>
              <a:rPr sz="2800" b="1" i="1" spc="-10">
                <a:latin typeface="Calibri"/>
                <a:cs typeface="Calibri"/>
              </a:rPr>
              <a:t>navigator</a:t>
            </a:r>
            <a:r>
              <a:rPr sz="2800" spc="-10">
                <a:latin typeface="Calibri"/>
                <a:cs typeface="Calibri"/>
              </a:rPr>
              <a:t>, </a:t>
            </a:r>
            <a:r>
              <a:rPr sz="2800" spc="-20">
                <a:latin typeface="Calibri"/>
                <a:cs typeface="Calibri"/>
              </a:rPr>
              <a:t>reviews </a:t>
            </a:r>
            <a:r>
              <a:rPr sz="2800" spc="-5">
                <a:latin typeface="Calibri"/>
                <a:cs typeface="Calibri"/>
              </a:rPr>
              <a:t>each </a:t>
            </a:r>
            <a:r>
              <a:rPr sz="2800" spc="-10">
                <a:latin typeface="Calibri"/>
                <a:cs typeface="Calibri"/>
              </a:rPr>
              <a:t>line </a:t>
            </a:r>
            <a:r>
              <a:rPr sz="2800" spc="-5">
                <a:latin typeface="Calibri"/>
                <a:cs typeface="Calibri"/>
              </a:rPr>
              <a:t>of </a:t>
            </a:r>
            <a:r>
              <a:rPr sz="2800" spc="-10">
                <a:latin typeface="Calibri"/>
                <a:cs typeface="Calibri"/>
              </a:rPr>
              <a:t>code  </a:t>
            </a:r>
            <a:r>
              <a:rPr sz="2800" spc="-5">
                <a:latin typeface="Calibri"/>
                <a:cs typeface="Calibri"/>
              </a:rPr>
              <a:t>as it is typed</a:t>
            </a:r>
            <a:r>
              <a:rPr sz="2800" spc="20">
                <a:latin typeface="Calibri"/>
                <a:cs typeface="Calibri"/>
              </a:rPr>
              <a:t> </a:t>
            </a:r>
            <a:r>
              <a:rPr sz="2800" spc="-10">
                <a:latin typeface="Calibri"/>
                <a:cs typeface="Calibri"/>
              </a:rPr>
              <a:t>in.</a:t>
            </a:r>
            <a:endParaRPr sz="2800">
              <a:latin typeface="Calibri"/>
              <a:cs typeface="Calibri"/>
            </a:endParaRPr>
          </a:p>
          <a:p>
            <a:pPr marL="756285" lvl="1" indent="-287020" algn="just">
              <a:lnSpc>
                <a:spcPct val="100000"/>
              </a:lnSpc>
              <a:spcBef>
                <a:spcPts val="300"/>
              </a:spcBef>
              <a:buFont typeface="Arial" pitchFamily="34" charset="0"/>
              <a:buChar char="–"/>
              <a:tabLst>
                <a:tab pos="756920"/>
              </a:tabLst>
            </a:pPr>
            <a:r>
              <a:rPr sz="2800" spc="-10">
                <a:latin typeface="Calibri"/>
                <a:cs typeface="Calibri"/>
              </a:rPr>
              <a:t>The two </a:t>
            </a:r>
            <a:r>
              <a:rPr sz="2800" spc="-20">
                <a:latin typeface="Calibri"/>
                <a:cs typeface="Calibri"/>
              </a:rPr>
              <a:t>programmers </a:t>
            </a:r>
            <a:r>
              <a:rPr sz="2800" spc="-15">
                <a:latin typeface="Calibri"/>
                <a:cs typeface="Calibri"/>
              </a:rPr>
              <a:t>switch </a:t>
            </a:r>
            <a:r>
              <a:rPr sz="2800" spc="-20">
                <a:latin typeface="Calibri"/>
                <a:cs typeface="Calibri"/>
              </a:rPr>
              <a:t>roles</a:t>
            </a:r>
            <a:r>
              <a:rPr sz="2800" spc="100">
                <a:latin typeface="Calibri"/>
                <a:cs typeface="Calibri"/>
              </a:rPr>
              <a:t> </a:t>
            </a:r>
            <a:r>
              <a:rPr sz="2800" spc="-30">
                <a:latin typeface="Calibri"/>
                <a:cs typeface="Calibri"/>
              </a:rPr>
              <a:t>frequently.</a:t>
            </a:r>
            <a:endParaRPr sz="2800">
              <a:latin typeface="Calibri"/>
              <a:cs typeface="Calibri"/>
            </a:endParaRPr>
          </a:p>
        </p:txBody>
      </p:sp>
      <p:sp>
        <p:nvSpPr>
          <p:cNvPr id="5" name="object 5"/>
          <p:cNvSpPr/>
          <p:nvPr/>
        </p:nvSpPr>
        <p:spPr>
          <a:xfrm>
            <a:off x="5724144" y="1341119"/>
            <a:ext cx="3186683" cy="1799843"/>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611123" y="2100072"/>
            <a:ext cx="8065134" cy="4281170"/>
          </a:xfrm>
          <a:custGeom>
            <a:rect l="l" t="t" r="r" b="b"/>
            <a:pathLst>
              <a:path w="8065134" h="4281170">
                <a:moveTo>
                  <a:pt x="0" y="713486"/>
                </a:moveTo>
                <a:lnTo>
                  <a:pt x="1646" y="664632"/>
                </a:lnTo>
                <a:lnTo>
                  <a:pt x="6513" y="616663"/>
                </a:lnTo>
                <a:lnTo>
                  <a:pt x="14495" y="569684"/>
                </a:lnTo>
                <a:lnTo>
                  <a:pt x="25486" y="523801"/>
                </a:lnTo>
                <a:lnTo>
                  <a:pt x="39380" y="479121"/>
                </a:lnTo>
                <a:lnTo>
                  <a:pt x="56069" y="435750"/>
                </a:lnTo>
                <a:lnTo>
                  <a:pt x="75449" y="393795"/>
                </a:lnTo>
                <a:lnTo>
                  <a:pt x="97412" y="353361"/>
                </a:lnTo>
                <a:lnTo>
                  <a:pt x="121853" y="314554"/>
                </a:lnTo>
                <a:lnTo>
                  <a:pt x="148665" y="277481"/>
                </a:lnTo>
                <a:lnTo>
                  <a:pt x="177741" y="242249"/>
                </a:lnTo>
                <a:lnTo>
                  <a:pt x="208976" y="208962"/>
                </a:lnTo>
                <a:lnTo>
                  <a:pt x="242264" y="177728"/>
                </a:lnTo>
                <a:lnTo>
                  <a:pt x="277497" y="148653"/>
                </a:lnTo>
                <a:lnTo>
                  <a:pt x="314571" y="121843"/>
                </a:lnTo>
                <a:lnTo>
                  <a:pt x="353377" y="97404"/>
                </a:lnTo>
                <a:lnTo>
                  <a:pt x="393811" y="75442"/>
                </a:lnTo>
                <a:lnTo>
                  <a:pt x="435766" y="56064"/>
                </a:lnTo>
                <a:lnTo>
                  <a:pt x="479136" y="39376"/>
                </a:lnTo>
                <a:lnTo>
                  <a:pt x="523814" y="25484"/>
                </a:lnTo>
                <a:lnTo>
                  <a:pt x="569694" y="14494"/>
                </a:lnTo>
                <a:lnTo>
                  <a:pt x="616671" y="6512"/>
                </a:lnTo>
                <a:lnTo>
                  <a:pt x="664636" y="1645"/>
                </a:lnTo>
                <a:lnTo>
                  <a:pt x="713486" y="0"/>
                </a:lnTo>
                <a:lnTo>
                  <a:pt x="7351522" y="0"/>
                </a:lnTo>
                <a:lnTo>
                  <a:pt x="7400375" y="1645"/>
                </a:lnTo>
                <a:lnTo>
                  <a:pt x="7448344" y="6512"/>
                </a:lnTo>
                <a:lnTo>
                  <a:pt x="7495323" y="14494"/>
                </a:lnTo>
                <a:lnTo>
                  <a:pt x="7541206" y="25484"/>
                </a:lnTo>
                <a:lnTo>
                  <a:pt x="7585886" y="39376"/>
                </a:lnTo>
                <a:lnTo>
                  <a:pt x="7629257" y="56064"/>
                </a:lnTo>
                <a:lnTo>
                  <a:pt x="7671212" y="75442"/>
                </a:lnTo>
                <a:lnTo>
                  <a:pt x="7711646" y="97404"/>
                </a:lnTo>
                <a:lnTo>
                  <a:pt x="7750453" y="121843"/>
                </a:lnTo>
                <a:lnTo>
                  <a:pt x="7787526" y="148653"/>
                </a:lnTo>
                <a:lnTo>
                  <a:pt x="7822758" y="177728"/>
                </a:lnTo>
                <a:lnTo>
                  <a:pt x="7856045" y="208962"/>
                </a:lnTo>
                <a:lnTo>
                  <a:pt x="7887279" y="242249"/>
                </a:lnTo>
                <a:lnTo>
                  <a:pt x="7916354" y="277481"/>
                </a:lnTo>
                <a:lnTo>
                  <a:pt x="7943164" y="314554"/>
                </a:lnTo>
                <a:lnTo>
                  <a:pt x="7967603" y="353361"/>
                </a:lnTo>
                <a:lnTo>
                  <a:pt x="7989565" y="393795"/>
                </a:lnTo>
                <a:lnTo>
                  <a:pt x="8008943" y="435750"/>
                </a:lnTo>
                <a:lnTo>
                  <a:pt x="8025631" y="479121"/>
                </a:lnTo>
                <a:lnTo>
                  <a:pt x="8039523" y="523801"/>
                </a:lnTo>
                <a:lnTo>
                  <a:pt x="8050513" y="569684"/>
                </a:lnTo>
                <a:lnTo>
                  <a:pt x="8058495" y="616663"/>
                </a:lnTo>
                <a:lnTo>
                  <a:pt x="8063362" y="664632"/>
                </a:lnTo>
                <a:lnTo>
                  <a:pt x="8065008" y="713486"/>
                </a:lnTo>
                <a:lnTo>
                  <a:pt x="8065008" y="3567417"/>
                </a:lnTo>
                <a:lnTo>
                  <a:pt x="8063362" y="3616267"/>
                </a:lnTo>
                <a:lnTo>
                  <a:pt x="8058495" y="3664235"/>
                </a:lnTo>
                <a:lnTo>
                  <a:pt x="8050513" y="3711212"/>
                </a:lnTo>
                <a:lnTo>
                  <a:pt x="8039523" y="3757093"/>
                </a:lnTo>
                <a:lnTo>
                  <a:pt x="8025631" y="3801773"/>
                </a:lnTo>
                <a:lnTo>
                  <a:pt x="8008943" y="3845143"/>
                </a:lnTo>
                <a:lnTo>
                  <a:pt x="7989565" y="3887099"/>
                </a:lnTo>
                <a:lnTo>
                  <a:pt x="7967603" y="3927534"/>
                </a:lnTo>
                <a:lnTo>
                  <a:pt x="7943164" y="3966341"/>
                </a:lnTo>
                <a:lnTo>
                  <a:pt x="7916354" y="4003415"/>
                </a:lnTo>
                <a:lnTo>
                  <a:pt x="7887279" y="4038649"/>
                </a:lnTo>
                <a:lnTo>
                  <a:pt x="7856045" y="4071937"/>
                </a:lnTo>
                <a:lnTo>
                  <a:pt x="7822758" y="4103173"/>
                </a:lnTo>
                <a:lnTo>
                  <a:pt x="7787526" y="4132249"/>
                </a:lnTo>
                <a:lnTo>
                  <a:pt x="7750453" y="4159061"/>
                </a:lnTo>
                <a:lnTo>
                  <a:pt x="7711646" y="4183502"/>
                </a:lnTo>
                <a:lnTo>
                  <a:pt x="7671212" y="4205466"/>
                </a:lnTo>
                <a:lnTo>
                  <a:pt x="7629257" y="4224845"/>
                </a:lnTo>
                <a:lnTo>
                  <a:pt x="7585886" y="4241535"/>
                </a:lnTo>
                <a:lnTo>
                  <a:pt x="7541206" y="4255429"/>
                </a:lnTo>
                <a:lnTo>
                  <a:pt x="7495323" y="4266420"/>
                </a:lnTo>
                <a:lnTo>
                  <a:pt x="7448344" y="4274402"/>
                </a:lnTo>
                <a:lnTo>
                  <a:pt x="7400375" y="4279269"/>
                </a:lnTo>
                <a:lnTo>
                  <a:pt x="7351522" y="4280916"/>
                </a:lnTo>
                <a:lnTo>
                  <a:pt x="713486" y="4280916"/>
                </a:lnTo>
                <a:lnTo>
                  <a:pt x="664636" y="4279269"/>
                </a:lnTo>
                <a:lnTo>
                  <a:pt x="616671" y="4274402"/>
                </a:lnTo>
                <a:lnTo>
                  <a:pt x="569694" y="4266420"/>
                </a:lnTo>
                <a:lnTo>
                  <a:pt x="523814" y="4255429"/>
                </a:lnTo>
                <a:lnTo>
                  <a:pt x="479136" y="4241535"/>
                </a:lnTo>
                <a:lnTo>
                  <a:pt x="435766" y="4224845"/>
                </a:lnTo>
                <a:lnTo>
                  <a:pt x="393811" y="4205466"/>
                </a:lnTo>
                <a:lnTo>
                  <a:pt x="353377" y="4183502"/>
                </a:lnTo>
                <a:lnTo>
                  <a:pt x="314571" y="4159061"/>
                </a:lnTo>
                <a:lnTo>
                  <a:pt x="277497" y="4132249"/>
                </a:lnTo>
                <a:lnTo>
                  <a:pt x="242264" y="4103173"/>
                </a:lnTo>
                <a:lnTo>
                  <a:pt x="208976" y="4071937"/>
                </a:lnTo>
                <a:lnTo>
                  <a:pt x="177741" y="4038649"/>
                </a:lnTo>
                <a:lnTo>
                  <a:pt x="148665" y="4003415"/>
                </a:lnTo>
                <a:lnTo>
                  <a:pt x="121853" y="3966341"/>
                </a:lnTo>
                <a:lnTo>
                  <a:pt x="97412" y="3927534"/>
                </a:lnTo>
                <a:lnTo>
                  <a:pt x="75449" y="3887099"/>
                </a:lnTo>
                <a:lnTo>
                  <a:pt x="56069" y="3845143"/>
                </a:lnTo>
                <a:lnTo>
                  <a:pt x="39380" y="3801773"/>
                </a:lnTo>
                <a:lnTo>
                  <a:pt x="25486" y="3757093"/>
                </a:lnTo>
                <a:lnTo>
                  <a:pt x="14495" y="3711212"/>
                </a:lnTo>
                <a:lnTo>
                  <a:pt x="6513" y="3664235"/>
                </a:lnTo>
                <a:lnTo>
                  <a:pt x="1646" y="3616267"/>
                </a:lnTo>
                <a:lnTo>
                  <a:pt x="0" y="3567417"/>
                </a:lnTo>
                <a:lnTo>
                  <a:pt x="0" y="713486"/>
                </a:lnTo>
                <a:close/>
              </a:path>
            </a:pathLst>
          </a:custGeom>
          <a:ln w="76200">
            <a:solidFill>
              <a:srgbClr val="000000"/>
            </a:solidFill>
            <a:prstDash val="dash"/>
          </a:ln>
        </p:spPr>
        <p:txBody>
          <a:bodyPr wrap="square" lIns="0" tIns="0" rIns="0" bIns="0" rtlCol="0"/>
          <a:lstStyle>
            <a:defPPr>
              <a:defRPr lang="en-US"/>
            </a:defPPr>
          </a:lstStyle>
          <a:p>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4" name="object 4"/>
          <p:cNvSpPr txBox="1"/>
          <p:nvPr/>
        </p:nvSpPr>
        <p:spPr>
          <a:xfrm>
            <a:off x="535940" y="2580382"/>
            <a:ext cx="8045450" cy="3427095"/>
          </a:xfrm>
          <a:prstGeom prst="rect">
            <a:avLst/>
          </a:prstGeom>
        </p:spPr>
        <p:txBody>
          <a:bodyPr vert="horz" wrap="square" lIns="0" tIns="64769" rIns="0" bIns="0" rtlCol="0">
            <a:spAutoFit/>
          </a:bodyPr>
          <a:lstStyle>
            <a:defPPr>
              <a:defRPr lang="en-US"/>
            </a:defPPr>
          </a:lstStyle>
          <a:p>
            <a:pPr marL="355600" indent="-342900">
              <a:lnSpc>
                <a:spcPct val="100000"/>
              </a:lnSpc>
              <a:spcBef>
                <a:spcPts val="509"/>
              </a:spcBef>
              <a:buFont typeface="Arial" pitchFamily="34" charset="0"/>
              <a:buChar char="•"/>
              <a:tabLst>
                <a:tab pos="354965"/>
                <a:tab pos="355600"/>
              </a:tabLst>
            </a:pPr>
            <a:r>
              <a:rPr sz="3200" spc="-20">
                <a:latin typeface="Calibri"/>
                <a:cs typeface="Calibri"/>
              </a:rPr>
              <a:t>Pair</a:t>
            </a:r>
            <a:r>
              <a:rPr sz="3200" spc="-5">
                <a:latin typeface="Calibri"/>
                <a:cs typeface="Calibri"/>
              </a:rPr>
              <a:t> </a:t>
            </a:r>
            <a:r>
              <a:rPr sz="3200" spc="-10">
                <a:latin typeface="Calibri"/>
                <a:cs typeface="Calibri"/>
              </a:rPr>
              <a:t>Programming</a:t>
            </a:r>
            <a:endParaRPr sz="3200">
              <a:latin typeface="Calibri"/>
              <a:cs typeface="Calibri"/>
            </a:endParaRPr>
          </a:p>
          <a:p>
            <a:pPr marL="756285" marR="6985" lvl="1" indent="-287020">
              <a:lnSpc>
                <a:spcPct val="90000"/>
              </a:lnSpc>
              <a:spcBef>
                <a:spcPts val="690"/>
              </a:spcBef>
              <a:buFont typeface="Arial" pitchFamily="34" charset="0"/>
              <a:buChar char="–"/>
              <a:tabLst>
                <a:tab pos="756920"/>
              </a:tabLst>
            </a:pPr>
            <a:r>
              <a:rPr sz="2800" spc="-10">
                <a:latin typeface="Calibri"/>
                <a:cs typeface="Calibri"/>
              </a:rPr>
              <a:t>While reviewing, </a:t>
            </a:r>
            <a:r>
              <a:rPr sz="2800" spc="-5">
                <a:latin typeface="Calibri"/>
                <a:cs typeface="Calibri"/>
              </a:rPr>
              <a:t>the </a:t>
            </a:r>
            <a:r>
              <a:rPr sz="2800" spc="-10">
                <a:latin typeface="Calibri"/>
                <a:cs typeface="Calibri"/>
              </a:rPr>
              <a:t>observer </a:t>
            </a:r>
            <a:r>
              <a:rPr sz="2800" spc="-5">
                <a:latin typeface="Calibri"/>
                <a:cs typeface="Calibri"/>
              </a:rPr>
              <a:t>also </a:t>
            </a:r>
            <a:r>
              <a:rPr sz="2800" spc="-15">
                <a:latin typeface="Calibri"/>
                <a:cs typeface="Calibri"/>
              </a:rPr>
              <a:t>considers </a:t>
            </a:r>
            <a:r>
              <a:rPr sz="2800" spc="-5">
                <a:latin typeface="Calibri"/>
                <a:cs typeface="Calibri"/>
              </a:rPr>
              <a:t>the  </a:t>
            </a:r>
            <a:r>
              <a:rPr sz="2800" spc="-20">
                <a:latin typeface="Calibri"/>
                <a:cs typeface="Calibri"/>
              </a:rPr>
              <a:t>"strategic" </a:t>
            </a:r>
            <a:r>
              <a:rPr sz="2800" spc="-10">
                <a:latin typeface="Calibri"/>
                <a:cs typeface="Calibri"/>
              </a:rPr>
              <a:t>direction </a:t>
            </a:r>
            <a:r>
              <a:rPr sz="2800" spc="-5">
                <a:latin typeface="Calibri"/>
                <a:cs typeface="Calibri"/>
              </a:rPr>
              <a:t>of the </a:t>
            </a:r>
            <a:r>
              <a:rPr sz="2800" spc="-10">
                <a:latin typeface="Calibri"/>
                <a:cs typeface="Calibri"/>
              </a:rPr>
              <a:t>work, </a:t>
            </a:r>
            <a:r>
              <a:rPr sz="2800" spc="-15">
                <a:latin typeface="Calibri"/>
                <a:cs typeface="Calibri"/>
              </a:rPr>
              <a:t>coming </a:t>
            </a:r>
            <a:r>
              <a:rPr sz="2800" spc="-5">
                <a:latin typeface="Calibri"/>
                <a:cs typeface="Calibri"/>
              </a:rPr>
              <a:t>up with  ideas </a:t>
            </a:r>
            <a:r>
              <a:rPr sz="2800" spc="-25">
                <a:latin typeface="Calibri"/>
                <a:cs typeface="Calibri"/>
              </a:rPr>
              <a:t>for </a:t>
            </a:r>
            <a:r>
              <a:rPr sz="2800" spc="-15">
                <a:latin typeface="Calibri"/>
                <a:cs typeface="Calibri"/>
              </a:rPr>
              <a:t>improvements </a:t>
            </a:r>
            <a:r>
              <a:rPr sz="2800" spc="-5">
                <a:latin typeface="Calibri"/>
                <a:cs typeface="Calibri"/>
              </a:rPr>
              <a:t>and </a:t>
            </a:r>
            <a:r>
              <a:rPr sz="2800" spc="-20">
                <a:latin typeface="Calibri"/>
                <a:cs typeface="Calibri"/>
              </a:rPr>
              <a:t>likely </a:t>
            </a:r>
            <a:r>
              <a:rPr sz="2800" spc="-15">
                <a:latin typeface="Calibri"/>
                <a:cs typeface="Calibri"/>
              </a:rPr>
              <a:t>future problems  </a:t>
            </a:r>
            <a:r>
              <a:rPr sz="2800" spc="-20">
                <a:latin typeface="Calibri"/>
                <a:cs typeface="Calibri"/>
              </a:rPr>
              <a:t>to</a:t>
            </a:r>
            <a:r>
              <a:rPr sz="2800" spc="-10">
                <a:latin typeface="Calibri"/>
                <a:cs typeface="Calibri"/>
              </a:rPr>
              <a:t> address.</a:t>
            </a:r>
            <a:endParaRPr sz="2800">
              <a:latin typeface="Calibri"/>
              <a:cs typeface="Calibri"/>
            </a:endParaRPr>
          </a:p>
          <a:p>
            <a:pPr marL="756285" marR="5080" lvl="1" indent="-287020">
              <a:lnSpc>
                <a:spcPct val="90000"/>
              </a:lnSpc>
              <a:spcBef>
                <a:spcPts val="670"/>
              </a:spcBef>
              <a:buFont typeface="Arial" pitchFamily="34" charset="0"/>
              <a:buChar char="–"/>
              <a:tabLst>
                <a:tab pos="756920"/>
              </a:tabLst>
            </a:pPr>
            <a:r>
              <a:rPr sz="2800" spc="-5">
                <a:latin typeface="Calibri"/>
                <a:cs typeface="Calibri"/>
              </a:rPr>
              <a:t>This </a:t>
            </a:r>
            <a:r>
              <a:rPr sz="2800" spc="-15">
                <a:latin typeface="Calibri"/>
                <a:cs typeface="Calibri"/>
              </a:rPr>
              <a:t>frees </a:t>
            </a:r>
            <a:r>
              <a:rPr sz="2800" spc="-5">
                <a:latin typeface="Calibri"/>
                <a:cs typeface="Calibri"/>
              </a:rPr>
              <a:t>the </a:t>
            </a:r>
            <a:r>
              <a:rPr sz="2800" spc="-10">
                <a:latin typeface="Calibri"/>
                <a:cs typeface="Calibri"/>
              </a:rPr>
              <a:t>driver </a:t>
            </a:r>
            <a:r>
              <a:rPr sz="2800" spc="-20">
                <a:latin typeface="Calibri"/>
                <a:cs typeface="Calibri"/>
              </a:rPr>
              <a:t>to focus </a:t>
            </a:r>
            <a:r>
              <a:rPr sz="2800" spc="-5">
                <a:latin typeface="Calibri"/>
                <a:cs typeface="Calibri"/>
              </a:rPr>
              <a:t>all of their </a:t>
            </a:r>
            <a:r>
              <a:rPr sz="2800" spc="-20">
                <a:latin typeface="Calibri"/>
                <a:cs typeface="Calibri"/>
              </a:rPr>
              <a:t>attention  </a:t>
            </a:r>
            <a:r>
              <a:rPr sz="2800" spc="-5">
                <a:latin typeface="Calibri"/>
                <a:cs typeface="Calibri"/>
              </a:rPr>
              <a:t>on the </a:t>
            </a:r>
            <a:r>
              <a:rPr sz="2800" spc="-10">
                <a:latin typeface="Calibri"/>
                <a:cs typeface="Calibri"/>
              </a:rPr>
              <a:t>"tactical" </a:t>
            </a:r>
            <a:r>
              <a:rPr sz="2800" spc="-5">
                <a:latin typeface="Calibri"/>
                <a:cs typeface="Calibri"/>
              </a:rPr>
              <a:t>aspects of </a:t>
            </a:r>
            <a:r>
              <a:rPr sz="2800" spc="-10">
                <a:latin typeface="Calibri"/>
                <a:cs typeface="Calibri"/>
              </a:rPr>
              <a:t>completing </a:t>
            </a:r>
            <a:r>
              <a:rPr sz="2800" spc="-5">
                <a:latin typeface="Calibri"/>
                <a:cs typeface="Calibri"/>
              </a:rPr>
              <a:t>the </a:t>
            </a:r>
            <a:r>
              <a:rPr sz="2800" spc="-15">
                <a:latin typeface="Calibri"/>
                <a:cs typeface="Calibri"/>
              </a:rPr>
              <a:t>current  </a:t>
            </a:r>
            <a:r>
              <a:rPr sz="2800" spc="-10">
                <a:latin typeface="Calibri"/>
                <a:cs typeface="Calibri"/>
              </a:rPr>
              <a:t>task, using </a:t>
            </a:r>
            <a:r>
              <a:rPr sz="2800" spc="-5">
                <a:latin typeface="Calibri"/>
                <a:cs typeface="Calibri"/>
              </a:rPr>
              <a:t>the </a:t>
            </a:r>
            <a:r>
              <a:rPr sz="2800" spc="-10">
                <a:latin typeface="Calibri"/>
                <a:cs typeface="Calibri"/>
              </a:rPr>
              <a:t>observer </a:t>
            </a:r>
            <a:r>
              <a:rPr sz="2800" spc="-5">
                <a:latin typeface="Calibri"/>
                <a:cs typeface="Calibri"/>
              </a:rPr>
              <a:t>as a </a:t>
            </a:r>
            <a:r>
              <a:rPr sz="2800" spc="-20">
                <a:latin typeface="Calibri"/>
                <a:cs typeface="Calibri"/>
              </a:rPr>
              <a:t>safety </a:t>
            </a:r>
            <a:r>
              <a:rPr sz="2800" spc="-15">
                <a:latin typeface="Calibri"/>
                <a:cs typeface="Calibri"/>
              </a:rPr>
              <a:t>net </a:t>
            </a:r>
            <a:r>
              <a:rPr sz="2800" spc="-5">
                <a:latin typeface="Calibri"/>
                <a:cs typeface="Calibri"/>
              </a:rPr>
              <a:t>and</a:t>
            </a:r>
            <a:r>
              <a:rPr sz="2800" spc="120">
                <a:latin typeface="Calibri"/>
                <a:cs typeface="Calibri"/>
              </a:rPr>
              <a:t> </a:t>
            </a:r>
            <a:r>
              <a:rPr sz="2800" spc="-5">
                <a:latin typeface="Calibri"/>
                <a:cs typeface="Calibri"/>
              </a:rPr>
              <a:t>guide.</a:t>
            </a:r>
            <a:endParaRPr sz="2800">
              <a:latin typeface="Calibri"/>
              <a:cs typeface="Calibri"/>
            </a:endParaRPr>
          </a:p>
        </p:txBody>
      </p:sp>
      <p:sp>
        <p:nvSpPr>
          <p:cNvPr id="5" name="object 5"/>
          <p:cNvSpPr/>
          <p:nvPr/>
        </p:nvSpPr>
        <p:spPr>
          <a:xfrm>
            <a:off x="5724144" y="1341119"/>
            <a:ext cx="3186683" cy="1799843"/>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42633" y="3572573"/>
            <a:ext cx="5944108" cy="1084957"/>
          </a:xfrm>
        </p:spPr>
        <p:txBody>
          <a:bodyPr/>
          <a:lstStyle/>
          <a:p>
            <a:endParaRPr lang="en-US"/>
          </a:p>
        </p:txBody>
      </p:sp>
      <p:pic>
        <p:nvPicPr>
          <p:cNvPr id="3" name="Picture 2"/>
          <p:cNvPicPr>
            <a:picLocks noChangeAspect="1"/>
          </p:cNvPicPr>
          <p:nvPr/>
        </p:nvPicPr>
        <p:blipFill>
          <a:blip r:embed="rId2"/>
          <a:stretch>
            <a:fillRect/>
          </a:stretch>
        </p:blipFill>
        <p:spPr>
          <a:xfrm>
            <a:off x="1900" y="0"/>
            <a:ext cx="9144000" cy="6858000"/>
          </a:xfrm>
          <a:prstGeom prst="rect">
            <a:avLst/>
          </a:prstGeom>
        </p:spPr>
      </p:pic>
    </p:spTree>
    <p:extLst>
      <p:ext uri="{BB962C8B-B14F-4D97-AF65-F5344CB8AC3E}">
        <p14:creationId xmlns:p14="http://schemas.microsoft.com/office/powerpoint/2010/main" val="3090774453"/>
      </p:ext>
    </p:extLst>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611123" y="2100072"/>
            <a:ext cx="8065134" cy="4281170"/>
          </a:xfrm>
          <a:custGeom>
            <a:rect l="l" t="t" r="r" b="b"/>
            <a:pathLst>
              <a:path w="8065134" h="4281170">
                <a:moveTo>
                  <a:pt x="0" y="713486"/>
                </a:moveTo>
                <a:lnTo>
                  <a:pt x="1646" y="664632"/>
                </a:lnTo>
                <a:lnTo>
                  <a:pt x="6513" y="616663"/>
                </a:lnTo>
                <a:lnTo>
                  <a:pt x="14495" y="569684"/>
                </a:lnTo>
                <a:lnTo>
                  <a:pt x="25486" y="523801"/>
                </a:lnTo>
                <a:lnTo>
                  <a:pt x="39380" y="479121"/>
                </a:lnTo>
                <a:lnTo>
                  <a:pt x="56069" y="435750"/>
                </a:lnTo>
                <a:lnTo>
                  <a:pt x="75449" y="393795"/>
                </a:lnTo>
                <a:lnTo>
                  <a:pt x="97412" y="353361"/>
                </a:lnTo>
                <a:lnTo>
                  <a:pt x="121853" y="314554"/>
                </a:lnTo>
                <a:lnTo>
                  <a:pt x="148665" y="277481"/>
                </a:lnTo>
                <a:lnTo>
                  <a:pt x="177741" y="242249"/>
                </a:lnTo>
                <a:lnTo>
                  <a:pt x="208976" y="208962"/>
                </a:lnTo>
                <a:lnTo>
                  <a:pt x="242264" y="177728"/>
                </a:lnTo>
                <a:lnTo>
                  <a:pt x="277497" y="148653"/>
                </a:lnTo>
                <a:lnTo>
                  <a:pt x="314571" y="121843"/>
                </a:lnTo>
                <a:lnTo>
                  <a:pt x="353377" y="97404"/>
                </a:lnTo>
                <a:lnTo>
                  <a:pt x="393811" y="75442"/>
                </a:lnTo>
                <a:lnTo>
                  <a:pt x="435766" y="56064"/>
                </a:lnTo>
                <a:lnTo>
                  <a:pt x="479136" y="39376"/>
                </a:lnTo>
                <a:lnTo>
                  <a:pt x="523814" y="25484"/>
                </a:lnTo>
                <a:lnTo>
                  <a:pt x="569694" y="14494"/>
                </a:lnTo>
                <a:lnTo>
                  <a:pt x="616671" y="6512"/>
                </a:lnTo>
                <a:lnTo>
                  <a:pt x="664636" y="1645"/>
                </a:lnTo>
                <a:lnTo>
                  <a:pt x="713486" y="0"/>
                </a:lnTo>
                <a:lnTo>
                  <a:pt x="7351522" y="0"/>
                </a:lnTo>
                <a:lnTo>
                  <a:pt x="7400375" y="1645"/>
                </a:lnTo>
                <a:lnTo>
                  <a:pt x="7448344" y="6512"/>
                </a:lnTo>
                <a:lnTo>
                  <a:pt x="7495323" y="14494"/>
                </a:lnTo>
                <a:lnTo>
                  <a:pt x="7541206" y="25484"/>
                </a:lnTo>
                <a:lnTo>
                  <a:pt x="7585886" y="39376"/>
                </a:lnTo>
                <a:lnTo>
                  <a:pt x="7629257" y="56064"/>
                </a:lnTo>
                <a:lnTo>
                  <a:pt x="7671212" y="75442"/>
                </a:lnTo>
                <a:lnTo>
                  <a:pt x="7711646" y="97404"/>
                </a:lnTo>
                <a:lnTo>
                  <a:pt x="7750453" y="121843"/>
                </a:lnTo>
                <a:lnTo>
                  <a:pt x="7787526" y="148653"/>
                </a:lnTo>
                <a:lnTo>
                  <a:pt x="7822758" y="177728"/>
                </a:lnTo>
                <a:lnTo>
                  <a:pt x="7856045" y="208962"/>
                </a:lnTo>
                <a:lnTo>
                  <a:pt x="7887279" y="242249"/>
                </a:lnTo>
                <a:lnTo>
                  <a:pt x="7916354" y="277481"/>
                </a:lnTo>
                <a:lnTo>
                  <a:pt x="7943164" y="314554"/>
                </a:lnTo>
                <a:lnTo>
                  <a:pt x="7967603" y="353361"/>
                </a:lnTo>
                <a:lnTo>
                  <a:pt x="7989565" y="393795"/>
                </a:lnTo>
                <a:lnTo>
                  <a:pt x="8008943" y="435750"/>
                </a:lnTo>
                <a:lnTo>
                  <a:pt x="8025631" y="479121"/>
                </a:lnTo>
                <a:lnTo>
                  <a:pt x="8039523" y="523801"/>
                </a:lnTo>
                <a:lnTo>
                  <a:pt x="8050513" y="569684"/>
                </a:lnTo>
                <a:lnTo>
                  <a:pt x="8058495" y="616663"/>
                </a:lnTo>
                <a:lnTo>
                  <a:pt x="8063362" y="664632"/>
                </a:lnTo>
                <a:lnTo>
                  <a:pt x="8065008" y="713486"/>
                </a:lnTo>
                <a:lnTo>
                  <a:pt x="8065008" y="3567417"/>
                </a:lnTo>
                <a:lnTo>
                  <a:pt x="8063362" y="3616267"/>
                </a:lnTo>
                <a:lnTo>
                  <a:pt x="8058495" y="3664235"/>
                </a:lnTo>
                <a:lnTo>
                  <a:pt x="8050513" y="3711212"/>
                </a:lnTo>
                <a:lnTo>
                  <a:pt x="8039523" y="3757093"/>
                </a:lnTo>
                <a:lnTo>
                  <a:pt x="8025631" y="3801773"/>
                </a:lnTo>
                <a:lnTo>
                  <a:pt x="8008943" y="3845143"/>
                </a:lnTo>
                <a:lnTo>
                  <a:pt x="7989565" y="3887099"/>
                </a:lnTo>
                <a:lnTo>
                  <a:pt x="7967603" y="3927534"/>
                </a:lnTo>
                <a:lnTo>
                  <a:pt x="7943164" y="3966341"/>
                </a:lnTo>
                <a:lnTo>
                  <a:pt x="7916354" y="4003415"/>
                </a:lnTo>
                <a:lnTo>
                  <a:pt x="7887279" y="4038649"/>
                </a:lnTo>
                <a:lnTo>
                  <a:pt x="7856045" y="4071937"/>
                </a:lnTo>
                <a:lnTo>
                  <a:pt x="7822758" y="4103173"/>
                </a:lnTo>
                <a:lnTo>
                  <a:pt x="7787526" y="4132249"/>
                </a:lnTo>
                <a:lnTo>
                  <a:pt x="7750453" y="4159061"/>
                </a:lnTo>
                <a:lnTo>
                  <a:pt x="7711646" y="4183502"/>
                </a:lnTo>
                <a:lnTo>
                  <a:pt x="7671212" y="4205466"/>
                </a:lnTo>
                <a:lnTo>
                  <a:pt x="7629257" y="4224845"/>
                </a:lnTo>
                <a:lnTo>
                  <a:pt x="7585886" y="4241535"/>
                </a:lnTo>
                <a:lnTo>
                  <a:pt x="7541206" y="4255429"/>
                </a:lnTo>
                <a:lnTo>
                  <a:pt x="7495323" y="4266420"/>
                </a:lnTo>
                <a:lnTo>
                  <a:pt x="7448344" y="4274402"/>
                </a:lnTo>
                <a:lnTo>
                  <a:pt x="7400375" y="4279269"/>
                </a:lnTo>
                <a:lnTo>
                  <a:pt x="7351522" y="4280916"/>
                </a:lnTo>
                <a:lnTo>
                  <a:pt x="713486" y="4280916"/>
                </a:lnTo>
                <a:lnTo>
                  <a:pt x="664636" y="4279269"/>
                </a:lnTo>
                <a:lnTo>
                  <a:pt x="616671" y="4274402"/>
                </a:lnTo>
                <a:lnTo>
                  <a:pt x="569694" y="4266420"/>
                </a:lnTo>
                <a:lnTo>
                  <a:pt x="523814" y="4255429"/>
                </a:lnTo>
                <a:lnTo>
                  <a:pt x="479136" y="4241535"/>
                </a:lnTo>
                <a:lnTo>
                  <a:pt x="435766" y="4224845"/>
                </a:lnTo>
                <a:lnTo>
                  <a:pt x="393811" y="4205466"/>
                </a:lnTo>
                <a:lnTo>
                  <a:pt x="353377" y="4183502"/>
                </a:lnTo>
                <a:lnTo>
                  <a:pt x="314571" y="4159061"/>
                </a:lnTo>
                <a:lnTo>
                  <a:pt x="277497" y="4132249"/>
                </a:lnTo>
                <a:lnTo>
                  <a:pt x="242264" y="4103173"/>
                </a:lnTo>
                <a:lnTo>
                  <a:pt x="208976" y="4071937"/>
                </a:lnTo>
                <a:lnTo>
                  <a:pt x="177741" y="4038649"/>
                </a:lnTo>
                <a:lnTo>
                  <a:pt x="148665" y="4003415"/>
                </a:lnTo>
                <a:lnTo>
                  <a:pt x="121853" y="3966341"/>
                </a:lnTo>
                <a:lnTo>
                  <a:pt x="97412" y="3927534"/>
                </a:lnTo>
                <a:lnTo>
                  <a:pt x="75449" y="3887099"/>
                </a:lnTo>
                <a:lnTo>
                  <a:pt x="56069" y="3845143"/>
                </a:lnTo>
                <a:lnTo>
                  <a:pt x="39380" y="3801773"/>
                </a:lnTo>
                <a:lnTo>
                  <a:pt x="25486" y="3757093"/>
                </a:lnTo>
                <a:lnTo>
                  <a:pt x="14495" y="3711212"/>
                </a:lnTo>
                <a:lnTo>
                  <a:pt x="6513" y="3664235"/>
                </a:lnTo>
                <a:lnTo>
                  <a:pt x="1646" y="3616267"/>
                </a:lnTo>
                <a:lnTo>
                  <a:pt x="0" y="3567417"/>
                </a:lnTo>
                <a:lnTo>
                  <a:pt x="0" y="713486"/>
                </a:lnTo>
                <a:close/>
              </a:path>
            </a:pathLst>
          </a:custGeom>
          <a:ln w="76200">
            <a:solidFill>
              <a:srgbClr val="000000"/>
            </a:solidFill>
            <a:prstDash val="dash"/>
          </a:ln>
        </p:spPr>
        <p:txBody>
          <a:bodyPr wrap="square" lIns="0" tIns="0" rIns="0" bIns="0" rtlCol="0"/>
          <a:lstStyle>
            <a:defPPr>
              <a:defRPr lang="en-US"/>
            </a:defPPr>
          </a:lstStyle>
          <a:p>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4" name="object 4"/>
          <p:cNvSpPr txBox="1"/>
          <p:nvPr/>
        </p:nvSpPr>
        <p:spPr>
          <a:xfrm>
            <a:off x="535940" y="2678222"/>
            <a:ext cx="7912734" cy="3347720"/>
          </a:xfrm>
          <a:prstGeom prst="rect">
            <a:avLst/>
          </a:prstGeom>
        </p:spPr>
        <p:txBody>
          <a:bodyPr vert="horz" wrap="square" lIns="0" tIns="113030" rIns="0" bIns="0" rtlCol="0">
            <a:spAutoFit/>
          </a:bodyPr>
          <a:lstStyle>
            <a:defPPr>
              <a:defRPr lang="en-US"/>
            </a:defPPr>
          </a:lstStyle>
          <a:p>
            <a:pPr marL="355600" indent="-342900">
              <a:lnSpc>
                <a:spcPct val="100000"/>
              </a:lnSpc>
              <a:spcBef>
                <a:spcPts val="890"/>
              </a:spcBef>
              <a:buFont typeface="Arial" pitchFamily="34" charset="0"/>
              <a:buChar char="•"/>
              <a:tabLst>
                <a:tab pos="354965"/>
                <a:tab pos="355600"/>
              </a:tabLst>
            </a:pPr>
            <a:r>
              <a:rPr sz="3200" spc="-20">
                <a:latin typeface="Calibri"/>
                <a:cs typeface="Calibri"/>
              </a:rPr>
              <a:t>Pair</a:t>
            </a:r>
            <a:r>
              <a:rPr sz="3200" spc="-5">
                <a:latin typeface="Calibri"/>
                <a:cs typeface="Calibri"/>
              </a:rPr>
              <a:t> </a:t>
            </a:r>
            <a:r>
              <a:rPr sz="3200" spc="-10">
                <a:latin typeface="Calibri"/>
                <a:cs typeface="Calibri"/>
              </a:rPr>
              <a:t>Programming</a:t>
            </a:r>
            <a:endParaRPr sz="3200">
              <a:latin typeface="Calibri"/>
              <a:cs typeface="Calibri"/>
            </a:endParaRPr>
          </a:p>
          <a:p>
            <a:pPr marL="756285" marR="618490" lvl="1" indent="-287020">
              <a:lnSpc>
                <a:spcPct val="100000"/>
              </a:lnSpc>
              <a:spcBef>
                <a:spcPts val="690"/>
              </a:spcBef>
              <a:buFont typeface="Arial" pitchFamily="34" charset="0"/>
              <a:buChar char="–"/>
              <a:tabLst>
                <a:tab pos="756920"/>
              </a:tabLst>
            </a:pPr>
            <a:r>
              <a:rPr sz="2800" spc="-20">
                <a:latin typeface="Calibri"/>
                <a:cs typeface="Calibri"/>
              </a:rPr>
              <a:t>Pair programming </a:t>
            </a:r>
            <a:r>
              <a:rPr sz="2800" spc="-10">
                <a:latin typeface="Calibri"/>
                <a:cs typeface="Calibri"/>
              </a:rPr>
              <a:t>increases </a:t>
            </a:r>
            <a:r>
              <a:rPr sz="2800" spc="-5">
                <a:latin typeface="Calibri"/>
                <a:cs typeface="Calibri"/>
              </a:rPr>
              <a:t>the </a:t>
            </a:r>
            <a:r>
              <a:rPr sz="2800" spc="-10">
                <a:latin typeface="Calibri"/>
                <a:cs typeface="Calibri"/>
              </a:rPr>
              <a:t>man-hours  </a:t>
            </a:r>
            <a:r>
              <a:rPr sz="2800" spc="-15">
                <a:latin typeface="Calibri"/>
                <a:cs typeface="Calibri"/>
              </a:rPr>
              <a:t>required </a:t>
            </a:r>
            <a:r>
              <a:rPr sz="2800" spc="-20">
                <a:latin typeface="Calibri"/>
                <a:cs typeface="Calibri"/>
              </a:rPr>
              <a:t>to </a:t>
            </a:r>
            <a:r>
              <a:rPr sz="2800" spc="-10">
                <a:latin typeface="Calibri"/>
                <a:cs typeface="Calibri"/>
              </a:rPr>
              <a:t>deliver code </a:t>
            </a:r>
            <a:r>
              <a:rPr sz="2800" spc="-15">
                <a:latin typeface="Calibri"/>
                <a:cs typeface="Calibri"/>
              </a:rPr>
              <a:t>compared </a:t>
            </a:r>
            <a:r>
              <a:rPr sz="2800" spc="-20">
                <a:latin typeface="Calibri"/>
                <a:cs typeface="Calibri"/>
              </a:rPr>
              <a:t>to  programmers </a:t>
            </a:r>
            <a:r>
              <a:rPr sz="2800" spc="-10">
                <a:latin typeface="Calibri"/>
                <a:cs typeface="Calibri"/>
              </a:rPr>
              <a:t>working individually </a:t>
            </a:r>
            <a:r>
              <a:rPr sz="2800" spc="-20">
                <a:latin typeface="Calibri"/>
                <a:cs typeface="Calibri"/>
              </a:rPr>
              <a:t>from </a:t>
            </a:r>
            <a:r>
              <a:rPr sz="2800" spc="-5">
                <a:latin typeface="Calibri"/>
                <a:cs typeface="Calibri"/>
              </a:rPr>
              <a:t>up </a:t>
            </a:r>
            <a:r>
              <a:rPr sz="2800" spc="-20">
                <a:latin typeface="Calibri"/>
                <a:cs typeface="Calibri"/>
              </a:rPr>
              <a:t>to  </a:t>
            </a:r>
            <a:r>
              <a:rPr sz="2800" spc="-10">
                <a:latin typeface="Calibri"/>
                <a:cs typeface="Calibri"/>
              </a:rPr>
              <a:t>between </a:t>
            </a:r>
            <a:r>
              <a:rPr sz="2800" spc="-5">
                <a:latin typeface="Calibri"/>
                <a:cs typeface="Calibri"/>
              </a:rPr>
              <a:t>15% and</a:t>
            </a:r>
            <a:r>
              <a:rPr sz="2800" spc="40">
                <a:latin typeface="Calibri"/>
                <a:cs typeface="Calibri"/>
              </a:rPr>
              <a:t> </a:t>
            </a:r>
            <a:r>
              <a:rPr sz="2800" spc="-5">
                <a:latin typeface="Calibri"/>
                <a:cs typeface="Calibri"/>
              </a:rPr>
              <a:t>100%.</a:t>
            </a:r>
            <a:endParaRPr sz="2800">
              <a:latin typeface="Calibri"/>
              <a:cs typeface="Calibri"/>
            </a:endParaRPr>
          </a:p>
          <a:p>
            <a:pPr marL="756285" marR="5080" lvl="1" indent="-287020">
              <a:lnSpc>
                <a:spcPct val="100000"/>
              </a:lnSpc>
              <a:spcBef>
                <a:spcPts val="675"/>
              </a:spcBef>
              <a:buFont typeface="Arial" pitchFamily="34" charset="0"/>
              <a:buChar char="–"/>
              <a:tabLst>
                <a:tab pos="756920"/>
              </a:tabLst>
            </a:pPr>
            <a:r>
              <a:rPr sz="2800" spc="-45">
                <a:latin typeface="Calibri"/>
                <a:cs typeface="Calibri"/>
              </a:rPr>
              <a:t>However, </a:t>
            </a:r>
            <a:r>
              <a:rPr sz="2800" spc="-5">
                <a:latin typeface="Calibri"/>
                <a:cs typeface="Calibri"/>
              </a:rPr>
              <a:t>the </a:t>
            </a:r>
            <a:r>
              <a:rPr sz="2800" spc="-10">
                <a:latin typeface="Calibri"/>
                <a:cs typeface="Calibri"/>
              </a:rPr>
              <a:t>resulting code has </a:t>
            </a:r>
            <a:r>
              <a:rPr sz="2800" spc="-5">
                <a:latin typeface="Calibri"/>
                <a:cs typeface="Calibri"/>
              </a:rPr>
              <a:t>about 15% </a:t>
            </a:r>
            <a:r>
              <a:rPr sz="2800" spc="-25">
                <a:latin typeface="Calibri"/>
                <a:cs typeface="Calibri"/>
              </a:rPr>
              <a:t>fewer  </a:t>
            </a:r>
            <a:r>
              <a:rPr sz="2800" spc="-20">
                <a:latin typeface="Calibri"/>
                <a:cs typeface="Calibri"/>
              </a:rPr>
              <a:t>defects.</a:t>
            </a:r>
            <a:endParaRPr sz="2800">
              <a:latin typeface="Calibri"/>
              <a:cs typeface="Calibri"/>
            </a:endParaRPr>
          </a:p>
        </p:txBody>
      </p:sp>
      <p:sp>
        <p:nvSpPr>
          <p:cNvPr id="5" name="object 5"/>
          <p:cNvSpPr/>
          <p:nvPr/>
        </p:nvSpPr>
        <p:spPr>
          <a:xfrm>
            <a:off x="5724144" y="1341119"/>
            <a:ext cx="3186683" cy="1799843"/>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txBox="1"/>
          <p:nvPr/>
        </p:nvSpPr>
        <p:spPr>
          <a:xfrm>
            <a:off x="535940" y="1506226"/>
            <a:ext cx="7555230" cy="2922270"/>
          </a:xfrm>
          <a:prstGeom prst="rect">
            <a:avLst/>
          </a:prstGeom>
        </p:spPr>
        <p:txBody>
          <a:bodyPr vert="horz" wrap="square" lIns="0" tIns="114300" rIns="0" bIns="0" rtlCol="0">
            <a:spAutoFit/>
          </a:bodyPr>
          <a:lstStyle>
            <a:defPPr>
              <a:defRPr lang="en-US"/>
            </a:defPPr>
          </a:lstStyle>
          <a:p>
            <a:pPr marL="355600" indent="-342900">
              <a:lnSpc>
                <a:spcPct val="100000"/>
              </a:lnSpc>
              <a:spcBef>
                <a:spcPts val="900"/>
              </a:spcBef>
              <a:buFont typeface="Arial" pitchFamily="34" charset="0"/>
              <a:buChar char="•"/>
              <a:tabLst>
                <a:tab pos="354965"/>
                <a:tab pos="355600"/>
              </a:tabLst>
            </a:pPr>
            <a:r>
              <a:rPr sz="3200" spc="-10">
                <a:latin typeface="Calibri"/>
                <a:cs typeface="Calibri"/>
              </a:rPr>
              <a:t>Production</a:t>
            </a:r>
            <a:endParaRPr sz="3200">
              <a:latin typeface="Calibri"/>
              <a:cs typeface="Calibri"/>
            </a:endParaRPr>
          </a:p>
          <a:p>
            <a:pPr marL="756285" marR="154940" lvl="1" indent="-287020">
              <a:lnSpc>
                <a:spcPct val="100000"/>
              </a:lnSpc>
              <a:spcBef>
                <a:spcPts val="690"/>
              </a:spcBef>
              <a:buFont typeface="Arial" pitchFamily="34" charset="0"/>
              <a:buChar char="–"/>
              <a:tabLst>
                <a:tab pos="756920"/>
              </a:tabLst>
            </a:pPr>
            <a:r>
              <a:rPr sz="2800" spc="-15">
                <a:latin typeface="Calibri"/>
                <a:cs typeface="Calibri"/>
              </a:rPr>
              <a:t>Putting </a:t>
            </a:r>
            <a:r>
              <a:rPr sz="2800" spc="-5">
                <a:latin typeface="Calibri"/>
                <a:cs typeface="Calibri"/>
              </a:rPr>
              <a:t>a </a:t>
            </a:r>
            <a:r>
              <a:rPr sz="2800" spc="-10">
                <a:latin typeface="Calibri"/>
                <a:cs typeface="Calibri"/>
              </a:rPr>
              <a:t>minimal working </a:t>
            </a:r>
            <a:r>
              <a:rPr sz="2800" spc="-30">
                <a:latin typeface="Calibri"/>
                <a:cs typeface="Calibri"/>
              </a:rPr>
              <a:t>system </a:t>
            </a:r>
            <a:r>
              <a:rPr sz="2800" spc="-20">
                <a:latin typeface="Calibri"/>
                <a:cs typeface="Calibri"/>
              </a:rPr>
              <a:t>into </a:t>
            </a:r>
            <a:r>
              <a:rPr sz="2800" spc="-5">
                <a:latin typeface="Calibri"/>
                <a:cs typeface="Calibri"/>
              </a:rPr>
              <a:t>the  </a:t>
            </a:r>
            <a:r>
              <a:rPr sz="2800" spc="-15">
                <a:latin typeface="Calibri"/>
                <a:cs typeface="Calibri"/>
              </a:rPr>
              <a:t>production </a:t>
            </a:r>
            <a:r>
              <a:rPr sz="2800" spc="-10">
                <a:latin typeface="Calibri"/>
                <a:cs typeface="Calibri"/>
              </a:rPr>
              <a:t>quickly </a:t>
            </a:r>
            <a:r>
              <a:rPr sz="2800" spc="-5">
                <a:latin typeface="Calibri"/>
                <a:cs typeface="Calibri"/>
              </a:rPr>
              <a:t>and </a:t>
            </a:r>
            <a:r>
              <a:rPr sz="2800" spc="-15">
                <a:latin typeface="Calibri"/>
                <a:cs typeface="Calibri"/>
              </a:rPr>
              <a:t>upgrading </a:t>
            </a:r>
            <a:r>
              <a:rPr sz="2800" spc="-5">
                <a:latin typeface="Calibri"/>
                <a:cs typeface="Calibri"/>
              </a:rPr>
              <a:t>it </a:t>
            </a:r>
            <a:r>
              <a:rPr sz="2800" spc="-10">
                <a:latin typeface="Calibri"/>
                <a:cs typeface="Calibri"/>
              </a:rPr>
              <a:t>whenever  </a:t>
            </a:r>
            <a:r>
              <a:rPr sz="2800" spc="-15">
                <a:latin typeface="Calibri"/>
                <a:cs typeface="Calibri"/>
              </a:rPr>
              <a:t>required.</a:t>
            </a:r>
            <a:endParaRPr sz="2800">
              <a:latin typeface="Calibri"/>
              <a:cs typeface="Calibri"/>
            </a:endParaRPr>
          </a:p>
          <a:p>
            <a:pPr marL="756285" marR="5080" lvl="1" indent="-287020">
              <a:lnSpc>
                <a:spcPct val="100000"/>
              </a:lnSpc>
              <a:spcBef>
                <a:spcPts val="675"/>
              </a:spcBef>
              <a:buFont typeface="Arial" pitchFamily="34" charset="0"/>
              <a:buChar char="–"/>
              <a:tabLst>
                <a:tab pos="756920"/>
              </a:tabLst>
            </a:pPr>
            <a:r>
              <a:rPr sz="2800" spc="-15">
                <a:latin typeface="Calibri"/>
                <a:cs typeface="Calibri"/>
              </a:rPr>
              <a:t>Keeping </a:t>
            </a:r>
            <a:r>
              <a:rPr sz="2800" spc="-5">
                <a:latin typeface="Calibri"/>
                <a:cs typeface="Calibri"/>
              </a:rPr>
              <a:t>the </a:t>
            </a:r>
            <a:r>
              <a:rPr sz="2800" spc="-15">
                <a:latin typeface="Calibri"/>
                <a:cs typeface="Calibri"/>
              </a:rPr>
              <a:t>customer </a:t>
            </a:r>
            <a:r>
              <a:rPr sz="2800" spc="-20">
                <a:latin typeface="Calibri"/>
                <a:cs typeface="Calibri"/>
              </a:rPr>
              <a:t>involved </a:t>
            </a:r>
            <a:r>
              <a:rPr sz="2800" spc="-5">
                <a:latin typeface="Calibri"/>
                <a:cs typeface="Calibri"/>
              </a:rPr>
              <a:t>all the time and  </a:t>
            </a:r>
            <a:r>
              <a:rPr sz="2800" spc="-15">
                <a:latin typeface="Calibri"/>
                <a:cs typeface="Calibri"/>
              </a:rPr>
              <a:t>obtaining </a:t>
            </a:r>
            <a:r>
              <a:rPr sz="2800" spc="-20">
                <a:latin typeface="Calibri"/>
                <a:cs typeface="Calibri"/>
              </a:rPr>
              <a:t>constant</a:t>
            </a:r>
            <a:r>
              <a:rPr sz="2800" spc="65">
                <a:latin typeface="Calibri"/>
                <a:cs typeface="Calibri"/>
              </a:rPr>
              <a:t> </a:t>
            </a:r>
            <a:r>
              <a:rPr sz="2800" spc="-15">
                <a:latin typeface="Calibri"/>
                <a:cs typeface="Calibri"/>
              </a:rPr>
              <a:t>feedback.</a:t>
            </a:r>
            <a:endParaRPr sz="2800">
              <a:latin typeface="Calibri"/>
              <a:cs typeface="Calibri"/>
            </a:endParaRPr>
          </a:p>
        </p:txBody>
      </p:sp>
    </p:spTree>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a:t>Extreme </a:t>
            </a:r>
            <a:r>
              <a:rPr spc="-15"/>
              <a:t>Programming</a:t>
            </a:r>
            <a:r>
              <a:rPr spc="-70"/>
              <a:t> </a:t>
            </a:r>
            <a:r>
              <a:rPr spc="-5"/>
              <a:t>(XP)</a:t>
            </a:r>
          </a:p>
        </p:txBody>
      </p:sp>
      <p:sp>
        <p:nvSpPr>
          <p:cNvPr id="3" name="object 3"/>
          <p:cNvSpPr/>
          <p:nvPr/>
        </p:nvSpPr>
        <p:spPr>
          <a:xfrm>
            <a:off x="554736" y="2133599"/>
            <a:ext cx="7996268" cy="3429411"/>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FFF99"/>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2968498" y="2771901"/>
            <a:ext cx="3204210" cy="696595"/>
          </a:xfrm>
          <a:prstGeom prst="rect">
            <a:avLst/>
          </a:prstGeom>
        </p:spPr>
        <p:txBody>
          <a:bodyPr vert="horz" wrap="square" lIns="0" tIns="13335" rIns="0" bIns="0" rtlCol="0">
            <a:spAutoFit/>
          </a:bodyPr>
          <a:lstStyle/>
          <a:p>
            <a:pPr marL="12700">
              <a:lnSpc>
                <a:spcPct val="100000"/>
              </a:lnSpc>
              <a:spcBef>
                <a:spcPts val="105"/>
              </a:spcBef>
            </a:pPr>
            <a:r>
              <a:rPr spc="-5"/>
              <a:t>3.</a:t>
            </a:r>
            <a:r>
              <a:rPr spc="-45"/>
              <a:t> </a:t>
            </a:r>
            <a:r>
              <a:rPr spc="-20"/>
              <a:t>Advantages</a:t>
            </a:r>
          </a:p>
        </p:txBody>
      </p:sp>
      <p:sp>
        <p:nvSpPr>
          <p:cNvPr id="4" name="object 4"/>
          <p:cNvSpPr/>
          <p:nvPr/>
        </p:nvSpPr>
        <p:spPr>
          <a:xfrm>
            <a:off x="828294" y="1701545"/>
            <a:ext cx="7489190" cy="2952115"/>
          </a:xfrm>
          <a:custGeom>
            <a:rect l="l" t="t" r="r" b="b"/>
            <a:pathLst>
              <a:path w="7489190" h="2952115">
                <a:moveTo>
                  <a:pt x="0" y="553465"/>
                </a:moveTo>
                <a:lnTo>
                  <a:pt x="6590" y="504440"/>
                </a:lnTo>
                <a:lnTo>
                  <a:pt x="25188" y="460389"/>
                </a:lnTo>
                <a:lnTo>
                  <a:pt x="54036" y="423068"/>
                </a:lnTo>
                <a:lnTo>
                  <a:pt x="91376" y="394236"/>
                </a:lnTo>
                <a:lnTo>
                  <a:pt x="135447" y="375648"/>
                </a:lnTo>
                <a:lnTo>
                  <a:pt x="184492" y="369062"/>
                </a:lnTo>
                <a:lnTo>
                  <a:pt x="7119874" y="369062"/>
                </a:lnTo>
                <a:lnTo>
                  <a:pt x="7119874" y="184530"/>
                </a:lnTo>
                <a:lnTo>
                  <a:pt x="7126469" y="135451"/>
                </a:lnTo>
                <a:lnTo>
                  <a:pt x="7145081" y="91364"/>
                </a:lnTo>
                <a:lnTo>
                  <a:pt x="7173944" y="54022"/>
                </a:lnTo>
                <a:lnTo>
                  <a:pt x="7211295" y="25178"/>
                </a:lnTo>
                <a:lnTo>
                  <a:pt x="7255370" y="6586"/>
                </a:lnTo>
                <a:lnTo>
                  <a:pt x="7304405" y="0"/>
                </a:lnTo>
                <a:lnTo>
                  <a:pt x="7353484" y="6586"/>
                </a:lnTo>
                <a:lnTo>
                  <a:pt x="7397571" y="25178"/>
                </a:lnTo>
                <a:lnTo>
                  <a:pt x="7434913" y="54022"/>
                </a:lnTo>
                <a:lnTo>
                  <a:pt x="7463757" y="91364"/>
                </a:lnTo>
                <a:lnTo>
                  <a:pt x="7482349" y="135451"/>
                </a:lnTo>
                <a:lnTo>
                  <a:pt x="7488935" y="184530"/>
                </a:lnTo>
                <a:lnTo>
                  <a:pt x="7488935" y="2398522"/>
                </a:lnTo>
                <a:lnTo>
                  <a:pt x="7482349" y="2447547"/>
                </a:lnTo>
                <a:lnTo>
                  <a:pt x="7463757" y="2491598"/>
                </a:lnTo>
                <a:lnTo>
                  <a:pt x="7434913" y="2528919"/>
                </a:lnTo>
                <a:lnTo>
                  <a:pt x="7397571" y="2557751"/>
                </a:lnTo>
                <a:lnTo>
                  <a:pt x="7353484" y="2576339"/>
                </a:lnTo>
                <a:lnTo>
                  <a:pt x="7304405" y="2582926"/>
                </a:lnTo>
                <a:lnTo>
                  <a:pt x="368998" y="2582926"/>
                </a:lnTo>
                <a:lnTo>
                  <a:pt x="368998" y="2767456"/>
                </a:lnTo>
                <a:lnTo>
                  <a:pt x="362408" y="2816536"/>
                </a:lnTo>
                <a:lnTo>
                  <a:pt x="343809" y="2860623"/>
                </a:lnTo>
                <a:lnTo>
                  <a:pt x="314961" y="2897965"/>
                </a:lnTo>
                <a:lnTo>
                  <a:pt x="277622" y="2926809"/>
                </a:lnTo>
                <a:lnTo>
                  <a:pt x="233550" y="2945401"/>
                </a:lnTo>
                <a:lnTo>
                  <a:pt x="184505" y="2951987"/>
                </a:lnTo>
                <a:lnTo>
                  <a:pt x="135460" y="2945401"/>
                </a:lnTo>
                <a:lnTo>
                  <a:pt x="91388" y="2926809"/>
                </a:lnTo>
                <a:lnTo>
                  <a:pt x="54049" y="2897965"/>
                </a:lnTo>
                <a:lnTo>
                  <a:pt x="25201" y="2860623"/>
                </a:lnTo>
                <a:lnTo>
                  <a:pt x="6603" y="2816536"/>
                </a:lnTo>
                <a:lnTo>
                  <a:pt x="12" y="2767456"/>
                </a:lnTo>
                <a:lnTo>
                  <a:pt x="0" y="553465"/>
                </a:lnTo>
                <a:close/>
              </a:path>
            </a:pathLst>
          </a:custGeom>
          <a:ln w="25908">
            <a:solidFill>
              <a:srgbClr val="000000"/>
            </a:solidFill>
          </a:ln>
        </p:spPr>
        <p:txBody>
          <a:bodyPr wrap="square" lIns="0" tIns="0" rIns="0" bIns="0" rtlCol="0"/>
          <a:lstStyle>
            <a:defPPr>
              <a:defRPr lang="en-US"/>
            </a:defPPr>
          </a:lstStyle>
          <a:p>
            <a:endParaRPr/>
          </a:p>
        </p:txBody>
      </p:sp>
      <p:sp>
        <p:nvSpPr>
          <p:cNvPr id="5" name="object 5"/>
          <p:cNvSpPr/>
          <p:nvPr/>
        </p:nvSpPr>
        <p:spPr>
          <a:xfrm>
            <a:off x="7948168" y="1886076"/>
            <a:ext cx="369570" cy="184785"/>
          </a:xfrm>
          <a:custGeom>
            <a:rect l="l" t="t" r="r" b="b"/>
            <a:pathLst>
              <a:path w="369570" h="184785">
                <a:moveTo>
                  <a:pt x="0" y="184531"/>
                </a:moveTo>
                <a:lnTo>
                  <a:pt x="184530" y="184531"/>
                </a:lnTo>
                <a:lnTo>
                  <a:pt x="233610" y="177935"/>
                </a:lnTo>
                <a:lnTo>
                  <a:pt x="277697" y="159323"/>
                </a:lnTo>
                <a:lnTo>
                  <a:pt x="315039" y="130460"/>
                </a:lnTo>
                <a:lnTo>
                  <a:pt x="343883" y="93109"/>
                </a:lnTo>
                <a:lnTo>
                  <a:pt x="362475" y="49034"/>
                </a:lnTo>
                <a:lnTo>
                  <a:pt x="369061" y="0"/>
                </a:lnTo>
              </a:path>
            </a:pathLst>
          </a:custGeom>
          <a:ln w="25908">
            <a:solidFill>
              <a:srgbClr val="000000"/>
            </a:solidFill>
          </a:ln>
        </p:spPr>
        <p:txBody>
          <a:bodyPr wrap="square" lIns="0" tIns="0" rIns="0" bIns="0" rtlCol="0"/>
          <a:lstStyle>
            <a:defPPr>
              <a:defRPr lang="en-US"/>
            </a:defPPr>
          </a:lstStyle>
          <a:p>
            <a:endParaRPr/>
          </a:p>
        </p:txBody>
      </p:sp>
      <p:sp>
        <p:nvSpPr>
          <p:cNvPr id="6" name="object 6"/>
          <p:cNvSpPr/>
          <p:nvPr/>
        </p:nvSpPr>
        <p:spPr>
          <a:xfrm>
            <a:off x="7935214" y="1873123"/>
            <a:ext cx="210438" cy="210438"/>
          </a:xfrm>
          <a:prstGeom prst="rect">
            <a:avLst/>
          </a:prstGeom>
          <a:blipFill>
            <a:blip r:embed="rId2"/>
            <a:stretch>
              <a:fillRect/>
            </a:stretch>
          </a:blipFill>
        </p:spPr>
        <p:txBody>
          <a:bodyPr wrap="square" lIns="0" tIns="0" rIns="0" bIns="0" rtlCol="0"/>
          <a:lstStyle>
            <a:defPPr>
              <a:defRPr lang="en-US"/>
            </a:defPPr>
          </a:lstStyle>
          <a:p>
            <a:endParaRPr/>
          </a:p>
        </p:txBody>
      </p:sp>
      <p:sp>
        <p:nvSpPr>
          <p:cNvPr id="7" name="object 7"/>
          <p:cNvSpPr/>
          <p:nvPr/>
        </p:nvSpPr>
        <p:spPr>
          <a:xfrm>
            <a:off x="828306" y="2162810"/>
            <a:ext cx="369570" cy="276860"/>
          </a:xfrm>
          <a:custGeom>
            <a:rect l="l" t="t" r="r" b="b"/>
            <a:pathLst>
              <a:path w="369569" h="276860">
                <a:moveTo>
                  <a:pt x="184480" y="276732"/>
                </a:moveTo>
                <a:lnTo>
                  <a:pt x="184480" y="92201"/>
                </a:lnTo>
                <a:lnTo>
                  <a:pt x="211499" y="27003"/>
                </a:lnTo>
                <a:lnTo>
                  <a:pt x="276732" y="0"/>
                </a:lnTo>
                <a:lnTo>
                  <a:pt x="312643" y="7244"/>
                </a:lnTo>
                <a:lnTo>
                  <a:pt x="341966" y="27003"/>
                </a:lnTo>
                <a:lnTo>
                  <a:pt x="361736" y="56310"/>
                </a:lnTo>
                <a:lnTo>
                  <a:pt x="368985" y="92201"/>
                </a:lnTo>
                <a:lnTo>
                  <a:pt x="362395" y="141281"/>
                </a:lnTo>
                <a:lnTo>
                  <a:pt x="343796" y="185368"/>
                </a:lnTo>
                <a:lnTo>
                  <a:pt x="314948" y="222710"/>
                </a:lnTo>
                <a:lnTo>
                  <a:pt x="277609" y="251554"/>
                </a:lnTo>
                <a:lnTo>
                  <a:pt x="233538" y="270146"/>
                </a:lnTo>
                <a:lnTo>
                  <a:pt x="184492" y="276732"/>
                </a:lnTo>
                <a:lnTo>
                  <a:pt x="135447" y="270146"/>
                </a:lnTo>
                <a:lnTo>
                  <a:pt x="91376" y="251554"/>
                </a:lnTo>
                <a:lnTo>
                  <a:pt x="54036" y="222710"/>
                </a:lnTo>
                <a:lnTo>
                  <a:pt x="25188" y="185368"/>
                </a:lnTo>
                <a:lnTo>
                  <a:pt x="6590" y="141281"/>
                </a:lnTo>
                <a:lnTo>
                  <a:pt x="0" y="92201"/>
                </a:lnTo>
              </a:path>
            </a:pathLst>
          </a:custGeom>
          <a:ln w="25908">
            <a:solidFill>
              <a:srgbClr val="000000"/>
            </a:solidFill>
          </a:ln>
        </p:spPr>
        <p:txBody>
          <a:bodyPr wrap="square" lIns="0" tIns="0" rIns="0" bIns="0" rtlCol="0"/>
          <a:lstStyle>
            <a:defPPr>
              <a:defRPr lang="en-US"/>
            </a:defPPr>
          </a:lstStyle>
          <a:p>
            <a:endParaRPr/>
          </a:p>
        </p:txBody>
      </p:sp>
      <p:sp>
        <p:nvSpPr>
          <p:cNvPr id="8" name="object 8"/>
          <p:cNvSpPr/>
          <p:nvPr/>
        </p:nvSpPr>
        <p:spPr>
          <a:xfrm flipH="1">
            <a:off x="1197292" y="2255011"/>
            <a:ext cx="0" cy="2029460"/>
          </a:xfrm>
          <a:custGeom>
            <a:rect l="l" t="t" r="r" b="b"/>
            <a:pathLst>
              <a:path h="2029460">
                <a:moveTo>
                  <a:pt x="0" y="0"/>
                </a:moveTo>
                <a:lnTo>
                  <a:pt x="0" y="2029460"/>
                </a:lnTo>
              </a:path>
            </a:pathLst>
          </a:custGeom>
          <a:ln w="25908">
            <a:solidFill>
              <a:srgbClr val="000000"/>
            </a:solidFill>
          </a:ln>
        </p:spPr>
        <p:txBody>
          <a:bodyPr wrap="square" lIns="0" tIns="0" rIns="0" bIns="0" rtlCol="0"/>
          <a:lstStyle>
            <a:defPPr>
              <a:defRPr lang="en-US"/>
            </a:defPPr>
          </a:lstStyle>
          <a:p>
            <a:endParaRPr/>
          </a:p>
        </p:txBody>
      </p:sp>
    </p:spTree>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FFF99"/>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245357" y="461899"/>
            <a:ext cx="2652395" cy="696595"/>
          </a:xfrm>
          <a:prstGeom prst="rect">
            <a:avLst/>
          </a:prstGeom>
        </p:spPr>
        <p:txBody>
          <a:bodyPr vert="horz" wrap="square" lIns="0" tIns="13335" rIns="0" bIns="0" rtlCol="0">
            <a:spAutoFit/>
          </a:bodyPr>
          <a:lstStyle/>
          <a:p>
            <a:pPr marL="12700">
              <a:lnSpc>
                <a:spcPct val="100000"/>
              </a:lnSpc>
              <a:spcBef>
                <a:spcPts val="105"/>
              </a:spcBef>
            </a:pPr>
            <a:r>
              <a:rPr spc="-20"/>
              <a:t>Advantages</a:t>
            </a:r>
          </a:p>
        </p:txBody>
      </p:sp>
      <p:sp>
        <p:nvSpPr>
          <p:cNvPr id="4" name="object 4"/>
          <p:cNvSpPr txBox="1"/>
          <p:nvPr/>
        </p:nvSpPr>
        <p:spPr>
          <a:xfrm>
            <a:off x="535940" y="1607261"/>
            <a:ext cx="7322820" cy="100266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spc="-15">
                <a:latin typeface="Calibri"/>
                <a:cs typeface="Calibri"/>
              </a:rPr>
              <a:t>Large </a:t>
            </a:r>
            <a:r>
              <a:rPr sz="3200" spc="-10">
                <a:latin typeface="Calibri"/>
                <a:cs typeface="Calibri"/>
              </a:rPr>
              <a:t>project </a:t>
            </a:r>
            <a:r>
              <a:rPr sz="3200" spc="-15">
                <a:latin typeface="Calibri"/>
                <a:cs typeface="Calibri"/>
              </a:rPr>
              <a:t>are </a:t>
            </a:r>
            <a:r>
              <a:rPr sz="3200" spc="-5">
                <a:latin typeface="Calibri"/>
                <a:cs typeface="Calibri"/>
              </a:rPr>
              <a:t>divided </a:t>
            </a:r>
            <a:r>
              <a:rPr sz="3200" spc="-15">
                <a:latin typeface="Calibri"/>
                <a:cs typeface="Calibri"/>
              </a:rPr>
              <a:t>into </a:t>
            </a:r>
            <a:r>
              <a:rPr sz="3200">
                <a:latin typeface="Calibri"/>
                <a:cs typeface="Calibri"/>
              </a:rPr>
              <a:t>manageable  </a:t>
            </a:r>
            <a:r>
              <a:rPr sz="3200" spc="-5">
                <a:latin typeface="Calibri"/>
                <a:cs typeface="Calibri"/>
              </a:rPr>
              <a:t>amounts</a:t>
            </a:r>
            <a:endParaRPr sz="3200">
              <a:latin typeface="Calibri"/>
              <a:cs typeface="Calibri"/>
            </a:endParaRPr>
          </a:p>
        </p:txBody>
      </p:sp>
    </p:spTree>
  </p:cSld>
  <p:clrMapOvr>
    <a:masterClrMapping/>
  </p:clrMapOvr>
  <p:transition/>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FFF99"/>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245357" y="461899"/>
            <a:ext cx="2652395" cy="696595"/>
          </a:xfrm>
          <a:prstGeom prst="rect">
            <a:avLst/>
          </a:prstGeom>
        </p:spPr>
        <p:txBody>
          <a:bodyPr vert="horz" wrap="square" lIns="0" tIns="13335" rIns="0" bIns="0" rtlCol="0">
            <a:spAutoFit/>
          </a:bodyPr>
          <a:lstStyle/>
          <a:p>
            <a:pPr marL="12700">
              <a:lnSpc>
                <a:spcPct val="100000"/>
              </a:lnSpc>
              <a:spcBef>
                <a:spcPts val="105"/>
              </a:spcBef>
            </a:pPr>
            <a:r>
              <a:rPr spc="-20"/>
              <a:t>Advantages</a:t>
            </a:r>
          </a:p>
        </p:txBody>
      </p:sp>
      <p:sp>
        <p:nvSpPr>
          <p:cNvPr id="4" name="object 4"/>
          <p:cNvSpPr txBox="1"/>
          <p:nvPr/>
        </p:nvSpPr>
        <p:spPr>
          <a:xfrm>
            <a:off x="535940" y="1607261"/>
            <a:ext cx="7618730" cy="100266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spc="-10">
                <a:latin typeface="Calibri"/>
                <a:cs typeface="Calibri"/>
              </a:rPr>
              <a:t>Reduced </a:t>
            </a:r>
            <a:r>
              <a:rPr sz="3200" spc="-15">
                <a:latin typeface="Calibri"/>
                <a:cs typeface="Calibri"/>
              </a:rPr>
              <a:t>costs </a:t>
            </a:r>
            <a:r>
              <a:rPr sz="3200">
                <a:latin typeface="Calibri"/>
                <a:cs typeface="Calibri"/>
              </a:rPr>
              <a:t>and </a:t>
            </a:r>
            <a:r>
              <a:rPr sz="3200" spc="-5">
                <a:latin typeface="Calibri"/>
                <a:cs typeface="Calibri"/>
              </a:rPr>
              <a:t>time </a:t>
            </a:r>
            <a:r>
              <a:rPr sz="3200" spc="-10">
                <a:latin typeface="Calibri"/>
                <a:cs typeface="Calibri"/>
              </a:rPr>
              <a:t>required </a:t>
            </a:r>
            <a:r>
              <a:rPr sz="3200" spc="-30">
                <a:latin typeface="Calibri"/>
                <a:cs typeface="Calibri"/>
              </a:rPr>
              <a:t>for </a:t>
            </a:r>
            <a:r>
              <a:rPr sz="3200" spc="-15">
                <a:latin typeface="Calibri"/>
                <a:cs typeface="Calibri"/>
              </a:rPr>
              <a:t>project  </a:t>
            </a:r>
            <a:r>
              <a:rPr sz="3200" spc="-10">
                <a:latin typeface="Calibri"/>
                <a:cs typeface="Calibri"/>
              </a:rPr>
              <a:t>realization.</a:t>
            </a:r>
            <a:endParaRPr sz="3200">
              <a:latin typeface="Calibri"/>
              <a:cs typeface="Calibri"/>
            </a:endParaRPr>
          </a:p>
        </p:txBody>
      </p:sp>
    </p:spTree>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FFF99"/>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245357" y="461899"/>
            <a:ext cx="2652395" cy="696595"/>
          </a:xfrm>
          <a:prstGeom prst="rect">
            <a:avLst/>
          </a:prstGeom>
        </p:spPr>
        <p:txBody>
          <a:bodyPr vert="horz" wrap="square" lIns="0" tIns="13335" rIns="0" bIns="0" rtlCol="0">
            <a:spAutoFit/>
          </a:bodyPr>
          <a:lstStyle/>
          <a:p>
            <a:pPr marL="12700">
              <a:lnSpc>
                <a:spcPct val="100000"/>
              </a:lnSpc>
              <a:spcBef>
                <a:spcPts val="105"/>
              </a:spcBef>
            </a:pPr>
            <a:r>
              <a:rPr spc="-20"/>
              <a:t>Advantages</a:t>
            </a:r>
          </a:p>
        </p:txBody>
      </p:sp>
      <p:sp>
        <p:nvSpPr>
          <p:cNvPr id="4" name="object 4"/>
          <p:cNvSpPr txBox="1"/>
          <p:nvPr/>
        </p:nvSpPr>
        <p:spPr>
          <a:xfrm>
            <a:off x="535940" y="1607261"/>
            <a:ext cx="7129780" cy="1490345"/>
          </a:xfrm>
          <a:prstGeom prst="rect">
            <a:avLst/>
          </a:prstGeom>
        </p:spPr>
        <p:txBody>
          <a:bodyPr vert="horz" wrap="square" lIns="0" tIns="13335" rIns="0" bIns="0" rtlCol="0">
            <a:spAutoFit/>
          </a:bodyPr>
          <a:lstStyle>
            <a:defPPr>
              <a:defRPr lang="en-US"/>
            </a:defPPr>
          </a:lstStyle>
          <a:p>
            <a:pPr marL="355600" marR="5080" indent="-342900" algn="just">
              <a:lnSpc>
                <a:spcPct val="100000"/>
              </a:lnSpc>
              <a:spcBef>
                <a:spcPts val="105"/>
              </a:spcBef>
              <a:buFont typeface="Arial" pitchFamily="34" charset="0"/>
              <a:buChar char="•"/>
              <a:tabLst>
                <a:tab pos="355600"/>
              </a:tabLst>
            </a:pPr>
            <a:r>
              <a:rPr sz="3200" spc="-5">
                <a:latin typeface="Calibri"/>
                <a:cs typeface="Calibri"/>
              </a:rPr>
              <a:t>Extreme </a:t>
            </a:r>
            <a:r>
              <a:rPr sz="3200" spc="-10">
                <a:latin typeface="Calibri"/>
                <a:cs typeface="Calibri"/>
              </a:rPr>
              <a:t>Programming </a:t>
            </a:r>
            <a:r>
              <a:rPr sz="3200" spc="-5">
                <a:latin typeface="Calibri"/>
                <a:cs typeface="Calibri"/>
              </a:rPr>
              <a:t>teams </a:t>
            </a:r>
            <a:r>
              <a:rPr sz="3200" spc="-20">
                <a:latin typeface="Calibri"/>
                <a:cs typeface="Calibri"/>
              </a:rPr>
              <a:t>save </a:t>
            </a:r>
            <a:r>
              <a:rPr sz="3200">
                <a:latin typeface="Calibri"/>
                <a:cs typeface="Calibri"/>
              </a:rPr>
              <a:t>lots </a:t>
            </a:r>
            <a:r>
              <a:rPr sz="3200" spc="5">
                <a:latin typeface="Calibri"/>
                <a:cs typeface="Calibri"/>
              </a:rPr>
              <a:t>of  </a:t>
            </a:r>
            <a:r>
              <a:rPr sz="3200" spc="-5">
                <a:latin typeface="Calibri"/>
                <a:cs typeface="Calibri"/>
              </a:rPr>
              <a:t>money because they don’t use </a:t>
            </a:r>
            <a:r>
              <a:rPr sz="3200" spc="-10">
                <a:latin typeface="Calibri"/>
                <a:cs typeface="Calibri"/>
              </a:rPr>
              <a:t>too </a:t>
            </a:r>
            <a:r>
              <a:rPr sz="3200">
                <a:latin typeface="Calibri"/>
                <a:cs typeface="Calibri"/>
              </a:rPr>
              <a:t>much  </a:t>
            </a:r>
            <a:r>
              <a:rPr sz="3200" spc="-10">
                <a:latin typeface="Calibri"/>
                <a:cs typeface="Calibri"/>
              </a:rPr>
              <a:t>documentation.</a:t>
            </a:r>
            <a:endParaRPr sz="3200">
              <a:latin typeface="Calibri"/>
              <a:cs typeface="Calibri"/>
            </a:endParaRPr>
          </a:p>
        </p:txBody>
      </p:sp>
    </p:spTree>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FFF99"/>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245357" y="461899"/>
            <a:ext cx="2652395" cy="696595"/>
          </a:xfrm>
          <a:prstGeom prst="rect">
            <a:avLst/>
          </a:prstGeom>
        </p:spPr>
        <p:txBody>
          <a:bodyPr vert="horz" wrap="square" lIns="0" tIns="13335" rIns="0" bIns="0" rtlCol="0">
            <a:spAutoFit/>
          </a:bodyPr>
          <a:lstStyle/>
          <a:p>
            <a:pPr marL="12700">
              <a:lnSpc>
                <a:spcPct val="100000"/>
              </a:lnSpc>
              <a:spcBef>
                <a:spcPts val="105"/>
              </a:spcBef>
            </a:pPr>
            <a:r>
              <a:rPr spc="-20"/>
              <a:t>Advantages</a:t>
            </a:r>
          </a:p>
        </p:txBody>
      </p:sp>
      <p:sp>
        <p:nvSpPr>
          <p:cNvPr id="4" name="object 4"/>
          <p:cNvSpPr txBox="1"/>
          <p:nvPr/>
        </p:nvSpPr>
        <p:spPr>
          <a:xfrm>
            <a:off x="535940" y="1607261"/>
            <a:ext cx="7423150" cy="100266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spc="-5">
                <a:latin typeface="Calibri"/>
                <a:cs typeface="Calibri"/>
              </a:rPr>
              <a:t>Simplicity </a:t>
            </a:r>
            <a:r>
              <a:rPr sz="3200">
                <a:latin typeface="Calibri"/>
                <a:cs typeface="Calibri"/>
              </a:rPr>
              <a:t>is another </a:t>
            </a:r>
            <a:r>
              <a:rPr sz="3200" spc="-15">
                <a:latin typeface="Calibri"/>
                <a:cs typeface="Calibri"/>
              </a:rPr>
              <a:t>advantage </a:t>
            </a:r>
            <a:r>
              <a:rPr sz="3200">
                <a:latin typeface="Calibri"/>
                <a:cs typeface="Calibri"/>
              </a:rPr>
              <a:t>of </a:t>
            </a:r>
            <a:r>
              <a:rPr sz="3200" spc="-5">
                <a:latin typeface="Calibri"/>
                <a:cs typeface="Calibri"/>
              </a:rPr>
              <a:t>Extreme  </a:t>
            </a:r>
            <a:r>
              <a:rPr sz="3200" spc="-10">
                <a:latin typeface="Calibri"/>
                <a:cs typeface="Calibri"/>
              </a:rPr>
              <a:t>Programming</a:t>
            </a:r>
            <a:r>
              <a:rPr sz="3200" spc="-5">
                <a:latin typeface="Calibri"/>
                <a:cs typeface="Calibri"/>
              </a:rPr>
              <a:t> projects.</a:t>
            </a:r>
            <a:endParaRPr sz="3200">
              <a:latin typeface="Calibri"/>
              <a:cs typeface="Calibri"/>
            </a:endParaRPr>
          </a:p>
        </p:txBody>
      </p:sp>
    </p:spTree>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FFF99"/>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245357" y="461899"/>
            <a:ext cx="2652395" cy="696595"/>
          </a:xfrm>
          <a:prstGeom prst="rect">
            <a:avLst/>
          </a:prstGeom>
        </p:spPr>
        <p:txBody>
          <a:bodyPr vert="horz" wrap="square" lIns="0" tIns="13335" rIns="0" bIns="0" rtlCol="0">
            <a:spAutoFit/>
          </a:bodyPr>
          <a:lstStyle/>
          <a:p>
            <a:pPr marL="12700">
              <a:lnSpc>
                <a:spcPct val="100000"/>
              </a:lnSpc>
              <a:spcBef>
                <a:spcPts val="105"/>
              </a:spcBef>
            </a:pPr>
            <a:r>
              <a:rPr spc="-20"/>
              <a:t>Advantages</a:t>
            </a:r>
          </a:p>
        </p:txBody>
      </p:sp>
      <p:sp>
        <p:nvSpPr>
          <p:cNvPr id="4" name="object 4"/>
          <p:cNvSpPr txBox="1"/>
          <p:nvPr/>
        </p:nvSpPr>
        <p:spPr>
          <a:xfrm>
            <a:off x="535940" y="1607261"/>
            <a:ext cx="7797165" cy="295338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a:latin typeface="Calibri"/>
                <a:cs typeface="Calibri"/>
              </a:rPr>
              <a:t>XP is </a:t>
            </a:r>
            <a:r>
              <a:rPr sz="3200" spc="-5">
                <a:latin typeface="Calibri"/>
                <a:cs typeface="Calibri"/>
              </a:rPr>
              <a:t>reduces </a:t>
            </a:r>
            <a:r>
              <a:rPr sz="3200">
                <a:latin typeface="Calibri"/>
                <a:cs typeface="Calibri"/>
              </a:rPr>
              <a:t>the </a:t>
            </a:r>
            <a:r>
              <a:rPr sz="3200" spc="-10">
                <a:latin typeface="Calibri"/>
                <a:cs typeface="Calibri"/>
              </a:rPr>
              <a:t>risks </a:t>
            </a:r>
            <a:r>
              <a:rPr sz="3200" spc="-15">
                <a:latin typeface="Calibri"/>
                <a:cs typeface="Calibri"/>
              </a:rPr>
              <a:t>related </a:t>
            </a:r>
            <a:r>
              <a:rPr sz="3200" spc="-20">
                <a:latin typeface="Calibri"/>
                <a:cs typeface="Calibri"/>
              </a:rPr>
              <a:t>to  </a:t>
            </a:r>
            <a:r>
              <a:rPr sz="3200" spc="-10">
                <a:latin typeface="Calibri"/>
                <a:cs typeface="Calibri"/>
              </a:rPr>
              <a:t>programming. </a:t>
            </a:r>
            <a:r>
              <a:rPr sz="3200">
                <a:latin typeface="Calibri"/>
                <a:cs typeface="Calibri"/>
              </a:rPr>
              <a:t>Normally </a:t>
            </a:r>
            <a:r>
              <a:rPr sz="3200" spc="-10">
                <a:latin typeface="Calibri"/>
                <a:cs typeface="Calibri"/>
              </a:rPr>
              <a:t>programming  </a:t>
            </a:r>
            <a:r>
              <a:rPr sz="3200" spc="-5">
                <a:latin typeface="Calibri"/>
                <a:cs typeface="Calibri"/>
              </a:rPr>
              <a:t>depends </a:t>
            </a:r>
            <a:r>
              <a:rPr sz="3200">
                <a:latin typeface="Calibri"/>
                <a:cs typeface="Calibri"/>
              </a:rPr>
              <a:t>a lot on individuals </a:t>
            </a:r>
            <a:r>
              <a:rPr sz="3200" spc="-45">
                <a:latin typeface="Calibri"/>
                <a:cs typeface="Calibri"/>
              </a:rPr>
              <a:t>key </a:t>
            </a:r>
            <a:r>
              <a:rPr sz="3200" spc="-10">
                <a:latin typeface="Calibri"/>
                <a:cs typeface="Calibri"/>
              </a:rPr>
              <a:t>team  members. </a:t>
            </a:r>
            <a:r>
              <a:rPr sz="3200">
                <a:latin typeface="Calibri"/>
                <a:cs typeface="Calibri"/>
              </a:rPr>
              <a:t>In </a:t>
            </a:r>
            <a:r>
              <a:rPr sz="3200" spc="-130">
                <a:latin typeface="Calibri"/>
                <a:cs typeface="Calibri"/>
              </a:rPr>
              <a:t>XP, </a:t>
            </a:r>
            <a:r>
              <a:rPr sz="3200" spc="-5">
                <a:latin typeface="Calibri"/>
                <a:cs typeface="Calibri"/>
              </a:rPr>
              <a:t>Using </a:t>
            </a:r>
            <a:r>
              <a:rPr sz="3200">
                <a:latin typeface="Calibri"/>
                <a:cs typeface="Calibri"/>
              </a:rPr>
              <a:t>module </a:t>
            </a:r>
            <a:r>
              <a:rPr sz="3200" spc="-10">
                <a:latin typeface="Calibri"/>
                <a:cs typeface="Calibri"/>
              </a:rPr>
              <a:t>structure, </a:t>
            </a:r>
            <a:r>
              <a:rPr sz="3200">
                <a:latin typeface="Calibri"/>
                <a:cs typeface="Calibri"/>
              </a:rPr>
              <a:t>and  </a:t>
            </a:r>
            <a:r>
              <a:rPr sz="3200" spc="-5">
                <a:latin typeface="Calibri"/>
                <a:cs typeface="Calibri"/>
              </a:rPr>
              <a:t>pair </a:t>
            </a:r>
            <a:r>
              <a:rPr sz="3200" spc="-10">
                <a:latin typeface="Calibri"/>
                <a:cs typeface="Calibri"/>
              </a:rPr>
              <a:t>programing </a:t>
            </a:r>
            <a:r>
              <a:rPr sz="3200" spc="-5">
                <a:latin typeface="Calibri"/>
                <a:cs typeface="Calibri"/>
              </a:rPr>
              <a:t>XP </a:t>
            </a:r>
            <a:r>
              <a:rPr sz="3200" spc="-10">
                <a:latin typeface="Calibri"/>
                <a:cs typeface="Calibri"/>
              </a:rPr>
              <a:t>spreads </a:t>
            </a:r>
            <a:r>
              <a:rPr sz="3200">
                <a:latin typeface="Calibri"/>
                <a:cs typeface="Calibri"/>
              </a:rPr>
              <a:t>the risk and  </a:t>
            </a:r>
            <a:r>
              <a:rPr sz="3200" spc="-15">
                <a:latin typeface="Calibri"/>
                <a:cs typeface="Calibri"/>
              </a:rPr>
              <a:t>mitigate </a:t>
            </a:r>
            <a:r>
              <a:rPr sz="3200">
                <a:latin typeface="Calibri"/>
                <a:cs typeface="Calibri"/>
              </a:rPr>
              <a:t>the </a:t>
            </a:r>
            <a:r>
              <a:rPr sz="3200" spc="-5">
                <a:latin typeface="Calibri"/>
                <a:cs typeface="Calibri"/>
              </a:rPr>
              <a:t>dependence on</a:t>
            </a:r>
            <a:r>
              <a:rPr sz="3200" spc="35">
                <a:latin typeface="Calibri"/>
                <a:cs typeface="Calibri"/>
              </a:rPr>
              <a:t> </a:t>
            </a:r>
            <a:r>
              <a:rPr sz="3200">
                <a:latin typeface="Calibri"/>
                <a:cs typeface="Calibri"/>
              </a:rPr>
              <a:t>individuals</a:t>
            </a:r>
            <a:endParaRPr sz="3200">
              <a:latin typeface="Calibri"/>
              <a:cs typeface="Calibri"/>
            </a:endParaRPr>
          </a:p>
        </p:txBody>
      </p:sp>
    </p:spTree>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FFF99"/>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245357" y="461899"/>
            <a:ext cx="2652395" cy="696595"/>
          </a:xfrm>
          <a:prstGeom prst="rect">
            <a:avLst/>
          </a:prstGeom>
        </p:spPr>
        <p:txBody>
          <a:bodyPr vert="horz" wrap="square" lIns="0" tIns="13335" rIns="0" bIns="0" rtlCol="0">
            <a:spAutoFit/>
          </a:bodyPr>
          <a:lstStyle/>
          <a:p>
            <a:pPr marL="12700">
              <a:lnSpc>
                <a:spcPct val="100000"/>
              </a:lnSpc>
              <a:spcBef>
                <a:spcPts val="105"/>
              </a:spcBef>
            </a:pPr>
            <a:r>
              <a:rPr spc="-20"/>
              <a:t>Advantages</a:t>
            </a:r>
          </a:p>
        </p:txBody>
      </p:sp>
      <p:sp>
        <p:nvSpPr>
          <p:cNvPr id="4" name="object 4"/>
          <p:cNvSpPr txBox="1"/>
          <p:nvPr/>
        </p:nvSpPr>
        <p:spPr>
          <a:xfrm>
            <a:off x="535940" y="1607261"/>
            <a:ext cx="7670165" cy="3441065"/>
          </a:xfrm>
          <a:prstGeom prst="rect">
            <a:avLst/>
          </a:prstGeom>
        </p:spPr>
        <p:txBody>
          <a:bodyPr vert="horz" wrap="square" lIns="0" tIns="13335" rIns="0" bIns="0" rtlCol="0">
            <a:spAutoFit/>
          </a:bodyPr>
          <a:lstStyle>
            <a:defPPr>
              <a:defRPr lang="en-US"/>
            </a:defPPr>
          </a:lstStyle>
          <a:p>
            <a:pPr marL="355600" marR="118745" indent="-342900">
              <a:lnSpc>
                <a:spcPct val="100000"/>
              </a:lnSpc>
              <a:spcBef>
                <a:spcPts val="105"/>
              </a:spcBef>
              <a:buFont typeface="Arial" pitchFamily="34" charset="0"/>
              <a:buChar char="•"/>
              <a:tabLst>
                <a:tab pos="354965"/>
                <a:tab pos="355600"/>
              </a:tabLst>
            </a:pPr>
            <a:r>
              <a:rPr sz="3200">
                <a:latin typeface="Calibri"/>
                <a:cs typeface="Calibri"/>
              </a:rPr>
              <a:t>In </a:t>
            </a:r>
            <a:r>
              <a:rPr sz="3200" spc="-15">
                <a:latin typeface="Calibri"/>
                <a:cs typeface="Calibri"/>
              </a:rPr>
              <a:t>software </a:t>
            </a:r>
            <a:r>
              <a:rPr sz="3200" spc="-5">
                <a:latin typeface="Calibri"/>
                <a:cs typeface="Calibri"/>
              </a:rPr>
              <a:t>simplicity </a:t>
            </a:r>
            <a:r>
              <a:rPr sz="3200" spc="-20">
                <a:latin typeface="Calibri"/>
                <a:cs typeface="Calibri"/>
              </a:rPr>
              <a:t>always </a:t>
            </a:r>
            <a:r>
              <a:rPr sz="3200" spc="-5">
                <a:latin typeface="Calibri"/>
                <a:cs typeface="Calibri"/>
              </a:rPr>
              <a:t>brings quality  </a:t>
            </a:r>
            <a:r>
              <a:rPr sz="3200">
                <a:latin typeface="Calibri"/>
                <a:cs typeface="Calibri"/>
              </a:rPr>
              <a:t>and </a:t>
            </a:r>
            <a:r>
              <a:rPr sz="3200" spc="-10">
                <a:latin typeface="Calibri"/>
                <a:cs typeface="Calibri"/>
              </a:rPr>
              <a:t>contributes </a:t>
            </a:r>
            <a:r>
              <a:rPr sz="3200">
                <a:latin typeface="Calibri"/>
                <a:cs typeface="Calibri"/>
              </a:rPr>
              <a:t>the </a:t>
            </a:r>
            <a:r>
              <a:rPr sz="3200" spc="-10">
                <a:latin typeface="Calibri"/>
                <a:cs typeface="Calibri"/>
              </a:rPr>
              <a:t>robustness. </a:t>
            </a:r>
            <a:r>
              <a:rPr sz="3200" spc="-20">
                <a:latin typeface="Calibri"/>
                <a:cs typeface="Calibri"/>
              </a:rPr>
              <a:t>By </a:t>
            </a:r>
            <a:r>
              <a:rPr sz="3200" spc="-5">
                <a:latin typeface="Calibri"/>
                <a:cs typeface="Calibri"/>
              </a:rPr>
              <a:t>bringing  </a:t>
            </a:r>
            <a:r>
              <a:rPr sz="3200" spc="-25">
                <a:latin typeface="Calibri"/>
                <a:cs typeface="Calibri"/>
              </a:rPr>
              <a:t>simplicity, </a:t>
            </a:r>
            <a:r>
              <a:rPr sz="3200" spc="-5">
                <a:latin typeface="Calibri"/>
                <a:cs typeface="Calibri"/>
              </a:rPr>
              <a:t>XP </a:t>
            </a:r>
            <a:r>
              <a:rPr sz="3200">
                <a:latin typeface="Calibri"/>
                <a:cs typeface="Calibri"/>
              </a:rPr>
              <a:t>manages </a:t>
            </a:r>
            <a:r>
              <a:rPr sz="3200" spc="-20">
                <a:latin typeface="Calibri"/>
                <a:cs typeface="Calibri"/>
              </a:rPr>
              <a:t>to </a:t>
            </a:r>
            <a:r>
              <a:rPr sz="3200" spc="-15">
                <a:latin typeface="Calibri"/>
                <a:cs typeface="Calibri"/>
              </a:rPr>
              <a:t>create </a:t>
            </a:r>
            <a:r>
              <a:rPr sz="3200" spc="-25">
                <a:latin typeface="Calibri"/>
                <a:cs typeface="Calibri"/>
              </a:rPr>
              <a:t>faster  </a:t>
            </a:r>
            <a:r>
              <a:rPr sz="3200" spc="-15">
                <a:latin typeface="Calibri"/>
                <a:cs typeface="Calibri"/>
              </a:rPr>
              <a:t>software </a:t>
            </a:r>
            <a:r>
              <a:rPr sz="3200">
                <a:latin typeface="Calibri"/>
                <a:cs typeface="Calibri"/>
              </a:rPr>
              <a:t>with less</a:t>
            </a:r>
            <a:r>
              <a:rPr sz="3200" spc="-10">
                <a:latin typeface="Calibri"/>
                <a:cs typeface="Calibri"/>
              </a:rPr>
              <a:t> </a:t>
            </a:r>
            <a:r>
              <a:rPr sz="3200" spc="-15">
                <a:latin typeface="Calibri"/>
                <a:cs typeface="Calibri"/>
              </a:rPr>
              <a:t>defects.</a:t>
            </a:r>
            <a:endParaRPr sz="3200">
              <a:latin typeface="Calibri"/>
              <a:cs typeface="Calibri"/>
            </a:endParaRPr>
          </a:p>
          <a:p>
            <a:pPr marL="355600" marR="5080">
              <a:lnSpc>
                <a:spcPct val="100000"/>
              </a:lnSpc>
              <a:spcBef>
                <a:spcPts val="5"/>
              </a:spcBef>
            </a:pPr>
            <a:r>
              <a:rPr sz="3200" spc="-80">
                <a:latin typeface="Calibri"/>
                <a:cs typeface="Calibri"/>
              </a:rPr>
              <a:t>Test </a:t>
            </a:r>
            <a:r>
              <a:rPr sz="3200" spc="-10">
                <a:latin typeface="Calibri"/>
                <a:cs typeface="Calibri"/>
              </a:rPr>
              <a:t>driven </a:t>
            </a:r>
            <a:r>
              <a:rPr sz="3200" spc="-5">
                <a:latin typeface="Calibri"/>
                <a:cs typeface="Calibri"/>
              </a:rPr>
              <a:t>development </a:t>
            </a:r>
            <a:r>
              <a:rPr sz="3200" spc="-10">
                <a:latin typeface="Calibri"/>
                <a:cs typeface="Calibri"/>
              </a:rPr>
              <a:t>at </a:t>
            </a:r>
            <a:r>
              <a:rPr sz="3200">
                <a:latin typeface="Calibri"/>
                <a:cs typeface="Calibri"/>
              </a:rPr>
              <a:t>the </a:t>
            </a:r>
            <a:r>
              <a:rPr sz="3200" spc="-10">
                <a:latin typeface="Calibri"/>
                <a:cs typeface="Calibri"/>
              </a:rPr>
              <a:t>coding </a:t>
            </a:r>
            <a:r>
              <a:rPr sz="3200" spc="-20">
                <a:latin typeface="Calibri"/>
                <a:cs typeface="Calibri"/>
              </a:rPr>
              <a:t>stage  </a:t>
            </a:r>
            <a:r>
              <a:rPr sz="3200">
                <a:latin typeface="Calibri"/>
                <a:cs typeface="Calibri"/>
              </a:rPr>
              <a:t>and the </a:t>
            </a:r>
            <a:r>
              <a:rPr sz="3200" spc="-10">
                <a:latin typeface="Calibri"/>
                <a:cs typeface="Calibri"/>
              </a:rPr>
              <a:t>customer </a:t>
            </a:r>
            <a:r>
              <a:rPr sz="3200" spc="-110">
                <a:latin typeface="Calibri"/>
                <a:cs typeface="Calibri"/>
              </a:rPr>
              <a:t>UAT </a:t>
            </a:r>
            <a:r>
              <a:rPr sz="3200" spc="-10">
                <a:latin typeface="Calibri"/>
                <a:cs typeface="Calibri"/>
              </a:rPr>
              <a:t>validation </a:t>
            </a:r>
            <a:r>
              <a:rPr sz="3200">
                <a:latin typeface="Calibri"/>
                <a:cs typeface="Calibri"/>
              </a:rPr>
              <a:t>leads </a:t>
            </a:r>
            <a:r>
              <a:rPr sz="3200" spc="-20">
                <a:latin typeface="Calibri"/>
                <a:cs typeface="Calibri"/>
              </a:rPr>
              <a:t>to  </a:t>
            </a:r>
            <a:r>
              <a:rPr sz="3200" spc="-5">
                <a:latin typeface="Calibri"/>
                <a:cs typeface="Calibri"/>
              </a:rPr>
              <a:t>successful development</a:t>
            </a:r>
            <a:r>
              <a:rPr sz="3200" spc="-15">
                <a:latin typeface="Calibri"/>
                <a:cs typeface="Calibri"/>
              </a:rPr>
              <a:t> </a:t>
            </a:r>
            <a:r>
              <a:rPr sz="3200" spc="-5">
                <a:latin typeface="Calibri"/>
                <a:cs typeface="Calibri"/>
              </a:rPr>
              <a:t>completion.</a:t>
            </a:r>
            <a:endParaRPr sz="3200">
              <a:latin typeface="Calibri"/>
              <a:cs typeface="Calibri"/>
            </a:endParaRPr>
          </a:p>
        </p:txBody>
      </p:sp>
    </p:spTree>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p:cNvSpPr txBox="1"/>
          <p:nvPr/>
        </p:nvSpPr>
        <p:spPr>
          <a:xfrm>
            <a:off x="285750" y="696516"/>
            <a:ext cx="3750469" cy="714138"/>
          </a:xfrm>
          <a:prstGeom prst="rect">
            <a:avLst/>
          </a:prstGeom>
          <a:noFill/>
        </p:spPr>
        <p:txBody>
          <a:bodyPr wrap="square" rtlCol="0">
            <a:spAutoFit/>
          </a:bodyPr>
          <a:lstStyle>
            <a:defPPr>
              <a:defRPr lang="en-US"/>
            </a:defPPr>
          </a:lstStyle>
          <a:p>
            <a:r>
              <a:rPr lang="en-US" sz="4219" smtClean="0">
                <a:latin typeface="Arial Black" panose="020b0a04020102020204" pitchFamily="34" charset="0"/>
              </a:rPr>
              <a:t>QUIZZ?</a:t>
            </a:r>
            <a:endParaRPr lang="en-US" sz="4219">
              <a:latin typeface="Arial Black" panose="020b0604020202020204" pitchFamily="34" charset="0"/>
            </a:endParaRPr>
          </a:p>
        </p:txBody>
      </p:sp>
    </p:spTree>
    <p:extLst>
      <p:ext uri="{BB962C8B-B14F-4D97-AF65-F5344CB8AC3E}">
        <p14:creationId xmlns:p14="http://schemas.microsoft.com/office/powerpoint/2010/main" val="1388133009"/>
      </p:ext>
    </p:extLst>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1F1F1"/>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2649982" y="2771901"/>
            <a:ext cx="3837940" cy="696595"/>
          </a:xfrm>
          <a:prstGeom prst="rect">
            <a:avLst/>
          </a:prstGeom>
        </p:spPr>
        <p:txBody>
          <a:bodyPr vert="horz" wrap="square" lIns="0" tIns="13335" rIns="0" bIns="0" rtlCol="0">
            <a:spAutoFit/>
          </a:bodyPr>
          <a:lstStyle/>
          <a:p>
            <a:pPr marL="12700">
              <a:lnSpc>
                <a:spcPct val="100000"/>
              </a:lnSpc>
              <a:spcBef>
                <a:spcPts val="105"/>
              </a:spcBef>
            </a:pPr>
            <a:r>
              <a:rPr spc="-5"/>
              <a:t>4.</a:t>
            </a:r>
            <a:r>
              <a:rPr spc="-70"/>
              <a:t> </a:t>
            </a:r>
            <a:r>
              <a:rPr spc="-15"/>
              <a:t>Disadvantages</a:t>
            </a:r>
          </a:p>
        </p:txBody>
      </p:sp>
      <p:sp>
        <p:nvSpPr>
          <p:cNvPr id="4" name="object 4"/>
          <p:cNvSpPr/>
          <p:nvPr/>
        </p:nvSpPr>
        <p:spPr>
          <a:xfrm>
            <a:off x="828294" y="1701545"/>
            <a:ext cx="7489190" cy="2952115"/>
          </a:xfrm>
          <a:custGeom>
            <a:rect l="l" t="t" r="r" b="b"/>
            <a:pathLst>
              <a:path w="7489190" h="2952115">
                <a:moveTo>
                  <a:pt x="0" y="553465"/>
                </a:moveTo>
                <a:lnTo>
                  <a:pt x="6590" y="504440"/>
                </a:lnTo>
                <a:lnTo>
                  <a:pt x="25188" y="460389"/>
                </a:lnTo>
                <a:lnTo>
                  <a:pt x="54036" y="423068"/>
                </a:lnTo>
                <a:lnTo>
                  <a:pt x="91376" y="394236"/>
                </a:lnTo>
                <a:lnTo>
                  <a:pt x="135447" y="375648"/>
                </a:lnTo>
                <a:lnTo>
                  <a:pt x="184492" y="369062"/>
                </a:lnTo>
                <a:lnTo>
                  <a:pt x="7119874" y="369062"/>
                </a:lnTo>
                <a:lnTo>
                  <a:pt x="7119874" y="184530"/>
                </a:lnTo>
                <a:lnTo>
                  <a:pt x="7126469" y="135451"/>
                </a:lnTo>
                <a:lnTo>
                  <a:pt x="7145081" y="91364"/>
                </a:lnTo>
                <a:lnTo>
                  <a:pt x="7173944" y="54022"/>
                </a:lnTo>
                <a:lnTo>
                  <a:pt x="7211295" y="25178"/>
                </a:lnTo>
                <a:lnTo>
                  <a:pt x="7255370" y="6586"/>
                </a:lnTo>
                <a:lnTo>
                  <a:pt x="7304405" y="0"/>
                </a:lnTo>
                <a:lnTo>
                  <a:pt x="7353484" y="6586"/>
                </a:lnTo>
                <a:lnTo>
                  <a:pt x="7397571" y="25178"/>
                </a:lnTo>
                <a:lnTo>
                  <a:pt x="7434913" y="54022"/>
                </a:lnTo>
                <a:lnTo>
                  <a:pt x="7463757" y="91364"/>
                </a:lnTo>
                <a:lnTo>
                  <a:pt x="7482349" y="135451"/>
                </a:lnTo>
                <a:lnTo>
                  <a:pt x="7488935" y="184530"/>
                </a:lnTo>
                <a:lnTo>
                  <a:pt x="7488935" y="2398522"/>
                </a:lnTo>
                <a:lnTo>
                  <a:pt x="7482349" y="2447547"/>
                </a:lnTo>
                <a:lnTo>
                  <a:pt x="7463757" y="2491598"/>
                </a:lnTo>
                <a:lnTo>
                  <a:pt x="7434913" y="2528919"/>
                </a:lnTo>
                <a:lnTo>
                  <a:pt x="7397571" y="2557751"/>
                </a:lnTo>
                <a:lnTo>
                  <a:pt x="7353484" y="2576339"/>
                </a:lnTo>
                <a:lnTo>
                  <a:pt x="7304405" y="2582926"/>
                </a:lnTo>
                <a:lnTo>
                  <a:pt x="368998" y="2582926"/>
                </a:lnTo>
                <a:lnTo>
                  <a:pt x="368998" y="2767456"/>
                </a:lnTo>
                <a:lnTo>
                  <a:pt x="362408" y="2816536"/>
                </a:lnTo>
                <a:lnTo>
                  <a:pt x="343809" y="2860623"/>
                </a:lnTo>
                <a:lnTo>
                  <a:pt x="314961" y="2897965"/>
                </a:lnTo>
                <a:lnTo>
                  <a:pt x="277622" y="2926809"/>
                </a:lnTo>
                <a:lnTo>
                  <a:pt x="233550" y="2945401"/>
                </a:lnTo>
                <a:lnTo>
                  <a:pt x="184505" y="2951987"/>
                </a:lnTo>
                <a:lnTo>
                  <a:pt x="135460" y="2945401"/>
                </a:lnTo>
                <a:lnTo>
                  <a:pt x="91388" y="2926809"/>
                </a:lnTo>
                <a:lnTo>
                  <a:pt x="54049" y="2897965"/>
                </a:lnTo>
                <a:lnTo>
                  <a:pt x="25201" y="2860623"/>
                </a:lnTo>
                <a:lnTo>
                  <a:pt x="6603" y="2816536"/>
                </a:lnTo>
                <a:lnTo>
                  <a:pt x="12" y="2767456"/>
                </a:lnTo>
                <a:lnTo>
                  <a:pt x="0" y="553465"/>
                </a:lnTo>
                <a:close/>
              </a:path>
            </a:pathLst>
          </a:custGeom>
          <a:ln w="25908">
            <a:solidFill>
              <a:srgbClr val="000000"/>
            </a:solidFill>
          </a:ln>
        </p:spPr>
        <p:txBody>
          <a:bodyPr wrap="square" lIns="0" tIns="0" rIns="0" bIns="0" rtlCol="0"/>
          <a:lstStyle>
            <a:defPPr>
              <a:defRPr lang="en-US"/>
            </a:defPPr>
          </a:lstStyle>
          <a:p>
            <a:endParaRPr/>
          </a:p>
        </p:txBody>
      </p:sp>
      <p:sp>
        <p:nvSpPr>
          <p:cNvPr id="5" name="object 5"/>
          <p:cNvSpPr/>
          <p:nvPr/>
        </p:nvSpPr>
        <p:spPr>
          <a:xfrm>
            <a:off x="7948168" y="1886076"/>
            <a:ext cx="369570" cy="184785"/>
          </a:xfrm>
          <a:custGeom>
            <a:rect l="l" t="t" r="r" b="b"/>
            <a:pathLst>
              <a:path w="369570" h="184785">
                <a:moveTo>
                  <a:pt x="0" y="184531"/>
                </a:moveTo>
                <a:lnTo>
                  <a:pt x="184530" y="184531"/>
                </a:lnTo>
                <a:lnTo>
                  <a:pt x="233610" y="177935"/>
                </a:lnTo>
                <a:lnTo>
                  <a:pt x="277697" y="159323"/>
                </a:lnTo>
                <a:lnTo>
                  <a:pt x="315039" y="130460"/>
                </a:lnTo>
                <a:lnTo>
                  <a:pt x="343883" y="93109"/>
                </a:lnTo>
                <a:lnTo>
                  <a:pt x="362475" y="49034"/>
                </a:lnTo>
                <a:lnTo>
                  <a:pt x="369061" y="0"/>
                </a:lnTo>
              </a:path>
            </a:pathLst>
          </a:custGeom>
          <a:ln w="25908">
            <a:solidFill>
              <a:srgbClr val="000000"/>
            </a:solidFill>
          </a:ln>
        </p:spPr>
        <p:txBody>
          <a:bodyPr wrap="square" lIns="0" tIns="0" rIns="0" bIns="0" rtlCol="0"/>
          <a:lstStyle>
            <a:defPPr>
              <a:defRPr lang="en-US"/>
            </a:defPPr>
          </a:lstStyle>
          <a:p>
            <a:endParaRPr/>
          </a:p>
        </p:txBody>
      </p:sp>
      <p:sp>
        <p:nvSpPr>
          <p:cNvPr id="6" name="object 6"/>
          <p:cNvSpPr/>
          <p:nvPr/>
        </p:nvSpPr>
        <p:spPr>
          <a:xfrm>
            <a:off x="7935214" y="1873123"/>
            <a:ext cx="210438" cy="210438"/>
          </a:xfrm>
          <a:prstGeom prst="rect">
            <a:avLst/>
          </a:prstGeom>
          <a:blipFill>
            <a:blip r:embed="rId2"/>
            <a:stretch>
              <a:fillRect/>
            </a:stretch>
          </a:blipFill>
        </p:spPr>
        <p:txBody>
          <a:bodyPr wrap="square" lIns="0" tIns="0" rIns="0" bIns="0" rtlCol="0"/>
          <a:lstStyle>
            <a:defPPr>
              <a:defRPr lang="en-US"/>
            </a:defPPr>
          </a:lstStyle>
          <a:p>
            <a:endParaRPr/>
          </a:p>
        </p:txBody>
      </p:sp>
      <p:sp>
        <p:nvSpPr>
          <p:cNvPr id="7" name="object 7"/>
          <p:cNvSpPr/>
          <p:nvPr/>
        </p:nvSpPr>
        <p:spPr>
          <a:xfrm>
            <a:off x="828306" y="2162810"/>
            <a:ext cx="369570" cy="276860"/>
          </a:xfrm>
          <a:custGeom>
            <a:rect l="l" t="t" r="r" b="b"/>
            <a:pathLst>
              <a:path w="369569" h="276860">
                <a:moveTo>
                  <a:pt x="184480" y="276732"/>
                </a:moveTo>
                <a:lnTo>
                  <a:pt x="184480" y="92201"/>
                </a:lnTo>
                <a:lnTo>
                  <a:pt x="211499" y="27003"/>
                </a:lnTo>
                <a:lnTo>
                  <a:pt x="276732" y="0"/>
                </a:lnTo>
                <a:lnTo>
                  <a:pt x="312643" y="7244"/>
                </a:lnTo>
                <a:lnTo>
                  <a:pt x="341966" y="27003"/>
                </a:lnTo>
                <a:lnTo>
                  <a:pt x="361736" y="56310"/>
                </a:lnTo>
                <a:lnTo>
                  <a:pt x="368985" y="92201"/>
                </a:lnTo>
                <a:lnTo>
                  <a:pt x="362395" y="141281"/>
                </a:lnTo>
                <a:lnTo>
                  <a:pt x="343796" y="185368"/>
                </a:lnTo>
                <a:lnTo>
                  <a:pt x="314948" y="222710"/>
                </a:lnTo>
                <a:lnTo>
                  <a:pt x="277609" y="251554"/>
                </a:lnTo>
                <a:lnTo>
                  <a:pt x="233538" y="270146"/>
                </a:lnTo>
                <a:lnTo>
                  <a:pt x="184492" y="276732"/>
                </a:lnTo>
                <a:lnTo>
                  <a:pt x="135447" y="270146"/>
                </a:lnTo>
                <a:lnTo>
                  <a:pt x="91376" y="251554"/>
                </a:lnTo>
                <a:lnTo>
                  <a:pt x="54036" y="222710"/>
                </a:lnTo>
                <a:lnTo>
                  <a:pt x="25188" y="185368"/>
                </a:lnTo>
                <a:lnTo>
                  <a:pt x="6590" y="141281"/>
                </a:lnTo>
                <a:lnTo>
                  <a:pt x="0" y="92201"/>
                </a:lnTo>
              </a:path>
            </a:pathLst>
          </a:custGeom>
          <a:ln w="25908">
            <a:solidFill>
              <a:srgbClr val="000000"/>
            </a:solidFill>
          </a:ln>
        </p:spPr>
        <p:txBody>
          <a:bodyPr wrap="square" lIns="0" tIns="0" rIns="0" bIns="0" rtlCol="0"/>
          <a:lstStyle>
            <a:defPPr>
              <a:defRPr lang="en-US"/>
            </a:defPPr>
          </a:lstStyle>
          <a:p>
            <a:endParaRPr/>
          </a:p>
        </p:txBody>
      </p:sp>
      <p:sp>
        <p:nvSpPr>
          <p:cNvPr id="8" name="object 8"/>
          <p:cNvSpPr/>
          <p:nvPr/>
        </p:nvSpPr>
        <p:spPr>
          <a:xfrm flipH="1">
            <a:off x="1197292" y="2255011"/>
            <a:ext cx="0" cy="2029460"/>
          </a:xfrm>
          <a:custGeom>
            <a:rect l="l" t="t" r="r" b="b"/>
            <a:pathLst>
              <a:path h="2029460">
                <a:moveTo>
                  <a:pt x="0" y="0"/>
                </a:moveTo>
                <a:lnTo>
                  <a:pt x="0" y="2029460"/>
                </a:lnTo>
              </a:path>
            </a:pathLst>
          </a:custGeom>
          <a:ln w="25908">
            <a:solidFill>
              <a:srgbClr val="000000"/>
            </a:solidFill>
          </a:ln>
        </p:spPr>
        <p:txBody>
          <a:bodyPr wrap="square" lIns="0" tIns="0" rIns="0" bIns="0" rtlCol="0"/>
          <a:lstStyle>
            <a:defPPr>
              <a:defRPr lang="en-US"/>
            </a:defPPr>
          </a:lstStyle>
          <a:p>
            <a:endParaRPr/>
          </a:p>
        </p:txBody>
      </p:sp>
    </p:spTree>
  </p:cSld>
  <p:clrMapOvr>
    <a:masterClrMapping/>
  </p:clrMapOvr>
  <p:transition/>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1F1F1"/>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2926842" y="461899"/>
            <a:ext cx="3288029" cy="696595"/>
          </a:xfrm>
          <a:prstGeom prst="rect">
            <a:avLst/>
          </a:prstGeom>
        </p:spPr>
        <p:txBody>
          <a:bodyPr vert="horz" wrap="square" lIns="0" tIns="13335" rIns="0" bIns="0" rtlCol="0">
            <a:spAutoFit/>
          </a:bodyPr>
          <a:lstStyle/>
          <a:p>
            <a:pPr marL="12700">
              <a:lnSpc>
                <a:spcPct val="100000"/>
              </a:lnSpc>
              <a:spcBef>
                <a:spcPts val="105"/>
              </a:spcBef>
            </a:pPr>
            <a:r>
              <a:rPr spc="-15"/>
              <a:t>Disadvantages</a:t>
            </a:r>
          </a:p>
        </p:txBody>
      </p:sp>
      <p:sp>
        <p:nvSpPr>
          <p:cNvPr id="4" name="object 4"/>
          <p:cNvSpPr txBox="1"/>
          <p:nvPr/>
        </p:nvSpPr>
        <p:spPr>
          <a:xfrm>
            <a:off x="535940" y="1607261"/>
            <a:ext cx="7856855" cy="100266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spc="-5">
                <a:latin typeface="Calibri"/>
                <a:cs typeface="Calibri"/>
              </a:rPr>
              <a:t>Extreme </a:t>
            </a:r>
            <a:r>
              <a:rPr sz="3200" spc="-10">
                <a:latin typeface="Calibri"/>
                <a:cs typeface="Calibri"/>
              </a:rPr>
              <a:t>Programming </a:t>
            </a:r>
            <a:r>
              <a:rPr sz="3200">
                <a:latin typeface="Calibri"/>
                <a:cs typeface="Calibri"/>
              </a:rPr>
              <a:t>is </a:t>
            </a:r>
            <a:r>
              <a:rPr sz="3200" spc="-15">
                <a:latin typeface="Calibri"/>
                <a:cs typeface="Calibri"/>
              </a:rPr>
              <a:t>focused </a:t>
            </a:r>
            <a:r>
              <a:rPr sz="3200">
                <a:latin typeface="Calibri"/>
                <a:cs typeface="Calibri"/>
              </a:rPr>
              <a:t>on the </a:t>
            </a:r>
            <a:r>
              <a:rPr sz="3200" spc="-10">
                <a:latin typeface="Calibri"/>
                <a:cs typeface="Calibri"/>
              </a:rPr>
              <a:t>code  </a:t>
            </a:r>
            <a:r>
              <a:rPr sz="3200" spc="-15">
                <a:latin typeface="Calibri"/>
                <a:cs typeface="Calibri"/>
              </a:rPr>
              <a:t>rather </a:t>
            </a:r>
            <a:r>
              <a:rPr sz="3200">
                <a:latin typeface="Calibri"/>
                <a:cs typeface="Calibri"/>
              </a:rPr>
              <a:t>than </a:t>
            </a:r>
            <a:r>
              <a:rPr sz="3200" spc="-5">
                <a:latin typeface="Calibri"/>
                <a:cs typeface="Calibri"/>
              </a:rPr>
              <a:t>on</a:t>
            </a:r>
            <a:r>
              <a:rPr sz="3200" spc="25">
                <a:latin typeface="Calibri"/>
                <a:cs typeface="Calibri"/>
              </a:rPr>
              <a:t> </a:t>
            </a:r>
            <a:r>
              <a:rPr sz="3200" spc="-5">
                <a:latin typeface="Calibri"/>
                <a:cs typeface="Calibri"/>
              </a:rPr>
              <a:t>design.</a:t>
            </a:r>
            <a:endParaRPr sz="3200">
              <a:latin typeface="Calibri"/>
              <a:cs typeface="Calibri"/>
            </a:endParaRPr>
          </a:p>
        </p:txBody>
      </p:sp>
    </p:spTree>
  </p:cSld>
  <p:clrMapOvr>
    <a:masterClrMapping/>
  </p:clrMapOvr>
  <p:transition/>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1F1F1"/>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2926842" y="461899"/>
            <a:ext cx="3288029" cy="696595"/>
          </a:xfrm>
          <a:prstGeom prst="rect">
            <a:avLst/>
          </a:prstGeom>
        </p:spPr>
        <p:txBody>
          <a:bodyPr vert="horz" wrap="square" lIns="0" tIns="13335" rIns="0" bIns="0" rtlCol="0">
            <a:spAutoFit/>
          </a:bodyPr>
          <a:lstStyle/>
          <a:p>
            <a:pPr marL="12700">
              <a:lnSpc>
                <a:spcPct val="100000"/>
              </a:lnSpc>
              <a:spcBef>
                <a:spcPts val="105"/>
              </a:spcBef>
            </a:pPr>
            <a:r>
              <a:rPr spc="-15"/>
              <a:t>Disadvantages</a:t>
            </a:r>
          </a:p>
        </p:txBody>
      </p:sp>
      <p:sp>
        <p:nvSpPr>
          <p:cNvPr id="4" name="object 4"/>
          <p:cNvSpPr txBox="1"/>
          <p:nvPr/>
        </p:nvSpPr>
        <p:spPr>
          <a:xfrm>
            <a:off x="535940" y="1607261"/>
            <a:ext cx="7962265" cy="100266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 pos="960755"/>
              </a:tabLst>
            </a:pPr>
            <a:r>
              <a:rPr sz="3200" spc="5">
                <a:latin typeface="Calibri"/>
                <a:cs typeface="Calibri"/>
              </a:rPr>
              <a:t>XP	</a:t>
            </a:r>
            <a:r>
              <a:rPr sz="3200" spc="-10">
                <a:latin typeface="Calibri"/>
                <a:cs typeface="Calibri"/>
              </a:rPr>
              <a:t>requires </a:t>
            </a:r>
            <a:r>
              <a:rPr sz="3200">
                <a:latin typeface="Calibri"/>
                <a:cs typeface="Calibri"/>
              </a:rPr>
              <a:t>a </a:t>
            </a:r>
            <a:r>
              <a:rPr sz="3200" spc="-10">
                <a:latin typeface="Calibri"/>
                <a:cs typeface="Calibri"/>
              </a:rPr>
              <a:t>detailed </a:t>
            </a:r>
            <a:r>
              <a:rPr sz="3200" spc="-5">
                <a:latin typeface="Calibri"/>
                <a:cs typeface="Calibri"/>
              </a:rPr>
              <a:t>planning </a:t>
            </a:r>
            <a:r>
              <a:rPr sz="3200" spc="-15">
                <a:latin typeface="Calibri"/>
                <a:cs typeface="Calibri"/>
              </a:rPr>
              <a:t>from </a:t>
            </a:r>
            <a:r>
              <a:rPr sz="3200" spc="-10">
                <a:latin typeface="Calibri"/>
                <a:cs typeface="Calibri"/>
              </a:rPr>
              <a:t>the </a:t>
            </a:r>
            <a:r>
              <a:rPr sz="3200" spc="-15">
                <a:latin typeface="Calibri"/>
                <a:cs typeface="Calibri"/>
              </a:rPr>
              <a:t>start  </a:t>
            </a:r>
            <a:r>
              <a:rPr sz="3200" spc="-5">
                <a:latin typeface="Calibri"/>
                <a:cs typeface="Calibri"/>
              </a:rPr>
              <a:t>due </a:t>
            </a:r>
            <a:r>
              <a:rPr sz="3200" spc="-20">
                <a:latin typeface="Calibri"/>
                <a:cs typeface="Calibri"/>
              </a:rPr>
              <a:t>to </a:t>
            </a:r>
            <a:r>
              <a:rPr sz="3200">
                <a:latin typeface="Calibri"/>
                <a:cs typeface="Calibri"/>
              </a:rPr>
              <a:t>changing </a:t>
            </a:r>
            <a:r>
              <a:rPr sz="3200" spc="-15">
                <a:latin typeface="Calibri"/>
                <a:cs typeface="Calibri"/>
              </a:rPr>
              <a:t>costs </a:t>
            </a:r>
            <a:r>
              <a:rPr sz="3200">
                <a:latin typeface="Calibri"/>
                <a:cs typeface="Calibri"/>
              </a:rPr>
              <a:t>&amp;</a:t>
            </a:r>
            <a:r>
              <a:rPr sz="3200" spc="55">
                <a:latin typeface="Calibri"/>
                <a:cs typeface="Calibri"/>
              </a:rPr>
              <a:t> </a:t>
            </a:r>
            <a:r>
              <a:rPr sz="3200" spc="-10">
                <a:latin typeface="Calibri"/>
                <a:cs typeface="Calibri"/>
              </a:rPr>
              <a:t>scope</a:t>
            </a:r>
            <a:endParaRPr sz="3200">
              <a:latin typeface="Calibri"/>
              <a:cs typeface="Calibri"/>
            </a:endParaRPr>
          </a:p>
        </p:txBody>
      </p:sp>
    </p:spTree>
  </p:cSld>
  <p:clrMapOvr>
    <a:masterClrMapping/>
  </p:clrMapOvr>
  <p:transition/>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1F1F1"/>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2926842" y="461899"/>
            <a:ext cx="3288029" cy="696595"/>
          </a:xfrm>
          <a:prstGeom prst="rect">
            <a:avLst/>
          </a:prstGeom>
        </p:spPr>
        <p:txBody>
          <a:bodyPr vert="horz" wrap="square" lIns="0" tIns="13335" rIns="0" bIns="0" rtlCol="0">
            <a:spAutoFit/>
          </a:bodyPr>
          <a:lstStyle/>
          <a:p>
            <a:pPr marL="12700">
              <a:lnSpc>
                <a:spcPct val="100000"/>
              </a:lnSpc>
              <a:spcBef>
                <a:spcPts val="105"/>
              </a:spcBef>
            </a:pPr>
            <a:r>
              <a:rPr spc="-15"/>
              <a:t>Disadvantages</a:t>
            </a:r>
          </a:p>
        </p:txBody>
      </p:sp>
      <p:sp>
        <p:nvSpPr>
          <p:cNvPr id="4" name="object 4"/>
          <p:cNvSpPr txBox="1"/>
          <p:nvPr/>
        </p:nvSpPr>
        <p:spPr>
          <a:xfrm>
            <a:off x="535940" y="1607261"/>
            <a:ext cx="7999095" cy="100266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a:latin typeface="Calibri"/>
                <a:cs typeface="Calibri"/>
              </a:rPr>
              <a:t>XP </a:t>
            </a:r>
            <a:r>
              <a:rPr sz="3200" spc="-5">
                <a:latin typeface="Calibri"/>
                <a:cs typeface="Calibri"/>
              </a:rPr>
              <a:t>doesn't measure/plan </a:t>
            </a:r>
            <a:r>
              <a:rPr sz="3200">
                <a:latin typeface="Calibri"/>
                <a:cs typeface="Calibri"/>
              </a:rPr>
              <a:t>Quality </a:t>
            </a:r>
            <a:r>
              <a:rPr sz="3200" spc="-10">
                <a:latin typeface="Calibri"/>
                <a:cs typeface="Calibri"/>
              </a:rPr>
              <a:t>Assurance </a:t>
            </a:r>
            <a:r>
              <a:rPr sz="3200" spc="-5">
                <a:latin typeface="Calibri"/>
                <a:cs typeface="Calibri"/>
              </a:rPr>
              <a:t>of  </a:t>
            </a:r>
            <a:r>
              <a:rPr sz="3200" spc="-10">
                <a:latin typeface="Calibri"/>
                <a:cs typeface="Calibri"/>
              </a:rPr>
              <a:t>coding.</a:t>
            </a:r>
            <a:endParaRPr sz="3200">
              <a:latin typeface="Calibri"/>
              <a:cs typeface="Calibri"/>
            </a:endParaRPr>
          </a:p>
        </p:txBody>
      </p:sp>
    </p:spTree>
  </p:cSld>
  <p:clrMapOvr>
    <a:masterClrMapping/>
  </p:clrMapOvr>
  <p:transition/>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1F1F1"/>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2926842" y="461899"/>
            <a:ext cx="3288029" cy="696595"/>
          </a:xfrm>
          <a:prstGeom prst="rect">
            <a:avLst/>
          </a:prstGeom>
        </p:spPr>
        <p:txBody>
          <a:bodyPr vert="horz" wrap="square" lIns="0" tIns="13335" rIns="0" bIns="0" rtlCol="0">
            <a:spAutoFit/>
          </a:bodyPr>
          <a:lstStyle/>
          <a:p>
            <a:pPr marL="12700">
              <a:lnSpc>
                <a:spcPct val="100000"/>
              </a:lnSpc>
              <a:spcBef>
                <a:spcPts val="105"/>
              </a:spcBef>
            </a:pPr>
            <a:r>
              <a:rPr spc="-15"/>
              <a:t>Disadvantages</a:t>
            </a:r>
          </a:p>
        </p:txBody>
      </p:sp>
      <p:sp>
        <p:nvSpPr>
          <p:cNvPr id="4" name="object 4"/>
          <p:cNvSpPr txBox="1"/>
          <p:nvPr/>
        </p:nvSpPr>
        <p:spPr>
          <a:xfrm>
            <a:off x="535940" y="1607261"/>
            <a:ext cx="7627620" cy="344106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 pos="2350135"/>
                <a:tab pos="4954270"/>
              </a:tabLst>
            </a:pPr>
            <a:r>
              <a:rPr sz="3200" spc="-145">
                <a:latin typeface="Calibri"/>
                <a:cs typeface="Calibri"/>
              </a:rPr>
              <a:t>To </a:t>
            </a:r>
            <a:r>
              <a:rPr sz="3200" spc="-10">
                <a:latin typeface="Calibri"/>
                <a:cs typeface="Calibri"/>
              </a:rPr>
              <a:t>convince developers </a:t>
            </a:r>
            <a:r>
              <a:rPr sz="3200" spc="-25">
                <a:latin typeface="Calibri"/>
                <a:cs typeface="Calibri"/>
              </a:rPr>
              <a:t>to </a:t>
            </a:r>
            <a:r>
              <a:rPr sz="3200">
                <a:latin typeface="Calibri"/>
                <a:cs typeface="Calibri"/>
              </a:rPr>
              <a:t>accept </a:t>
            </a:r>
            <a:r>
              <a:rPr sz="3200" spc="-5">
                <a:latin typeface="Calibri"/>
                <a:cs typeface="Calibri"/>
              </a:rPr>
              <a:t>this </a:t>
            </a:r>
            <a:r>
              <a:rPr sz="3200" spc="-10">
                <a:latin typeface="Calibri"/>
                <a:cs typeface="Calibri"/>
              </a:rPr>
              <a:t>tough  practice </a:t>
            </a:r>
            <a:r>
              <a:rPr sz="3200">
                <a:latin typeface="Calibri"/>
                <a:cs typeface="Calibri"/>
              </a:rPr>
              <a:t>is </a:t>
            </a:r>
            <a:r>
              <a:rPr sz="3200" spc="-5">
                <a:latin typeface="Calibri"/>
                <a:cs typeface="Calibri"/>
              </a:rPr>
              <a:t>not</a:t>
            </a:r>
            <a:r>
              <a:rPr sz="3200" spc="40">
                <a:latin typeface="Calibri"/>
                <a:cs typeface="Calibri"/>
              </a:rPr>
              <a:t> </a:t>
            </a:r>
            <a:r>
              <a:rPr sz="3200" spc="-20">
                <a:latin typeface="Calibri"/>
                <a:cs typeface="Calibri"/>
              </a:rPr>
              <a:t>always</a:t>
            </a:r>
            <a:r>
              <a:rPr sz="3200" spc="10">
                <a:latin typeface="Calibri"/>
                <a:cs typeface="Calibri"/>
              </a:rPr>
              <a:t> </a:t>
            </a:r>
            <a:r>
              <a:rPr sz="3200" spc="-55">
                <a:latin typeface="Calibri"/>
                <a:cs typeface="Calibri"/>
              </a:rPr>
              <a:t>easy.	</a:t>
            </a:r>
            <a:r>
              <a:rPr sz="3200">
                <a:latin typeface="Calibri"/>
                <a:cs typeface="Calibri"/>
              </a:rPr>
              <a:t>It </a:t>
            </a:r>
            <a:r>
              <a:rPr sz="3200" spc="-10">
                <a:latin typeface="Calibri"/>
                <a:cs typeface="Calibri"/>
              </a:rPr>
              <a:t>requires</a:t>
            </a:r>
            <a:r>
              <a:rPr sz="3200" spc="-100">
                <a:latin typeface="Calibri"/>
                <a:cs typeface="Calibri"/>
              </a:rPr>
              <a:t> </a:t>
            </a:r>
            <a:r>
              <a:rPr sz="3200" spc="-10">
                <a:latin typeface="Calibri"/>
                <a:cs typeface="Calibri"/>
              </a:rPr>
              <a:t>more  </a:t>
            </a:r>
            <a:r>
              <a:rPr sz="3200" spc="-5">
                <a:latin typeface="Calibri"/>
                <a:cs typeface="Calibri"/>
              </a:rPr>
              <a:t>discipline </a:t>
            </a:r>
            <a:r>
              <a:rPr sz="3200">
                <a:latin typeface="Calibri"/>
                <a:cs typeface="Calibri"/>
              </a:rPr>
              <a:t>in the </a:t>
            </a:r>
            <a:r>
              <a:rPr sz="3200" spc="-10">
                <a:latin typeface="Calibri"/>
                <a:cs typeface="Calibri"/>
              </a:rPr>
              <a:t>team </a:t>
            </a:r>
            <a:r>
              <a:rPr sz="3200">
                <a:latin typeface="Calibri"/>
                <a:cs typeface="Calibri"/>
              </a:rPr>
              <a:t>and </a:t>
            </a:r>
            <a:r>
              <a:rPr sz="3200" spc="-10">
                <a:latin typeface="Calibri"/>
                <a:cs typeface="Calibri"/>
              </a:rPr>
              <a:t>devotion </a:t>
            </a:r>
            <a:r>
              <a:rPr sz="3200" spc="-5">
                <a:latin typeface="Calibri"/>
                <a:cs typeface="Calibri"/>
              </a:rPr>
              <a:t>of </a:t>
            </a:r>
            <a:r>
              <a:rPr sz="3200" spc="-15">
                <a:latin typeface="Calibri"/>
                <a:cs typeface="Calibri"/>
              </a:rPr>
              <a:t>your  customers.	</a:t>
            </a:r>
            <a:r>
              <a:rPr sz="3200" spc="-10">
                <a:latin typeface="Calibri"/>
                <a:cs typeface="Calibri"/>
              </a:rPr>
              <a:t>Project </a:t>
            </a:r>
            <a:r>
              <a:rPr sz="3200" spc="-5">
                <a:latin typeface="Calibri"/>
                <a:cs typeface="Calibri"/>
              </a:rPr>
              <a:t>management might  experience </a:t>
            </a:r>
            <a:r>
              <a:rPr sz="3200" spc="-10">
                <a:latin typeface="Calibri"/>
                <a:cs typeface="Calibri"/>
              </a:rPr>
              <a:t>difficulties </a:t>
            </a:r>
            <a:r>
              <a:rPr sz="3200" spc="-15">
                <a:latin typeface="Calibri"/>
                <a:cs typeface="Calibri"/>
              </a:rPr>
              <a:t>related</a:t>
            </a:r>
            <a:r>
              <a:rPr sz="3200" spc="20">
                <a:latin typeface="Calibri"/>
                <a:cs typeface="Calibri"/>
              </a:rPr>
              <a:t> </a:t>
            </a:r>
            <a:r>
              <a:rPr sz="3200">
                <a:latin typeface="Calibri"/>
                <a:cs typeface="Calibri"/>
              </a:rPr>
              <a:t>with</a:t>
            </a:r>
            <a:endParaRPr sz="3200">
              <a:latin typeface="Calibri"/>
              <a:cs typeface="Calibri"/>
            </a:endParaRPr>
          </a:p>
          <a:p>
            <a:pPr marL="355600" marR="511809">
              <a:lnSpc>
                <a:spcPct val="100000"/>
              </a:lnSpc>
              <a:spcBef>
                <a:spcPts val="5"/>
              </a:spcBef>
              <a:tabLst>
                <a:tab pos="1091565"/>
                <a:tab pos="4801870"/>
              </a:tabLst>
            </a:pPr>
            <a:r>
              <a:rPr sz="3200">
                <a:latin typeface="Calibri"/>
                <a:cs typeface="Calibri"/>
              </a:rPr>
              <a:t>the	</a:t>
            </a:r>
            <a:r>
              <a:rPr sz="3200" spc="-10">
                <a:latin typeface="Calibri"/>
                <a:cs typeface="Calibri"/>
              </a:rPr>
              <a:t>practice</a:t>
            </a:r>
            <a:r>
              <a:rPr sz="3200" spc="-5">
                <a:latin typeface="Calibri"/>
                <a:cs typeface="Calibri"/>
              </a:rPr>
              <a:t> </a:t>
            </a:r>
            <a:r>
              <a:rPr sz="3200" spc="-10">
                <a:latin typeface="Calibri"/>
                <a:cs typeface="Calibri"/>
              </a:rPr>
              <a:t>that</a:t>
            </a:r>
            <a:r>
              <a:rPr sz="3200" spc="25">
                <a:latin typeface="Calibri"/>
                <a:cs typeface="Calibri"/>
              </a:rPr>
              <a:t> </a:t>
            </a:r>
            <a:r>
              <a:rPr sz="3200" spc="-5">
                <a:latin typeface="Calibri"/>
                <a:cs typeface="Calibri"/>
              </a:rPr>
              <a:t>changes	during </a:t>
            </a:r>
            <a:r>
              <a:rPr sz="3200">
                <a:latin typeface="Calibri"/>
                <a:cs typeface="Calibri"/>
              </a:rPr>
              <a:t>the</a:t>
            </a:r>
            <a:r>
              <a:rPr sz="3200" spc="-65">
                <a:latin typeface="Calibri"/>
                <a:cs typeface="Calibri"/>
              </a:rPr>
              <a:t> </a:t>
            </a:r>
            <a:r>
              <a:rPr sz="3200" spc="-25">
                <a:latin typeface="Calibri"/>
                <a:cs typeface="Calibri"/>
              </a:rPr>
              <a:t>life  </a:t>
            </a:r>
            <a:r>
              <a:rPr sz="3200" spc="-5">
                <a:latin typeface="Calibri"/>
                <a:cs typeface="Calibri"/>
              </a:rPr>
              <a:t>cycle.</a:t>
            </a:r>
            <a:endParaRPr sz="3200">
              <a:latin typeface="Calibri"/>
              <a:cs typeface="Calibri"/>
            </a:endParaRPr>
          </a:p>
        </p:txBody>
      </p:sp>
    </p:spTree>
  </p:cSld>
  <p:clrMapOvr>
    <a:masterClrMapping/>
  </p:clrMapOvr>
  <p:transition/>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1F1F1"/>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2926842" y="461899"/>
            <a:ext cx="3288029" cy="696595"/>
          </a:xfrm>
          <a:prstGeom prst="rect">
            <a:avLst/>
          </a:prstGeom>
        </p:spPr>
        <p:txBody>
          <a:bodyPr vert="horz" wrap="square" lIns="0" tIns="13335" rIns="0" bIns="0" rtlCol="0">
            <a:spAutoFit/>
          </a:bodyPr>
          <a:lstStyle/>
          <a:p>
            <a:pPr marL="12700">
              <a:lnSpc>
                <a:spcPct val="100000"/>
              </a:lnSpc>
              <a:spcBef>
                <a:spcPts val="105"/>
              </a:spcBef>
            </a:pPr>
            <a:r>
              <a:rPr spc="-15"/>
              <a:t>Disadvantages</a:t>
            </a:r>
          </a:p>
        </p:txBody>
      </p:sp>
      <p:sp>
        <p:nvSpPr>
          <p:cNvPr id="4" name="object 4"/>
          <p:cNvSpPr txBox="1"/>
          <p:nvPr/>
        </p:nvSpPr>
        <p:spPr>
          <a:xfrm>
            <a:off x="535940" y="1607261"/>
            <a:ext cx="7856220" cy="149034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 pos="1496695"/>
              </a:tabLst>
            </a:pPr>
            <a:r>
              <a:rPr sz="3200">
                <a:latin typeface="Calibri"/>
                <a:cs typeface="Calibri"/>
              </a:rPr>
              <a:t>XP is </a:t>
            </a:r>
            <a:r>
              <a:rPr sz="3200" spc="-10">
                <a:latin typeface="Calibri"/>
                <a:cs typeface="Calibri"/>
              </a:rPr>
              <a:t>practiced </a:t>
            </a:r>
            <a:r>
              <a:rPr sz="3200">
                <a:latin typeface="Calibri"/>
                <a:cs typeface="Calibri"/>
              </a:rPr>
              <a:t>with </a:t>
            </a:r>
            <a:r>
              <a:rPr sz="3200" spc="-5">
                <a:latin typeface="Calibri"/>
                <a:cs typeface="Calibri"/>
              </a:rPr>
              <a:t>pair </a:t>
            </a:r>
            <a:r>
              <a:rPr sz="3200" spc="-10">
                <a:latin typeface="Calibri"/>
                <a:cs typeface="Calibri"/>
              </a:rPr>
              <a:t>programming </a:t>
            </a:r>
            <a:r>
              <a:rPr sz="3200">
                <a:latin typeface="Calibri"/>
                <a:cs typeface="Calibri"/>
              </a:rPr>
              <a:t>which  </a:t>
            </a:r>
            <a:r>
              <a:rPr sz="3200" spc="-5">
                <a:latin typeface="Calibri"/>
                <a:cs typeface="Calibri"/>
              </a:rPr>
              <a:t>might usually </a:t>
            </a:r>
            <a:r>
              <a:rPr sz="3200">
                <a:latin typeface="Calibri"/>
                <a:cs typeface="Calibri"/>
              </a:rPr>
              <a:t>lead </a:t>
            </a:r>
            <a:r>
              <a:rPr sz="3200" spc="-20">
                <a:latin typeface="Calibri"/>
                <a:cs typeface="Calibri"/>
              </a:rPr>
              <a:t>to </a:t>
            </a:r>
            <a:r>
              <a:rPr sz="3200" spc="-15">
                <a:latin typeface="Calibri"/>
                <a:cs typeface="Calibri"/>
              </a:rPr>
              <a:t>too </a:t>
            </a:r>
            <a:r>
              <a:rPr sz="3200">
                <a:latin typeface="Calibri"/>
                <a:cs typeface="Calibri"/>
              </a:rPr>
              <a:t>much </a:t>
            </a:r>
            <a:r>
              <a:rPr sz="3200" spc="-10">
                <a:latin typeface="Calibri"/>
                <a:cs typeface="Calibri"/>
              </a:rPr>
              <a:t>duplication </a:t>
            </a:r>
            <a:r>
              <a:rPr sz="3200" spc="-5">
                <a:latin typeface="Calibri"/>
                <a:cs typeface="Calibri"/>
              </a:rPr>
              <a:t>of  </a:t>
            </a:r>
            <a:r>
              <a:rPr sz="3200" spc="-10">
                <a:latin typeface="Calibri"/>
                <a:cs typeface="Calibri"/>
              </a:rPr>
              <a:t>codes	</a:t>
            </a:r>
            <a:r>
              <a:rPr sz="3200">
                <a:latin typeface="Calibri"/>
                <a:cs typeface="Calibri"/>
              </a:rPr>
              <a:t>and</a:t>
            </a:r>
            <a:r>
              <a:rPr sz="3200" spc="5">
                <a:latin typeface="Calibri"/>
                <a:cs typeface="Calibri"/>
              </a:rPr>
              <a:t> </a:t>
            </a:r>
            <a:r>
              <a:rPr sz="3200" spc="-15">
                <a:latin typeface="Calibri"/>
                <a:cs typeface="Calibri"/>
              </a:rPr>
              <a:t>data.</a:t>
            </a:r>
            <a:endParaRPr sz="3200">
              <a:latin typeface="Calibri"/>
              <a:cs typeface="Calibri"/>
            </a:endParaRPr>
          </a:p>
        </p:txBody>
      </p:sp>
    </p:spTree>
  </p:cSld>
  <p:clrMapOvr>
    <a:masterClrMapping/>
  </p:clrMapOvr>
  <p:transition/>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CCFFCC"/>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059938" y="2771901"/>
            <a:ext cx="3019425" cy="696595"/>
          </a:xfrm>
          <a:prstGeom prst="rect">
            <a:avLst/>
          </a:prstGeom>
        </p:spPr>
        <p:txBody>
          <a:bodyPr vert="horz" wrap="square" lIns="0" tIns="13335" rIns="0" bIns="0" rtlCol="0">
            <a:spAutoFit/>
          </a:bodyPr>
          <a:lstStyle/>
          <a:p>
            <a:pPr marL="12700">
              <a:lnSpc>
                <a:spcPct val="100000"/>
              </a:lnSpc>
              <a:spcBef>
                <a:spcPts val="105"/>
              </a:spcBef>
            </a:pPr>
            <a:r>
              <a:rPr/>
              <a:t>5.</a:t>
            </a:r>
            <a:r>
              <a:rPr spc="-50"/>
              <a:t> </a:t>
            </a:r>
            <a:r>
              <a:rPr spc="-20"/>
              <a:t>Interesting</a:t>
            </a:r>
          </a:p>
        </p:txBody>
      </p:sp>
      <p:sp>
        <p:nvSpPr>
          <p:cNvPr id="4" name="object 4"/>
          <p:cNvSpPr/>
          <p:nvPr/>
        </p:nvSpPr>
        <p:spPr>
          <a:xfrm>
            <a:off x="828294" y="1701545"/>
            <a:ext cx="7489190" cy="2952115"/>
          </a:xfrm>
          <a:custGeom>
            <a:rect l="l" t="t" r="r" b="b"/>
            <a:pathLst>
              <a:path w="7489190" h="2952115">
                <a:moveTo>
                  <a:pt x="0" y="553465"/>
                </a:moveTo>
                <a:lnTo>
                  <a:pt x="6590" y="504440"/>
                </a:lnTo>
                <a:lnTo>
                  <a:pt x="25188" y="460389"/>
                </a:lnTo>
                <a:lnTo>
                  <a:pt x="54036" y="423068"/>
                </a:lnTo>
                <a:lnTo>
                  <a:pt x="91376" y="394236"/>
                </a:lnTo>
                <a:lnTo>
                  <a:pt x="135447" y="375648"/>
                </a:lnTo>
                <a:lnTo>
                  <a:pt x="184492" y="369062"/>
                </a:lnTo>
                <a:lnTo>
                  <a:pt x="7119874" y="369062"/>
                </a:lnTo>
                <a:lnTo>
                  <a:pt x="7119874" y="184530"/>
                </a:lnTo>
                <a:lnTo>
                  <a:pt x="7126469" y="135451"/>
                </a:lnTo>
                <a:lnTo>
                  <a:pt x="7145081" y="91364"/>
                </a:lnTo>
                <a:lnTo>
                  <a:pt x="7173944" y="54022"/>
                </a:lnTo>
                <a:lnTo>
                  <a:pt x="7211295" y="25178"/>
                </a:lnTo>
                <a:lnTo>
                  <a:pt x="7255370" y="6586"/>
                </a:lnTo>
                <a:lnTo>
                  <a:pt x="7304405" y="0"/>
                </a:lnTo>
                <a:lnTo>
                  <a:pt x="7353484" y="6586"/>
                </a:lnTo>
                <a:lnTo>
                  <a:pt x="7397571" y="25178"/>
                </a:lnTo>
                <a:lnTo>
                  <a:pt x="7434913" y="54022"/>
                </a:lnTo>
                <a:lnTo>
                  <a:pt x="7463757" y="91364"/>
                </a:lnTo>
                <a:lnTo>
                  <a:pt x="7482349" y="135451"/>
                </a:lnTo>
                <a:lnTo>
                  <a:pt x="7488935" y="184530"/>
                </a:lnTo>
                <a:lnTo>
                  <a:pt x="7488935" y="2398522"/>
                </a:lnTo>
                <a:lnTo>
                  <a:pt x="7482349" y="2447547"/>
                </a:lnTo>
                <a:lnTo>
                  <a:pt x="7463757" y="2491598"/>
                </a:lnTo>
                <a:lnTo>
                  <a:pt x="7434913" y="2528919"/>
                </a:lnTo>
                <a:lnTo>
                  <a:pt x="7397571" y="2557751"/>
                </a:lnTo>
                <a:lnTo>
                  <a:pt x="7353484" y="2576339"/>
                </a:lnTo>
                <a:lnTo>
                  <a:pt x="7304405" y="2582926"/>
                </a:lnTo>
                <a:lnTo>
                  <a:pt x="368998" y="2582926"/>
                </a:lnTo>
                <a:lnTo>
                  <a:pt x="368998" y="2767456"/>
                </a:lnTo>
                <a:lnTo>
                  <a:pt x="362408" y="2816536"/>
                </a:lnTo>
                <a:lnTo>
                  <a:pt x="343809" y="2860623"/>
                </a:lnTo>
                <a:lnTo>
                  <a:pt x="314961" y="2897965"/>
                </a:lnTo>
                <a:lnTo>
                  <a:pt x="277622" y="2926809"/>
                </a:lnTo>
                <a:lnTo>
                  <a:pt x="233550" y="2945401"/>
                </a:lnTo>
                <a:lnTo>
                  <a:pt x="184505" y="2951987"/>
                </a:lnTo>
                <a:lnTo>
                  <a:pt x="135460" y="2945401"/>
                </a:lnTo>
                <a:lnTo>
                  <a:pt x="91388" y="2926809"/>
                </a:lnTo>
                <a:lnTo>
                  <a:pt x="54049" y="2897965"/>
                </a:lnTo>
                <a:lnTo>
                  <a:pt x="25201" y="2860623"/>
                </a:lnTo>
                <a:lnTo>
                  <a:pt x="6603" y="2816536"/>
                </a:lnTo>
                <a:lnTo>
                  <a:pt x="12" y="2767456"/>
                </a:lnTo>
                <a:lnTo>
                  <a:pt x="0" y="553465"/>
                </a:lnTo>
                <a:close/>
              </a:path>
            </a:pathLst>
          </a:custGeom>
          <a:ln w="25908">
            <a:solidFill>
              <a:srgbClr val="000000"/>
            </a:solidFill>
          </a:ln>
        </p:spPr>
        <p:txBody>
          <a:bodyPr wrap="square" lIns="0" tIns="0" rIns="0" bIns="0" rtlCol="0"/>
          <a:lstStyle>
            <a:defPPr>
              <a:defRPr lang="en-US"/>
            </a:defPPr>
          </a:lstStyle>
          <a:p>
            <a:endParaRPr/>
          </a:p>
        </p:txBody>
      </p:sp>
      <p:sp>
        <p:nvSpPr>
          <p:cNvPr id="5" name="object 5"/>
          <p:cNvSpPr/>
          <p:nvPr/>
        </p:nvSpPr>
        <p:spPr>
          <a:xfrm>
            <a:off x="7948168" y="1886076"/>
            <a:ext cx="369570" cy="184785"/>
          </a:xfrm>
          <a:custGeom>
            <a:rect l="l" t="t" r="r" b="b"/>
            <a:pathLst>
              <a:path w="369570" h="184785">
                <a:moveTo>
                  <a:pt x="0" y="184531"/>
                </a:moveTo>
                <a:lnTo>
                  <a:pt x="184530" y="184531"/>
                </a:lnTo>
                <a:lnTo>
                  <a:pt x="233610" y="177935"/>
                </a:lnTo>
                <a:lnTo>
                  <a:pt x="277697" y="159323"/>
                </a:lnTo>
                <a:lnTo>
                  <a:pt x="315039" y="130460"/>
                </a:lnTo>
                <a:lnTo>
                  <a:pt x="343883" y="93109"/>
                </a:lnTo>
                <a:lnTo>
                  <a:pt x="362475" y="49034"/>
                </a:lnTo>
                <a:lnTo>
                  <a:pt x="369061" y="0"/>
                </a:lnTo>
              </a:path>
            </a:pathLst>
          </a:custGeom>
          <a:ln w="25908">
            <a:solidFill>
              <a:srgbClr val="000000"/>
            </a:solidFill>
          </a:ln>
        </p:spPr>
        <p:txBody>
          <a:bodyPr wrap="square" lIns="0" tIns="0" rIns="0" bIns="0" rtlCol="0"/>
          <a:lstStyle>
            <a:defPPr>
              <a:defRPr lang="en-US"/>
            </a:defPPr>
          </a:lstStyle>
          <a:p>
            <a:endParaRPr/>
          </a:p>
        </p:txBody>
      </p:sp>
      <p:sp>
        <p:nvSpPr>
          <p:cNvPr id="6" name="object 6"/>
          <p:cNvSpPr/>
          <p:nvPr/>
        </p:nvSpPr>
        <p:spPr>
          <a:xfrm>
            <a:off x="7935214" y="1873123"/>
            <a:ext cx="210438" cy="210438"/>
          </a:xfrm>
          <a:prstGeom prst="rect">
            <a:avLst/>
          </a:prstGeom>
          <a:blipFill>
            <a:blip r:embed="rId2"/>
            <a:stretch>
              <a:fillRect/>
            </a:stretch>
          </a:blipFill>
        </p:spPr>
        <p:txBody>
          <a:bodyPr wrap="square" lIns="0" tIns="0" rIns="0" bIns="0" rtlCol="0"/>
          <a:lstStyle>
            <a:defPPr>
              <a:defRPr lang="en-US"/>
            </a:defPPr>
          </a:lstStyle>
          <a:p>
            <a:endParaRPr/>
          </a:p>
        </p:txBody>
      </p:sp>
      <p:sp>
        <p:nvSpPr>
          <p:cNvPr id="7" name="object 7"/>
          <p:cNvSpPr/>
          <p:nvPr/>
        </p:nvSpPr>
        <p:spPr>
          <a:xfrm>
            <a:off x="828306" y="2162810"/>
            <a:ext cx="369570" cy="276860"/>
          </a:xfrm>
          <a:custGeom>
            <a:rect l="l" t="t" r="r" b="b"/>
            <a:pathLst>
              <a:path w="369569" h="276860">
                <a:moveTo>
                  <a:pt x="184480" y="276732"/>
                </a:moveTo>
                <a:lnTo>
                  <a:pt x="184480" y="92201"/>
                </a:lnTo>
                <a:lnTo>
                  <a:pt x="211499" y="27003"/>
                </a:lnTo>
                <a:lnTo>
                  <a:pt x="276732" y="0"/>
                </a:lnTo>
                <a:lnTo>
                  <a:pt x="312643" y="7244"/>
                </a:lnTo>
                <a:lnTo>
                  <a:pt x="341966" y="27003"/>
                </a:lnTo>
                <a:lnTo>
                  <a:pt x="361736" y="56310"/>
                </a:lnTo>
                <a:lnTo>
                  <a:pt x="368985" y="92201"/>
                </a:lnTo>
                <a:lnTo>
                  <a:pt x="362395" y="141281"/>
                </a:lnTo>
                <a:lnTo>
                  <a:pt x="343796" y="185368"/>
                </a:lnTo>
                <a:lnTo>
                  <a:pt x="314948" y="222710"/>
                </a:lnTo>
                <a:lnTo>
                  <a:pt x="277609" y="251554"/>
                </a:lnTo>
                <a:lnTo>
                  <a:pt x="233538" y="270146"/>
                </a:lnTo>
                <a:lnTo>
                  <a:pt x="184492" y="276732"/>
                </a:lnTo>
                <a:lnTo>
                  <a:pt x="135447" y="270146"/>
                </a:lnTo>
                <a:lnTo>
                  <a:pt x="91376" y="251554"/>
                </a:lnTo>
                <a:lnTo>
                  <a:pt x="54036" y="222710"/>
                </a:lnTo>
                <a:lnTo>
                  <a:pt x="25188" y="185368"/>
                </a:lnTo>
                <a:lnTo>
                  <a:pt x="6590" y="141281"/>
                </a:lnTo>
                <a:lnTo>
                  <a:pt x="0" y="92201"/>
                </a:lnTo>
              </a:path>
            </a:pathLst>
          </a:custGeom>
          <a:ln w="25908">
            <a:solidFill>
              <a:srgbClr val="000000"/>
            </a:solidFill>
          </a:ln>
        </p:spPr>
        <p:txBody>
          <a:bodyPr wrap="square" lIns="0" tIns="0" rIns="0" bIns="0" rtlCol="0"/>
          <a:lstStyle>
            <a:defPPr>
              <a:defRPr lang="en-US"/>
            </a:defPPr>
          </a:lstStyle>
          <a:p>
            <a:endParaRPr/>
          </a:p>
        </p:txBody>
      </p:sp>
      <p:sp>
        <p:nvSpPr>
          <p:cNvPr id="8" name="object 8"/>
          <p:cNvSpPr/>
          <p:nvPr/>
        </p:nvSpPr>
        <p:spPr>
          <a:xfrm flipH="1">
            <a:off x="1197292" y="2255011"/>
            <a:ext cx="0" cy="2029460"/>
          </a:xfrm>
          <a:custGeom>
            <a:rect l="l" t="t" r="r" b="b"/>
            <a:pathLst>
              <a:path h="2029460">
                <a:moveTo>
                  <a:pt x="0" y="0"/>
                </a:moveTo>
                <a:lnTo>
                  <a:pt x="0" y="2029460"/>
                </a:lnTo>
              </a:path>
            </a:pathLst>
          </a:custGeom>
          <a:ln w="25908">
            <a:solidFill>
              <a:srgbClr val="000000"/>
            </a:solidFill>
          </a:ln>
        </p:spPr>
        <p:txBody>
          <a:bodyPr wrap="square" lIns="0" tIns="0" rIns="0" bIns="0" rtlCol="0"/>
          <a:lstStyle>
            <a:defPPr>
              <a:defRPr lang="en-US"/>
            </a:defPPr>
          </a:lstStyle>
          <a:p>
            <a:endParaRPr/>
          </a:p>
        </p:txBody>
      </p:sp>
    </p:spTree>
  </p:cSld>
  <p:clrMapOvr>
    <a:masterClrMapping/>
  </p:clrMapOvr>
  <p:transition/>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CCFFCC"/>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338321" y="461899"/>
            <a:ext cx="2468880" cy="696595"/>
          </a:xfrm>
          <a:prstGeom prst="rect">
            <a:avLst/>
          </a:prstGeom>
        </p:spPr>
        <p:txBody>
          <a:bodyPr vert="horz" wrap="square" lIns="0" tIns="13335" rIns="0" bIns="0" rtlCol="0">
            <a:spAutoFit/>
          </a:bodyPr>
          <a:lstStyle/>
          <a:p>
            <a:pPr marL="12700">
              <a:lnSpc>
                <a:spcPct val="100000"/>
              </a:lnSpc>
              <a:spcBef>
                <a:spcPts val="105"/>
              </a:spcBef>
            </a:pPr>
            <a:r>
              <a:rPr spc="-20"/>
              <a:t>Interesting</a:t>
            </a:r>
          </a:p>
        </p:txBody>
      </p:sp>
      <p:sp>
        <p:nvSpPr>
          <p:cNvPr id="4" name="object 4"/>
          <p:cNvSpPr txBox="1"/>
          <p:nvPr/>
        </p:nvSpPr>
        <p:spPr>
          <a:xfrm>
            <a:off x="535940" y="1607261"/>
            <a:ext cx="7783195" cy="197802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a:latin typeface="Calibri"/>
                <a:cs typeface="Calibri"/>
              </a:rPr>
              <a:t>XP engineering </a:t>
            </a:r>
            <a:r>
              <a:rPr sz="3200" spc="-10">
                <a:latin typeface="Calibri"/>
                <a:cs typeface="Calibri"/>
              </a:rPr>
              <a:t>practices </a:t>
            </a:r>
            <a:r>
              <a:rPr sz="3200" spc="-5">
                <a:latin typeface="Calibri"/>
                <a:cs typeface="Calibri"/>
              </a:rPr>
              <a:t>include things </a:t>
            </a:r>
            <a:r>
              <a:rPr sz="3200" spc="-30">
                <a:latin typeface="Calibri"/>
                <a:cs typeface="Calibri"/>
              </a:rPr>
              <a:t>like  </a:t>
            </a:r>
            <a:r>
              <a:rPr sz="3200" spc="-15">
                <a:latin typeface="Calibri"/>
                <a:cs typeface="Calibri"/>
              </a:rPr>
              <a:t>test-driven </a:t>
            </a:r>
            <a:r>
              <a:rPr sz="3200" spc="-10">
                <a:latin typeface="Calibri"/>
                <a:cs typeface="Calibri"/>
              </a:rPr>
              <a:t>development, </a:t>
            </a:r>
            <a:r>
              <a:rPr sz="3200" spc="-15">
                <a:latin typeface="Calibri"/>
                <a:cs typeface="Calibri"/>
              </a:rPr>
              <a:t>automated </a:t>
            </a:r>
            <a:r>
              <a:rPr sz="3200" spc="-5">
                <a:latin typeface="Calibri"/>
                <a:cs typeface="Calibri"/>
              </a:rPr>
              <a:t>testing,  pair programming, simple design, </a:t>
            </a:r>
            <a:r>
              <a:rPr sz="3200">
                <a:latin typeface="Calibri"/>
                <a:cs typeface="Calibri"/>
              </a:rPr>
              <a:t>and  </a:t>
            </a:r>
            <a:r>
              <a:rPr sz="3200" spc="-15">
                <a:latin typeface="Calibri"/>
                <a:cs typeface="Calibri"/>
              </a:rPr>
              <a:t>refactoring.</a:t>
            </a:r>
            <a:endParaRPr sz="3200">
              <a:latin typeface="Calibri"/>
              <a:cs typeface="Calibri"/>
            </a:endParaRPr>
          </a:p>
        </p:txBody>
      </p:sp>
    </p:spTree>
  </p:cSld>
  <p:clrMapOvr>
    <a:masterClrMapping/>
  </p:clrMapOvr>
  <p:transition/>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CCFFCC"/>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338321" y="461899"/>
            <a:ext cx="2468880" cy="696595"/>
          </a:xfrm>
          <a:prstGeom prst="rect">
            <a:avLst/>
          </a:prstGeom>
        </p:spPr>
        <p:txBody>
          <a:bodyPr vert="horz" wrap="square" lIns="0" tIns="13335" rIns="0" bIns="0" rtlCol="0">
            <a:spAutoFit/>
          </a:bodyPr>
          <a:lstStyle/>
          <a:p>
            <a:pPr marL="12700">
              <a:lnSpc>
                <a:spcPct val="100000"/>
              </a:lnSpc>
              <a:spcBef>
                <a:spcPts val="105"/>
              </a:spcBef>
            </a:pPr>
            <a:r>
              <a:rPr spc="-20"/>
              <a:t>Interesting</a:t>
            </a:r>
          </a:p>
        </p:txBody>
      </p:sp>
      <p:sp>
        <p:nvSpPr>
          <p:cNvPr id="4" name="object 4"/>
          <p:cNvSpPr txBox="1"/>
          <p:nvPr/>
        </p:nvSpPr>
        <p:spPr>
          <a:xfrm>
            <a:off x="535940" y="1607261"/>
            <a:ext cx="7795259" cy="100266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a:latin typeface="Calibri"/>
                <a:cs typeface="Calibri"/>
              </a:rPr>
              <a:t>XP </a:t>
            </a:r>
            <a:r>
              <a:rPr sz="3200" spc="-25">
                <a:latin typeface="Calibri"/>
                <a:cs typeface="Calibri"/>
              </a:rPr>
              <a:t>says </a:t>
            </a:r>
            <a:r>
              <a:rPr sz="3200" spc="-5">
                <a:latin typeface="Calibri"/>
                <a:cs typeface="Calibri"/>
              </a:rPr>
              <a:t>that </a:t>
            </a:r>
            <a:r>
              <a:rPr sz="3200">
                <a:latin typeface="Calibri"/>
                <a:cs typeface="Calibri"/>
              </a:rPr>
              <a:t>the </a:t>
            </a:r>
            <a:r>
              <a:rPr sz="3200" spc="-5">
                <a:latin typeface="Calibri"/>
                <a:cs typeface="Calibri"/>
              </a:rPr>
              <a:t>only </a:t>
            </a:r>
            <a:r>
              <a:rPr sz="3200">
                <a:latin typeface="Calibri"/>
                <a:cs typeface="Calibri"/>
              </a:rPr>
              <a:t>truly </a:t>
            </a:r>
            <a:r>
              <a:rPr sz="3200" spc="-5">
                <a:latin typeface="Calibri"/>
                <a:cs typeface="Calibri"/>
              </a:rPr>
              <a:t>important </a:t>
            </a:r>
            <a:r>
              <a:rPr sz="3200" spc="-10">
                <a:latin typeface="Calibri"/>
                <a:cs typeface="Calibri"/>
              </a:rPr>
              <a:t>product  </a:t>
            </a:r>
            <a:r>
              <a:rPr sz="3200" spc="-5">
                <a:latin typeface="Calibri"/>
                <a:cs typeface="Calibri"/>
              </a:rPr>
              <a:t>of </a:t>
            </a:r>
            <a:r>
              <a:rPr sz="3200">
                <a:latin typeface="Calibri"/>
                <a:cs typeface="Calibri"/>
              </a:rPr>
              <a:t>the </a:t>
            </a:r>
            <a:r>
              <a:rPr sz="3200" spc="-30">
                <a:latin typeface="Calibri"/>
                <a:cs typeface="Calibri"/>
              </a:rPr>
              <a:t>system </a:t>
            </a:r>
            <a:r>
              <a:rPr sz="3200" spc="-5">
                <a:latin typeface="Calibri"/>
                <a:cs typeface="Calibri"/>
              </a:rPr>
              <a:t>development </a:t>
            </a:r>
            <a:r>
              <a:rPr sz="3200" spc="-10">
                <a:latin typeface="Calibri"/>
                <a:cs typeface="Calibri"/>
              </a:rPr>
              <a:t>process </a:t>
            </a:r>
            <a:r>
              <a:rPr sz="3200">
                <a:latin typeface="Calibri"/>
                <a:cs typeface="Calibri"/>
              </a:rPr>
              <a:t>is</a:t>
            </a:r>
            <a:r>
              <a:rPr sz="3200" spc="-45">
                <a:latin typeface="Calibri"/>
                <a:cs typeface="Calibri"/>
              </a:rPr>
              <a:t> </a:t>
            </a:r>
            <a:r>
              <a:rPr sz="3200" spc="-10">
                <a:latin typeface="Calibri"/>
                <a:cs typeface="Calibri"/>
              </a:rPr>
              <a:t>code.</a:t>
            </a:r>
            <a:endParaRPr sz="3200">
              <a:latin typeface="Calibri"/>
              <a:cs typeface="Calibri"/>
            </a:endParaRPr>
          </a:p>
        </p:txBody>
      </p:sp>
    </p:spTree>
  </p:cSld>
  <p:clrMapOvr>
    <a:masterClrMapping/>
  </p:clrMapOvr>
  <p:transition/>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CCFFCC"/>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338321" y="461899"/>
            <a:ext cx="2468880" cy="696595"/>
          </a:xfrm>
          <a:prstGeom prst="rect">
            <a:avLst/>
          </a:prstGeom>
        </p:spPr>
        <p:txBody>
          <a:bodyPr vert="horz" wrap="square" lIns="0" tIns="13335" rIns="0" bIns="0" rtlCol="0">
            <a:spAutoFit/>
          </a:bodyPr>
          <a:lstStyle/>
          <a:p>
            <a:pPr marL="12700">
              <a:lnSpc>
                <a:spcPct val="100000"/>
              </a:lnSpc>
              <a:spcBef>
                <a:spcPts val="105"/>
              </a:spcBef>
            </a:pPr>
            <a:r>
              <a:rPr spc="-20"/>
              <a:t>Interesting</a:t>
            </a:r>
          </a:p>
        </p:txBody>
      </p:sp>
      <p:sp>
        <p:nvSpPr>
          <p:cNvPr id="4" name="object 4"/>
          <p:cNvSpPr txBox="1"/>
          <p:nvPr/>
        </p:nvSpPr>
        <p:spPr>
          <a:xfrm>
            <a:off x="535940" y="1607261"/>
            <a:ext cx="7705725" cy="344106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spc="-5">
                <a:latin typeface="Calibri"/>
                <a:cs typeface="Calibri"/>
              </a:rPr>
              <a:t>Coding </a:t>
            </a:r>
            <a:r>
              <a:rPr sz="3200" spc="-10">
                <a:latin typeface="Calibri"/>
                <a:cs typeface="Calibri"/>
              </a:rPr>
              <a:t>can </a:t>
            </a:r>
            <a:r>
              <a:rPr sz="3200">
                <a:latin typeface="Calibri"/>
                <a:cs typeface="Calibri"/>
              </a:rPr>
              <a:t>also </a:t>
            </a:r>
            <a:r>
              <a:rPr sz="3200" spc="-5">
                <a:latin typeface="Calibri"/>
                <a:cs typeface="Calibri"/>
              </a:rPr>
              <a:t>help </a:t>
            </a:r>
            <a:r>
              <a:rPr sz="3200" spc="-20">
                <a:latin typeface="Calibri"/>
                <a:cs typeface="Calibri"/>
              </a:rPr>
              <a:t>to </a:t>
            </a:r>
            <a:r>
              <a:rPr sz="3200" spc="-15">
                <a:latin typeface="Calibri"/>
                <a:cs typeface="Calibri"/>
              </a:rPr>
              <a:t>communicate  </a:t>
            </a:r>
            <a:r>
              <a:rPr sz="3200" spc="-5">
                <a:latin typeface="Calibri"/>
                <a:cs typeface="Calibri"/>
              </a:rPr>
              <a:t>thoughts </a:t>
            </a:r>
            <a:r>
              <a:rPr sz="3200">
                <a:latin typeface="Calibri"/>
                <a:cs typeface="Calibri"/>
              </a:rPr>
              <a:t>about </a:t>
            </a:r>
            <a:r>
              <a:rPr sz="3200" spc="-10">
                <a:latin typeface="Calibri"/>
                <a:cs typeface="Calibri"/>
              </a:rPr>
              <a:t>programming problems. </a:t>
            </a:r>
            <a:r>
              <a:rPr sz="3200">
                <a:latin typeface="Calibri"/>
                <a:cs typeface="Calibri"/>
              </a:rPr>
              <a:t>A  </a:t>
            </a:r>
            <a:r>
              <a:rPr sz="3200" spc="-10">
                <a:latin typeface="Calibri"/>
                <a:cs typeface="Calibri"/>
              </a:rPr>
              <a:t>programmer </a:t>
            </a:r>
            <a:r>
              <a:rPr sz="3200" spc="-5">
                <a:latin typeface="Calibri"/>
                <a:cs typeface="Calibri"/>
              </a:rPr>
              <a:t>dealing </a:t>
            </a:r>
            <a:r>
              <a:rPr sz="3200">
                <a:latin typeface="Calibri"/>
                <a:cs typeface="Calibri"/>
              </a:rPr>
              <a:t>with a </a:t>
            </a:r>
            <a:r>
              <a:rPr sz="3200" spc="-15">
                <a:latin typeface="Calibri"/>
                <a:cs typeface="Calibri"/>
              </a:rPr>
              <a:t>complex  </a:t>
            </a:r>
            <a:r>
              <a:rPr sz="3200" spc="-10">
                <a:latin typeface="Calibri"/>
                <a:cs typeface="Calibri"/>
              </a:rPr>
              <a:t>programming problem, </a:t>
            </a:r>
            <a:r>
              <a:rPr sz="3200">
                <a:latin typeface="Calibri"/>
                <a:cs typeface="Calibri"/>
              </a:rPr>
              <a:t>or </a:t>
            </a:r>
            <a:r>
              <a:rPr sz="3200" spc="-5">
                <a:latin typeface="Calibri"/>
                <a:cs typeface="Calibri"/>
              </a:rPr>
              <a:t>finding </a:t>
            </a:r>
            <a:r>
              <a:rPr sz="3200">
                <a:latin typeface="Calibri"/>
                <a:cs typeface="Calibri"/>
              </a:rPr>
              <a:t>it </a:t>
            </a:r>
            <a:r>
              <a:rPr sz="3200" spc="-15">
                <a:latin typeface="Calibri"/>
                <a:cs typeface="Calibri"/>
              </a:rPr>
              <a:t>hard </a:t>
            </a:r>
            <a:r>
              <a:rPr sz="3200" spc="-20">
                <a:latin typeface="Calibri"/>
                <a:cs typeface="Calibri"/>
              </a:rPr>
              <a:t>to  </a:t>
            </a:r>
            <a:r>
              <a:rPr sz="3200" spc="-10">
                <a:latin typeface="Calibri"/>
                <a:cs typeface="Calibri"/>
              </a:rPr>
              <a:t>explain </a:t>
            </a:r>
            <a:r>
              <a:rPr sz="3200">
                <a:latin typeface="Calibri"/>
                <a:cs typeface="Calibri"/>
              </a:rPr>
              <a:t>the </a:t>
            </a:r>
            <a:r>
              <a:rPr sz="3200" spc="-5">
                <a:latin typeface="Calibri"/>
                <a:cs typeface="Calibri"/>
              </a:rPr>
              <a:t>solution </a:t>
            </a:r>
            <a:r>
              <a:rPr sz="3200" spc="-20">
                <a:latin typeface="Calibri"/>
                <a:cs typeface="Calibri"/>
              </a:rPr>
              <a:t>to fellow </a:t>
            </a:r>
            <a:r>
              <a:rPr sz="3200" spc="-15">
                <a:latin typeface="Calibri"/>
                <a:cs typeface="Calibri"/>
              </a:rPr>
              <a:t>programmers,  </a:t>
            </a:r>
            <a:r>
              <a:rPr sz="3200" spc="-5">
                <a:latin typeface="Calibri"/>
                <a:cs typeface="Calibri"/>
              </a:rPr>
              <a:t>might </a:t>
            </a:r>
            <a:r>
              <a:rPr sz="3200" spc="-10">
                <a:latin typeface="Calibri"/>
                <a:cs typeface="Calibri"/>
              </a:rPr>
              <a:t>code it </a:t>
            </a:r>
            <a:r>
              <a:rPr sz="3200">
                <a:latin typeface="Calibri"/>
                <a:cs typeface="Calibri"/>
              </a:rPr>
              <a:t>in a </a:t>
            </a:r>
            <a:r>
              <a:rPr sz="3200" spc="-5">
                <a:latin typeface="Calibri"/>
                <a:cs typeface="Calibri"/>
              </a:rPr>
              <a:t>simplified </a:t>
            </a:r>
            <a:r>
              <a:rPr sz="3200">
                <a:latin typeface="Calibri"/>
                <a:cs typeface="Calibri"/>
              </a:rPr>
              <a:t>manner and </a:t>
            </a:r>
            <a:r>
              <a:rPr sz="3200" spc="-5">
                <a:latin typeface="Calibri"/>
                <a:cs typeface="Calibri"/>
              </a:rPr>
              <a:t>use  </a:t>
            </a:r>
            <a:r>
              <a:rPr sz="3200">
                <a:latin typeface="Calibri"/>
                <a:cs typeface="Calibri"/>
              </a:rPr>
              <a:t>the </a:t>
            </a:r>
            <a:r>
              <a:rPr sz="3200" spc="-5">
                <a:latin typeface="Calibri"/>
                <a:cs typeface="Calibri"/>
              </a:rPr>
              <a:t>code </a:t>
            </a:r>
            <a:r>
              <a:rPr sz="3200" spc="-25">
                <a:latin typeface="Calibri"/>
                <a:cs typeface="Calibri"/>
              </a:rPr>
              <a:t>to </a:t>
            </a:r>
            <a:r>
              <a:rPr sz="3200" spc="-15">
                <a:latin typeface="Calibri"/>
                <a:cs typeface="Calibri"/>
              </a:rPr>
              <a:t>demonstrate </a:t>
            </a:r>
            <a:r>
              <a:rPr sz="3200" spc="-5">
                <a:latin typeface="Calibri"/>
                <a:cs typeface="Calibri"/>
              </a:rPr>
              <a:t>what she</a:t>
            </a:r>
            <a:r>
              <a:rPr sz="3200" spc="-20">
                <a:latin typeface="Calibri"/>
                <a:cs typeface="Calibri"/>
              </a:rPr>
              <a:t> </a:t>
            </a:r>
            <a:r>
              <a:rPr sz="3200">
                <a:latin typeface="Calibri"/>
                <a:cs typeface="Calibri"/>
              </a:rPr>
              <a:t>means.</a:t>
            </a:r>
            <a:endParaRPr sz="3200">
              <a:latin typeface="Calibri"/>
              <a:cs typeface="Calibri"/>
            </a:endParaRPr>
          </a:p>
        </p:txBody>
      </p:sp>
    </p:spTree>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3"/>
        <p:cNvGrpSpPr/>
        <p:nvPr/>
      </p:nvGrpSpPr>
      <p:grpSpPr>
        <a:xfrm>
          <a:off x="0" y="0"/>
          <a:ext cx="0" cy="0"/>
        </a:xfrm>
      </p:grpSpPr>
      <p:sp>
        <p:nvSpPr>
          <p:cNvPr id="4" name="Text Placeholder 3"/>
          <p:cNvSpPr>
            <a:spLocks noGrp="1"/>
          </p:cNvSpPr>
          <p:nvPr>
            <p:ph type="body" idx="1"/>
          </p:nvPr>
        </p:nvSpPr>
        <p:spPr/>
        <p:txBody>
          <a:bodyPr/>
          <a:lstStyle/>
          <a:p>
            <a:pPr marL="457189" marR="0" lvl="0" indent="-228594" algn="r" defTabSz="914400" fontAlgn="auto">
              <a:lnSpc>
                <a:spcPct val="111111"/>
              </a:lnSpc>
              <a:spcBef>
                <a:spcPct val="0"/>
              </a:spcBef>
              <a:spcAft>
                <a:spcPct val="0"/>
              </a:spcAft>
              <a:buSzPts val="5400"/>
              <a:buNone/>
              <a:defRPr kumimoji="0" sz="40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IN" sz="40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Agile Practices</a:t>
            </a:r>
          </a:p>
        </p:txBody>
      </p:sp>
      <p:sp>
        <p:nvSpPr>
          <p:cNvPr id="5" name="Text Placeholder 4"/>
          <p:cNvSpPr>
            <a:spLocks noGrp="1"/>
          </p:cNvSpPr>
          <p:nvPr>
            <p:ph type="body" idx="2"/>
          </p:nvPr>
        </p:nvSpPr>
        <p:spPr/>
        <p:txBody>
          <a:bodyPr/>
          <a:lstStyle/>
          <a:p>
            <a:pPr marL="457189" marR="0" lvl="0" indent="-228594" algn="r" defTabSz="914400" fontAlgn="auto">
              <a:lnSpc>
                <a:spcPct val="100000"/>
              </a:lnSpc>
              <a:spcBef>
                <a:spcPts val="640"/>
              </a:spcBef>
              <a:spcAft>
                <a:spcPct val="0"/>
              </a:spcAft>
              <a:buSzPts val="3200"/>
              <a:buNone/>
              <a:defRPr kumimoji="0" sz="32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Agile Practices  </a:t>
            </a:r>
          </a:p>
        </p:txBody>
      </p:sp>
      <p:sp>
        <p:nvSpPr>
          <p:cNvPr id="6" name="Text Placeholder 5"/>
          <p:cNvSpPr>
            <a:spLocks noGrp="1"/>
          </p:cNvSpPr>
          <p:nvPr>
            <p:ph type="body" idx="3"/>
          </p:nvPr>
        </p:nvSpPr>
        <p:spPr/>
        <p:txBody>
          <a:bodyPr/>
          <a:lstStyle/>
          <a:p>
            <a:pPr marL="457189" marR="0" lvl="0" indent="-228594" algn="r" defTabSz="914400" fontAlgn="auto">
              <a:lnSpc>
                <a:spcPct val="100000"/>
              </a:lnSpc>
              <a:spcBef>
                <a:spcPct val="0"/>
              </a:spcBef>
              <a:spcAft>
                <a:spcPct val="0"/>
              </a:spcAft>
              <a:buSzPts val="2200"/>
              <a:buNone/>
              <a:defRPr kumimoji="0" sz="2200" b="1" i="0" u="none" strike="noStrike" kern="1200" cap="none" spc="0" normalizeH="0" baseline="0" noProof="0">
                <a:ln w="9525" cap="flat" cmpd="sng" algn="ctr">
                  <a:noFill/>
                  <a:prstDash val="solid"/>
                  <a:round/>
                  <a:headEnd type="none" w="med" len="med"/>
                  <a:tailEnd type="none" w="med" len="med"/>
                </a:ln>
                <a:solidFill>
                  <a:srgbClr val="7F7F7F"/>
                </a:solidFill>
                <a:uLnTx/>
                <a:uFillTx/>
                <a:latin typeface="Arial" pitchFamily="34" charset="0"/>
                <a:ea typeface="Arial" pitchFamily="34" charset="0"/>
                <a:cs typeface="Arial" pitchFamily="34" charset="0"/>
                <a:sym typeface="Arial" pitchFamily="34" charset="0"/>
              </a:defRPr>
            </a:pPr>
            <a:r>
              <a:rPr kumimoji="0" lang="en-US" sz="2200" b="1" i="0" u="none" strike="noStrike" kern="1200" cap="none" spc="0" normalizeH="0" baseline="0" noProof="0">
                <a:ln w="9525" cap="flat" cmpd="sng" algn="ctr">
                  <a:noFill/>
                  <a:prstDash val="solid"/>
                  <a:round/>
                  <a:headEnd type="none" w="med" len="med"/>
                  <a:tailEnd type="none" w="med" len="med"/>
                </a:ln>
                <a:solidFill>
                  <a:srgbClr val="7F7F7F"/>
                </a:solidFill>
                <a:uLnTx/>
                <a:uFillTx/>
                <a:latin typeface="Arial" pitchFamily="34" charset="0"/>
                <a:ea typeface="Arial" pitchFamily="34" charset="0"/>
                <a:cs typeface="Arial" pitchFamily="34" charset="0"/>
                <a:sym typeface="Arial" pitchFamily="34" charset="0"/>
              </a:rPr>
              <a:t>B.TECH CSE with Specialization in DevOps</a:t>
            </a:r>
            <a:endParaRPr lang="en-US"/>
          </a:p>
        </p:txBody>
      </p:sp>
    </p:spTree>
  </p:cSld>
  <p:clrMapOvr>
    <a:masterClrMapping/>
  </p:clrMapOvr>
  <p:transition/>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CCFFCC"/>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338321" y="461899"/>
            <a:ext cx="2468880" cy="696595"/>
          </a:xfrm>
          <a:prstGeom prst="rect">
            <a:avLst/>
          </a:prstGeom>
        </p:spPr>
        <p:txBody>
          <a:bodyPr vert="horz" wrap="square" lIns="0" tIns="13335" rIns="0" bIns="0" rtlCol="0">
            <a:spAutoFit/>
          </a:bodyPr>
          <a:lstStyle/>
          <a:p>
            <a:pPr marL="12700">
              <a:lnSpc>
                <a:spcPct val="100000"/>
              </a:lnSpc>
              <a:spcBef>
                <a:spcPts val="105"/>
              </a:spcBef>
            </a:pPr>
            <a:r>
              <a:rPr spc="-20"/>
              <a:t>Interesting</a:t>
            </a:r>
          </a:p>
        </p:txBody>
      </p:sp>
      <p:sp>
        <p:nvSpPr>
          <p:cNvPr id="4" name="object 4"/>
          <p:cNvSpPr txBox="1"/>
          <p:nvPr/>
        </p:nvSpPr>
        <p:spPr>
          <a:xfrm>
            <a:off x="535940" y="1607261"/>
            <a:ext cx="7802880" cy="246570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spc="-15">
                <a:latin typeface="Calibri"/>
                <a:cs typeface="Calibri"/>
              </a:rPr>
              <a:t>System-wide integration testing </a:t>
            </a:r>
            <a:r>
              <a:rPr sz="3200" spc="-5">
                <a:latin typeface="Calibri"/>
                <a:cs typeface="Calibri"/>
              </a:rPr>
              <a:t>is  </a:t>
            </a:r>
            <a:r>
              <a:rPr sz="3200" spc="-10">
                <a:latin typeface="Calibri"/>
                <a:cs typeface="Calibri"/>
              </a:rPr>
              <a:t>encouraged, </a:t>
            </a:r>
            <a:r>
              <a:rPr sz="3200" spc="-25">
                <a:latin typeface="Calibri"/>
                <a:cs typeface="Calibri"/>
              </a:rPr>
              <a:t>initially, </a:t>
            </a:r>
            <a:r>
              <a:rPr sz="3200">
                <a:latin typeface="Calibri"/>
                <a:cs typeface="Calibri"/>
              </a:rPr>
              <a:t>as a </a:t>
            </a:r>
            <a:r>
              <a:rPr sz="3200" spc="-5">
                <a:latin typeface="Calibri"/>
                <a:cs typeface="Calibri"/>
              </a:rPr>
              <a:t>weekly </a:t>
            </a:r>
            <a:r>
              <a:rPr sz="3200" spc="-30">
                <a:latin typeface="Calibri"/>
                <a:cs typeface="Calibri"/>
              </a:rPr>
              <a:t>activity, for  </a:t>
            </a:r>
            <a:r>
              <a:rPr sz="3200">
                <a:latin typeface="Calibri"/>
                <a:cs typeface="Calibri"/>
              </a:rPr>
              <a:t>early </a:t>
            </a:r>
            <a:r>
              <a:rPr sz="3200" spc="-5">
                <a:latin typeface="Calibri"/>
                <a:cs typeface="Calibri"/>
              </a:rPr>
              <a:t>detection of incompatible </a:t>
            </a:r>
            <a:r>
              <a:rPr sz="3200" spc="-15">
                <a:latin typeface="Calibri"/>
                <a:cs typeface="Calibri"/>
              </a:rPr>
              <a:t>interfaces, </a:t>
            </a:r>
            <a:r>
              <a:rPr sz="3200" spc="-20">
                <a:latin typeface="Calibri"/>
                <a:cs typeface="Calibri"/>
              </a:rPr>
              <a:t>to  </a:t>
            </a:r>
            <a:r>
              <a:rPr sz="3200" spc="-10">
                <a:latin typeface="Calibri"/>
                <a:cs typeface="Calibri"/>
              </a:rPr>
              <a:t>reconnect </a:t>
            </a:r>
            <a:r>
              <a:rPr sz="3200" spc="-25">
                <a:latin typeface="Calibri"/>
                <a:cs typeface="Calibri"/>
              </a:rPr>
              <a:t>before </a:t>
            </a:r>
            <a:r>
              <a:rPr sz="3200">
                <a:latin typeface="Calibri"/>
                <a:cs typeface="Calibri"/>
              </a:rPr>
              <a:t>the </a:t>
            </a:r>
            <a:r>
              <a:rPr sz="3200" spc="-20">
                <a:latin typeface="Calibri"/>
                <a:cs typeface="Calibri"/>
              </a:rPr>
              <a:t>separate </a:t>
            </a:r>
            <a:r>
              <a:rPr sz="3200" spc="-5">
                <a:latin typeface="Calibri"/>
                <a:cs typeface="Calibri"/>
              </a:rPr>
              <a:t>sections  </a:t>
            </a:r>
            <a:r>
              <a:rPr sz="3200" spc="-15">
                <a:latin typeface="Calibri"/>
                <a:cs typeface="Calibri"/>
              </a:rPr>
              <a:t>diverged </a:t>
            </a:r>
            <a:r>
              <a:rPr sz="3200">
                <a:latin typeface="Calibri"/>
                <a:cs typeface="Calibri"/>
              </a:rPr>
              <a:t>widely </a:t>
            </a:r>
            <a:r>
              <a:rPr sz="3200" spc="-15">
                <a:latin typeface="Calibri"/>
                <a:cs typeface="Calibri"/>
              </a:rPr>
              <a:t>from </a:t>
            </a:r>
            <a:r>
              <a:rPr sz="3200" spc="-10">
                <a:latin typeface="Calibri"/>
                <a:cs typeface="Calibri"/>
              </a:rPr>
              <a:t>coherent</a:t>
            </a:r>
            <a:r>
              <a:rPr sz="3200" spc="-40">
                <a:latin typeface="Calibri"/>
                <a:cs typeface="Calibri"/>
              </a:rPr>
              <a:t> </a:t>
            </a:r>
            <a:r>
              <a:rPr sz="3200" spc="-20">
                <a:latin typeface="Calibri"/>
                <a:cs typeface="Calibri"/>
              </a:rPr>
              <a:t>functionality.</a:t>
            </a:r>
            <a:endParaRPr sz="3200">
              <a:latin typeface="Calibri"/>
              <a:cs typeface="Calibri"/>
            </a:endParaRPr>
          </a:p>
        </p:txBody>
      </p:sp>
    </p:spTree>
  </p:cSld>
  <p:clrMapOvr>
    <a:masterClrMapping/>
  </p:clrMapOvr>
  <p:transition/>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CCFFCC"/>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338321" y="461899"/>
            <a:ext cx="2468880" cy="696595"/>
          </a:xfrm>
          <a:prstGeom prst="rect">
            <a:avLst/>
          </a:prstGeom>
        </p:spPr>
        <p:txBody>
          <a:bodyPr vert="horz" wrap="square" lIns="0" tIns="13335" rIns="0" bIns="0" rtlCol="0">
            <a:spAutoFit/>
          </a:bodyPr>
          <a:lstStyle/>
          <a:p>
            <a:pPr marL="12700">
              <a:lnSpc>
                <a:spcPct val="100000"/>
              </a:lnSpc>
              <a:spcBef>
                <a:spcPts val="105"/>
              </a:spcBef>
            </a:pPr>
            <a:r>
              <a:rPr spc="-20"/>
              <a:t>Interesting</a:t>
            </a:r>
          </a:p>
        </p:txBody>
      </p:sp>
      <p:sp>
        <p:nvSpPr>
          <p:cNvPr id="4" name="object 4"/>
          <p:cNvSpPr txBox="1"/>
          <p:nvPr/>
        </p:nvSpPr>
        <p:spPr>
          <a:xfrm>
            <a:off x="535940" y="1607261"/>
            <a:ext cx="7982584" cy="149034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spc="-10">
                <a:latin typeface="Calibri"/>
                <a:cs typeface="Calibri"/>
              </a:rPr>
              <a:t>Listening </a:t>
            </a:r>
            <a:r>
              <a:rPr sz="3200">
                <a:latin typeface="Calibri"/>
                <a:cs typeface="Calibri"/>
              </a:rPr>
              <a:t>is a </a:t>
            </a:r>
            <a:r>
              <a:rPr sz="3200" spc="-45">
                <a:latin typeface="Calibri"/>
                <a:cs typeface="Calibri"/>
              </a:rPr>
              <a:t>key </a:t>
            </a:r>
            <a:r>
              <a:rPr sz="3200" spc="-5">
                <a:latin typeface="Calibri"/>
                <a:cs typeface="Calibri"/>
              </a:rPr>
              <a:t>element </a:t>
            </a:r>
            <a:r>
              <a:rPr sz="3200">
                <a:latin typeface="Calibri"/>
                <a:cs typeface="Calibri"/>
              </a:rPr>
              <a:t>of </a:t>
            </a:r>
            <a:r>
              <a:rPr sz="3200" spc="-135">
                <a:latin typeface="Calibri"/>
                <a:cs typeface="Calibri"/>
              </a:rPr>
              <a:t>XP, </a:t>
            </a:r>
            <a:r>
              <a:rPr sz="3200" spc="-15">
                <a:latin typeface="Calibri"/>
                <a:cs typeface="Calibri"/>
              </a:rPr>
              <a:t>programmers  </a:t>
            </a:r>
            <a:r>
              <a:rPr sz="3200" spc="-10">
                <a:latin typeface="Calibri"/>
                <a:cs typeface="Calibri"/>
              </a:rPr>
              <a:t>must </a:t>
            </a:r>
            <a:r>
              <a:rPr sz="3200" spc="-15">
                <a:latin typeface="Calibri"/>
                <a:cs typeface="Calibri"/>
              </a:rPr>
              <a:t>listen </a:t>
            </a:r>
            <a:r>
              <a:rPr sz="3200" spc="-20">
                <a:latin typeface="Calibri"/>
                <a:cs typeface="Calibri"/>
              </a:rPr>
              <a:t>to </a:t>
            </a:r>
            <a:r>
              <a:rPr sz="3200" spc="-5">
                <a:latin typeface="Calibri"/>
                <a:cs typeface="Calibri"/>
              </a:rPr>
              <a:t>what </a:t>
            </a:r>
            <a:r>
              <a:rPr sz="3200">
                <a:latin typeface="Calibri"/>
                <a:cs typeface="Calibri"/>
              </a:rPr>
              <a:t>the </a:t>
            </a:r>
            <a:r>
              <a:rPr sz="3200" spc="-15">
                <a:latin typeface="Calibri"/>
                <a:cs typeface="Calibri"/>
              </a:rPr>
              <a:t>customers </a:t>
            </a:r>
            <a:r>
              <a:rPr sz="3200" spc="-5">
                <a:latin typeface="Calibri"/>
                <a:cs typeface="Calibri"/>
              </a:rPr>
              <a:t>need </a:t>
            </a:r>
            <a:r>
              <a:rPr sz="3200">
                <a:latin typeface="Calibri"/>
                <a:cs typeface="Calibri"/>
              </a:rPr>
              <a:t>the  </a:t>
            </a:r>
            <a:r>
              <a:rPr sz="3200" spc="-30">
                <a:latin typeface="Calibri"/>
                <a:cs typeface="Calibri"/>
              </a:rPr>
              <a:t>system </a:t>
            </a:r>
            <a:r>
              <a:rPr sz="3200" spc="-15">
                <a:latin typeface="Calibri"/>
                <a:cs typeface="Calibri"/>
              </a:rPr>
              <a:t>to </a:t>
            </a:r>
            <a:r>
              <a:rPr sz="3200" spc="-20">
                <a:latin typeface="Calibri"/>
                <a:cs typeface="Calibri"/>
              </a:rPr>
              <a:t>do, </a:t>
            </a:r>
            <a:r>
              <a:rPr sz="3200" spc="-5">
                <a:latin typeface="Calibri"/>
                <a:cs typeface="Calibri"/>
              </a:rPr>
              <a:t>what </a:t>
            </a:r>
            <a:r>
              <a:rPr sz="3200">
                <a:latin typeface="Calibri"/>
                <a:cs typeface="Calibri"/>
              </a:rPr>
              <a:t>"business logic" is</a:t>
            </a:r>
            <a:r>
              <a:rPr sz="3200" spc="90">
                <a:latin typeface="Calibri"/>
                <a:cs typeface="Calibri"/>
              </a:rPr>
              <a:t> </a:t>
            </a:r>
            <a:r>
              <a:rPr sz="3200" spc="-5">
                <a:latin typeface="Calibri"/>
                <a:cs typeface="Calibri"/>
              </a:rPr>
              <a:t>needed.</a:t>
            </a:r>
            <a:endParaRPr sz="3200">
              <a:latin typeface="Calibri"/>
              <a:cs typeface="Calibri"/>
            </a:endParaRPr>
          </a:p>
        </p:txBody>
      </p:sp>
    </p:spTree>
  </p:cSld>
  <p:clrMapOvr>
    <a:masterClrMapping/>
  </p:clrMapOvr>
  <p:transition/>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CCFFCC"/>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338321" y="461899"/>
            <a:ext cx="2468880" cy="696595"/>
          </a:xfrm>
          <a:prstGeom prst="rect">
            <a:avLst/>
          </a:prstGeom>
        </p:spPr>
        <p:txBody>
          <a:bodyPr vert="horz" wrap="square" lIns="0" tIns="13335" rIns="0" bIns="0" rtlCol="0">
            <a:spAutoFit/>
          </a:bodyPr>
          <a:lstStyle/>
          <a:p>
            <a:pPr marL="12700">
              <a:lnSpc>
                <a:spcPct val="100000"/>
              </a:lnSpc>
              <a:spcBef>
                <a:spcPts val="105"/>
              </a:spcBef>
            </a:pPr>
            <a:r>
              <a:rPr spc="-20"/>
              <a:t>Interesting</a:t>
            </a:r>
          </a:p>
        </p:txBody>
      </p:sp>
      <p:sp>
        <p:nvSpPr>
          <p:cNvPr id="4" name="object 4"/>
          <p:cNvSpPr txBox="1"/>
          <p:nvPr/>
        </p:nvSpPr>
        <p:spPr>
          <a:xfrm>
            <a:off x="535940" y="1607261"/>
            <a:ext cx="7738745" cy="295338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a:latin typeface="Calibri"/>
                <a:cs typeface="Calibri"/>
              </a:rPr>
              <a:t>XP is </a:t>
            </a:r>
            <a:r>
              <a:rPr sz="3200" spc="-15">
                <a:latin typeface="Calibri"/>
                <a:cs typeface="Calibri"/>
              </a:rPr>
              <a:t>still </a:t>
            </a:r>
            <a:r>
              <a:rPr sz="3200" spc="-5">
                <a:latin typeface="Calibri"/>
                <a:cs typeface="Calibri"/>
              </a:rPr>
              <a:t>evolving, assimilating </a:t>
            </a:r>
            <a:r>
              <a:rPr sz="3200" spc="-10">
                <a:latin typeface="Calibri"/>
                <a:cs typeface="Calibri"/>
              </a:rPr>
              <a:t>more </a:t>
            </a:r>
            <a:r>
              <a:rPr sz="3200" spc="-5">
                <a:latin typeface="Calibri"/>
                <a:cs typeface="Calibri"/>
              </a:rPr>
              <a:t>lessons  </a:t>
            </a:r>
            <a:r>
              <a:rPr sz="3200" spc="-15">
                <a:latin typeface="Calibri"/>
                <a:cs typeface="Calibri"/>
              </a:rPr>
              <a:t>from </a:t>
            </a:r>
            <a:r>
              <a:rPr sz="3200" spc="-5">
                <a:latin typeface="Calibri"/>
                <a:cs typeface="Calibri"/>
              </a:rPr>
              <a:t>experiences </a:t>
            </a:r>
            <a:r>
              <a:rPr sz="3200">
                <a:latin typeface="Calibri"/>
                <a:cs typeface="Calibri"/>
              </a:rPr>
              <a:t>in the </a:t>
            </a:r>
            <a:r>
              <a:rPr sz="3200" spc="-5">
                <a:latin typeface="Calibri"/>
                <a:cs typeface="Calibri"/>
              </a:rPr>
              <a:t>field. </a:t>
            </a:r>
            <a:r>
              <a:rPr sz="3200">
                <a:latin typeface="Calibri"/>
                <a:cs typeface="Calibri"/>
              </a:rPr>
              <a:t>In the </a:t>
            </a:r>
            <a:r>
              <a:rPr sz="3200" spc="-10">
                <a:latin typeface="Calibri"/>
                <a:cs typeface="Calibri"/>
              </a:rPr>
              <a:t>second  </a:t>
            </a:r>
            <a:r>
              <a:rPr sz="3200" spc="-5">
                <a:latin typeface="Calibri"/>
                <a:cs typeface="Calibri"/>
              </a:rPr>
              <a:t>edition of </a:t>
            </a:r>
            <a:r>
              <a:rPr sz="3200" i="1">
                <a:latin typeface="Calibri"/>
                <a:cs typeface="Calibri"/>
              </a:rPr>
              <a:t>Extreme Programming </a:t>
            </a:r>
            <a:r>
              <a:rPr sz="3200" i="1" spc="-5">
                <a:latin typeface="Calibri"/>
                <a:cs typeface="Calibri"/>
              </a:rPr>
              <a:t>Explained</a:t>
            </a:r>
            <a:r>
              <a:rPr sz="3200" spc="-5">
                <a:latin typeface="Calibri"/>
                <a:cs typeface="Calibri"/>
              </a:rPr>
              <a:t>,  </a:t>
            </a:r>
            <a:r>
              <a:rPr sz="3200" spc="-15">
                <a:latin typeface="Calibri"/>
                <a:cs typeface="Calibri"/>
              </a:rPr>
              <a:t>five years after </a:t>
            </a:r>
            <a:r>
              <a:rPr sz="3200">
                <a:latin typeface="Calibri"/>
                <a:cs typeface="Calibri"/>
              </a:rPr>
              <a:t>the </a:t>
            </a:r>
            <a:r>
              <a:rPr sz="3200" spc="-25">
                <a:latin typeface="Calibri"/>
                <a:cs typeface="Calibri"/>
              </a:rPr>
              <a:t>first </a:t>
            </a:r>
            <a:r>
              <a:rPr sz="3200" spc="-5">
                <a:latin typeface="Calibri"/>
                <a:cs typeface="Calibri"/>
              </a:rPr>
              <a:t>edition, </a:t>
            </a:r>
            <a:r>
              <a:rPr sz="3200">
                <a:latin typeface="Calibri"/>
                <a:cs typeface="Calibri"/>
              </a:rPr>
              <a:t>Beck added  </a:t>
            </a:r>
            <a:r>
              <a:rPr sz="3200" spc="-10">
                <a:latin typeface="Calibri"/>
                <a:cs typeface="Calibri"/>
              </a:rPr>
              <a:t>more values </a:t>
            </a:r>
            <a:r>
              <a:rPr sz="3200">
                <a:latin typeface="Calibri"/>
                <a:cs typeface="Calibri"/>
              </a:rPr>
              <a:t>and </a:t>
            </a:r>
            <a:r>
              <a:rPr sz="3200" spc="-10">
                <a:latin typeface="Calibri"/>
                <a:cs typeface="Calibri"/>
              </a:rPr>
              <a:t>practices </a:t>
            </a:r>
            <a:r>
              <a:rPr sz="3200">
                <a:latin typeface="Calibri"/>
                <a:cs typeface="Calibri"/>
              </a:rPr>
              <a:t>and </a:t>
            </a:r>
            <a:r>
              <a:rPr sz="3200" spc="-20">
                <a:latin typeface="Calibri"/>
                <a:cs typeface="Calibri"/>
              </a:rPr>
              <a:t>differentiated  </a:t>
            </a:r>
            <a:r>
              <a:rPr sz="3200" spc="-5">
                <a:latin typeface="Calibri"/>
                <a:cs typeface="Calibri"/>
              </a:rPr>
              <a:t>between primary </a:t>
            </a:r>
            <a:r>
              <a:rPr sz="3200">
                <a:latin typeface="Calibri"/>
                <a:cs typeface="Calibri"/>
              </a:rPr>
              <a:t>and </a:t>
            </a:r>
            <a:r>
              <a:rPr sz="3200" spc="-10">
                <a:latin typeface="Calibri"/>
                <a:cs typeface="Calibri"/>
              </a:rPr>
              <a:t>corollary</a:t>
            </a:r>
            <a:r>
              <a:rPr sz="3200" spc="25">
                <a:latin typeface="Calibri"/>
                <a:cs typeface="Calibri"/>
              </a:rPr>
              <a:t> </a:t>
            </a:r>
            <a:r>
              <a:rPr sz="3200" spc="-10">
                <a:latin typeface="Calibri"/>
                <a:cs typeface="Calibri"/>
              </a:rPr>
              <a:t>practices.</a:t>
            </a:r>
            <a:endParaRPr sz="3200">
              <a:latin typeface="Calibri"/>
              <a:cs typeface="Calibri"/>
            </a:endParaRPr>
          </a:p>
        </p:txBody>
      </p:sp>
    </p:spTree>
  </p:cSld>
  <p:clrMapOvr>
    <a:masterClrMapping/>
  </p:clrMapOvr>
  <p:transition/>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13970">
              <a:lnSpc>
                <a:spcPct val="100000"/>
              </a:lnSpc>
              <a:spcBef>
                <a:spcPts val="105"/>
              </a:spcBef>
            </a:pPr>
            <a:r>
              <a:rPr spc="-20"/>
              <a:t>Interesting</a:t>
            </a:r>
          </a:p>
        </p:txBody>
      </p:sp>
      <p:sp>
        <p:nvSpPr>
          <p:cNvPr id="3" name="object 3"/>
          <p:cNvSpPr txBox="1"/>
          <p:nvPr/>
        </p:nvSpPr>
        <p:spPr>
          <a:xfrm>
            <a:off x="535940" y="1358900"/>
            <a:ext cx="6395085" cy="513715"/>
          </a:xfrm>
          <a:prstGeom prst="rect">
            <a:avLst/>
          </a:prstGeom>
        </p:spPr>
        <p:txBody>
          <a:bodyPr vert="horz" wrap="square" lIns="0" tIns="13335" rIns="0" bIns="0" rtlCol="0">
            <a:spAutoFit/>
          </a:bodyPr>
          <a:lstStyle>
            <a:defPPr>
              <a:defRPr lang="en-US"/>
            </a:defPPr>
          </a:lstStyle>
          <a:p>
            <a:pPr marL="12700">
              <a:lnSpc>
                <a:spcPct val="100000"/>
              </a:lnSpc>
              <a:spcBef>
                <a:spcPts val="105"/>
              </a:spcBef>
            </a:pPr>
            <a:r>
              <a:rPr sz="3200" spc="-15">
                <a:latin typeface="Calibri"/>
                <a:cs typeface="Calibri"/>
              </a:rPr>
              <a:t>There are </a:t>
            </a:r>
            <a:r>
              <a:rPr sz="3200" spc="-5">
                <a:latin typeface="Calibri"/>
                <a:cs typeface="Calibri"/>
              </a:rPr>
              <a:t>other </a:t>
            </a:r>
            <a:r>
              <a:rPr sz="3200" spc="-15">
                <a:latin typeface="Calibri"/>
                <a:cs typeface="Calibri"/>
              </a:rPr>
              <a:t>versions </a:t>
            </a:r>
            <a:r>
              <a:rPr sz="3200" spc="-5">
                <a:latin typeface="Calibri"/>
                <a:cs typeface="Calibri"/>
              </a:rPr>
              <a:t>of </a:t>
            </a:r>
            <a:r>
              <a:rPr sz="3200">
                <a:latin typeface="Calibri"/>
                <a:cs typeface="Calibri"/>
              </a:rPr>
              <a:t>the</a:t>
            </a:r>
            <a:r>
              <a:rPr sz="3200" spc="-10">
                <a:latin typeface="Calibri"/>
                <a:cs typeface="Calibri"/>
              </a:rPr>
              <a:t> </a:t>
            </a:r>
            <a:r>
              <a:rPr sz="3200">
                <a:latin typeface="Calibri"/>
                <a:cs typeface="Calibri"/>
              </a:rPr>
              <a:t>Model:</a:t>
            </a:r>
            <a:endParaRPr sz="3200">
              <a:latin typeface="Calibri"/>
              <a:cs typeface="Calibri"/>
            </a:endParaRPr>
          </a:p>
        </p:txBody>
      </p:sp>
      <p:sp>
        <p:nvSpPr>
          <p:cNvPr id="4" name="object 4"/>
          <p:cNvSpPr/>
          <p:nvPr/>
        </p:nvSpPr>
        <p:spPr>
          <a:xfrm>
            <a:off x="440436" y="2069592"/>
            <a:ext cx="4319016" cy="1859279"/>
          </a:xfrm>
          <a:prstGeom prst="rect">
            <a:avLst/>
          </a:prstGeom>
          <a:blipFill>
            <a:blip r:embed="rId2"/>
            <a:stretch>
              <a:fillRect/>
            </a:stretch>
          </a:blipFill>
        </p:spPr>
        <p:txBody>
          <a:bodyPr wrap="square" lIns="0" tIns="0" rIns="0" bIns="0" rtlCol="0"/>
          <a:lstStyle>
            <a:defPPr>
              <a:defRPr lang="en-US"/>
            </a:defPPr>
          </a:lstStyle>
          <a:p>
            <a:endParaRPr/>
          </a:p>
        </p:txBody>
      </p:sp>
      <p:sp>
        <p:nvSpPr>
          <p:cNvPr id="5" name="object 5"/>
          <p:cNvSpPr/>
          <p:nvPr/>
        </p:nvSpPr>
        <p:spPr>
          <a:xfrm>
            <a:off x="5084064" y="4084320"/>
            <a:ext cx="3454908" cy="2590800"/>
          </a:xfrm>
          <a:prstGeom prst="rect">
            <a:avLst/>
          </a:prstGeom>
          <a:blipFill>
            <a:blip r:embed="rId3"/>
            <a:stretch>
              <a:fillRect/>
            </a:stretch>
          </a:blipFill>
        </p:spPr>
        <p:txBody>
          <a:bodyPr wrap="square" lIns="0" tIns="0" rIns="0" bIns="0" rtlCol="0"/>
          <a:lstStyle>
            <a:defPPr>
              <a:defRPr lang="en-US"/>
            </a:defPPr>
          </a:lstStyle>
          <a:p>
            <a:endParaRPr/>
          </a:p>
        </p:txBody>
      </p:sp>
      <p:sp>
        <p:nvSpPr>
          <p:cNvPr id="6" name="object 6"/>
          <p:cNvSpPr/>
          <p:nvPr/>
        </p:nvSpPr>
        <p:spPr>
          <a:xfrm>
            <a:off x="457200" y="4082796"/>
            <a:ext cx="4320540" cy="2592324"/>
          </a:xfrm>
          <a:prstGeom prst="rect">
            <a:avLst/>
          </a:prstGeom>
          <a:blipFill>
            <a:blip r:embed="rId4"/>
            <a:stretch>
              <a:fillRect/>
            </a:stretch>
          </a:blipFill>
        </p:spPr>
        <p:txBody>
          <a:bodyPr wrap="square" lIns="0" tIns="0" rIns="0" bIns="0" rtlCol="0"/>
          <a:lstStyle>
            <a:defPPr>
              <a:defRPr lang="en-US"/>
            </a:defPPr>
          </a:lstStyle>
          <a:p>
            <a:endParaRPr/>
          </a:p>
        </p:txBody>
      </p:sp>
      <p:sp>
        <p:nvSpPr>
          <p:cNvPr id="7" name="object 7"/>
          <p:cNvSpPr/>
          <p:nvPr/>
        </p:nvSpPr>
        <p:spPr>
          <a:xfrm>
            <a:off x="5666232" y="2069592"/>
            <a:ext cx="2113788" cy="1895855"/>
          </a:xfrm>
          <a:prstGeom prst="rect">
            <a:avLst/>
          </a:prstGeom>
          <a:blipFill>
            <a:blip r:embed="rId5"/>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CEADA"/>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027933" y="2771901"/>
            <a:ext cx="3081020" cy="696595"/>
          </a:xfrm>
          <a:prstGeom prst="rect">
            <a:avLst/>
          </a:prstGeom>
        </p:spPr>
        <p:txBody>
          <a:bodyPr vert="horz" wrap="square" lIns="0" tIns="13335" rIns="0" bIns="0" rtlCol="0">
            <a:spAutoFit/>
          </a:bodyPr>
          <a:lstStyle/>
          <a:p>
            <a:pPr marL="12700">
              <a:lnSpc>
                <a:spcPct val="100000"/>
              </a:lnSpc>
              <a:spcBef>
                <a:spcPts val="105"/>
              </a:spcBef>
            </a:pPr>
            <a:r>
              <a:rPr/>
              <a:t>6.</a:t>
            </a:r>
            <a:r>
              <a:rPr spc="-65"/>
              <a:t> </a:t>
            </a:r>
            <a:r>
              <a:rPr spc="-15"/>
              <a:t>Reflections</a:t>
            </a:r>
          </a:p>
        </p:txBody>
      </p:sp>
      <p:sp>
        <p:nvSpPr>
          <p:cNvPr id="4" name="object 4"/>
          <p:cNvSpPr/>
          <p:nvPr/>
        </p:nvSpPr>
        <p:spPr>
          <a:xfrm>
            <a:off x="828294" y="1701545"/>
            <a:ext cx="7489190" cy="2952115"/>
          </a:xfrm>
          <a:custGeom>
            <a:rect l="l" t="t" r="r" b="b"/>
            <a:pathLst>
              <a:path w="7489190" h="2952115">
                <a:moveTo>
                  <a:pt x="0" y="553465"/>
                </a:moveTo>
                <a:lnTo>
                  <a:pt x="6590" y="504440"/>
                </a:lnTo>
                <a:lnTo>
                  <a:pt x="25188" y="460389"/>
                </a:lnTo>
                <a:lnTo>
                  <a:pt x="54036" y="423068"/>
                </a:lnTo>
                <a:lnTo>
                  <a:pt x="91376" y="394236"/>
                </a:lnTo>
                <a:lnTo>
                  <a:pt x="135447" y="375648"/>
                </a:lnTo>
                <a:lnTo>
                  <a:pt x="184492" y="369062"/>
                </a:lnTo>
                <a:lnTo>
                  <a:pt x="7119874" y="369062"/>
                </a:lnTo>
                <a:lnTo>
                  <a:pt x="7119874" y="184530"/>
                </a:lnTo>
                <a:lnTo>
                  <a:pt x="7126469" y="135451"/>
                </a:lnTo>
                <a:lnTo>
                  <a:pt x="7145081" y="91364"/>
                </a:lnTo>
                <a:lnTo>
                  <a:pt x="7173944" y="54022"/>
                </a:lnTo>
                <a:lnTo>
                  <a:pt x="7211295" y="25178"/>
                </a:lnTo>
                <a:lnTo>
                  <a:pt x="7255370" y="6586"/>
                </a:lnTo>
                <a:lnTo>
                  <a:pt x="7304405" y="0"/>
                </a:lnTo>
                <a:lnTo>
                  <a:pt x="7353484" y="6586"/>
                </a:lnTo>
                <a:lnTo>
                  <a:pt x="7397571" y="25178"/>
                </a:lnTo>
                <a:lnTo>
                  <a:pt x="7434913" y="54022"/>
                </a:lnTo>
                <a:lnTo>
                  <a:pt x="7463757" y="91364"/>
                </a:lnTo>
                <a:lnTo>
                  <a:pt x="7482349" y="135451"/>
                </a:lnTo>
                <a:lnTo>
                  <a:pt x="7488935" y="184530"/>
                </a:lnTo>
                <a:lnTo>
                  <a:pt x="7488935" y="2398522"/>
                </a:lnTo>
                <a:lnTo>
                  <a:pt x="7482349" y="2447547"/>
                </a:lnTo>
                <a:lnTo>
                  <a:pt x="7463757" y="2491598"/>
                </a:lnTo>
                <a:lnTo>
                  <a:pt x="7434913" y="2528919"/>
                </a:lnTo>
                <a:lnTo>
                  <a:pt x="7397571" y="2557751"/>
                </a:lnTo>
                <a:lnTo>
                  <a:pt x="7353484" y="2576339"/>
                </a:lnTo>
                <a:lnTo>
                  <a:pt x="7304405" y="2582926"/>
                </a:lnTo>
                <a:lnTo>
                  <a:pt x="368998" y="2582926"/>
                </a:lnTo>
                <a:lnTo>
                  <a:pt x="368998" y="2767456"/>
                </a:lnTo>
                <a:lnTo>
                  <a:pt x="362408" y="2816536"/>
                </a:lnTo>
                <a:lnTo>
                  <a:pt x="343809" y="2860623"/>
                </a:lnTo>
                <a:lnTo>
                  <a:pt x="314961" y="2897965"/>
                </a:lnTo>
                <a:lnTo>
                  <a:pt x="277622" y="2926809"/>
                </a:lnTo>
                <a:lnTo>
                  <a:pt x="233550" y="2945401"/>
                </a:lnTo>
                <a:lnTo>
                  <a:pt x="184505" y="2951987"/>
                </a:lnTo>
                <a:lnTo>
                  <a:pt x="135460" y="2945401"/>
                </a:lnTo>
                <a:lnTo>
                  <a:pt x="91388" y="2926809"/>
                </a:lnTo>
                <a:lnTo>
                  <a:pt x="54049" y="2897965"/>
                </a:lnTo>
                <a:lnTo>
                  <a:pt x="25201" y="2860623"/>
                </a:lnTo>
                <a:lnTo>
                  <a:pt x="6603" y="2816536"/>
                </a:lnTo>
                <a:lnTo>
                  <a:pt x="12" y="2767456"/>
                </a:lnTo>
                <a:lnTo>
                  <a:pt x="0" y="553465"/>
                </a:lnTo>
                <a:close/>
              </a:path>
            </a:pathLst>
          </a:custGeom>
          <a:ln w="25908">
            <a:solidFill>
              <a:srgbClr val="000000"/>
            </a:solidFill>
          </a:ln>
        </p:spPr>
        <p:txBody>
          <a:bodyPr wrap="square" lIns="0" tIns="0" rIns="0" bIns="0" rtlCol="0"/>
          <a:lstStyle>
            <a:defPPr>
              <a:defRPr lang="en-US"/>
            </a:defPPr>
          </a:lstStyle>
          <a:p>
            <a:endParaRPr/>
          </a:p>
        </p:txBody>
      </p:sp>
      <p:sp>
        <p:nvSpPr>
          <p:cNvPr id="5" name="object 5"/>
          <p:cNvSpPr/>
          <p:nvPr/>
        </p:nvSpPr>
        <p:spPr>
          <a:xfrm>
            <a:off x="7948168" y="1886076"/>
            <a:ext cx="369570" cy="184785"/>
          </a:xfrm>
          <a:custGeom>
            <a:rect l="l" t="t" r="r" b="b"/>
            <a:pathLst>
              <a:path w="369570" h="184785">
                <a:moveTo>
                  <a:pt x="0" y="184531"/>
                </a:moveTo>
                <a:lnTo>
                  <a:pt x="184530" y="184531"/>
                </a:lnTo>
                <a:lnTo>
                  <a:pt x="233610" y="177935"/>
                </a:lnTo>
                <a:lnTo>
                  <a:pt x="277697" y="159323"/>
                </a:lnTo>
                <a:lnTo>
                  <a:pt x="315039" y="130460"/>
                </a:lnTo>
                <a:lnTo>
                  <a:pt x="343883" y="93109"/>
                </a:lnTo>
                <a:lnTo>
                  <a:pt x="362475" y="49034"/>
                </a:lnTo>
                <a:lnTo>
                  <a:pt x="369061" y="0"/>
                </a:lnTo>
              </a:path>
            </a:pathLst>
          </a:custGeom>
          <a:ln w="25908">
            <a:solidFill>
              <a:srgbClr val="000000"/>
            </a:solidFill>
          </a:ln>
        </p:spPr>
        <p:txBody>
          <a:bodyPr wrap="square" lIns="0" tIns="0" rIns="0" bIns="0" rtlCol="0"/>
          <a:lstStyle>
            <a:defPPr>
              <a:defRPr lang="en-US"/>
            </a:defPPr>
          </a:lstStyle>
          <a:p>
            <a:endParaRPr/>
          </a:p>
        </p:txBody>
      </p:sp>
      <p:sp>
        <p:nvSpPr>
          <p:cNvPr id="6" name="object 6"/>
          <p:cNvSpPr/>
          <p:nvPr/>
        </p:nvSpPr>
        <p:spPr>
          <a:xfrm>
            <a:off x="7935214" y="1873123"/>
            <a:ext cx="210438" cy="210438"/>
          </a:xfrm>
          <a:prstGeom prst="rect">
            <a:avLst/>
          </a:prstGeom>
          <a:blipFill>
            <a:blip r:embed="rId2"/>
            <a:stretch>
              <a:fillRect/>
            </a:stretch>
          </a:blipFill>
        </p:spPr>
        <p:txBody>
          <a:bodyPr wrap="square" lIns="0" tIns="0" rIns="0" bIns="0" rtlCol="0"/>
          <a:lstStyle>
            <a:defPPr>
              <a:defRPr lang="en-US"/>
            </a:defPPr>
          </a:lstStyle>
          <a:p>
            <a:endParaRPr/>
          </a:p>
        </p:txBody>
      </p:sp>
      <p:sp>
        <p:nvSpPr>
          <p:cNvPr id="7" name="object 7"/>
          <p:cNvSpPr/>
          <p:nvPr/>
        </p:nvSpPr>
        <p:spPr>
          <a:xfrm>
            <a:off x="828306" y="2162810"/>
            <a:ext cx="369570" cy="276860"/>
          </a:xfrm>
          <a:custGeom>
            <a:rect l="l" t="t" r="r" b="b"/>
            <a:pathLst>
              <a:path w="369569" h="276860">
                <a:moveTo>
                  <a:pt x="184480" y="276732"/>
                </a:moveTo>
                <a:lnTo>
                  <a:pt x="184480" y="92201"/>
                </a:lnTo>
                <a:lnTo>
                  <a:pt x="211499" y="27003"/>
                </a:lnTo>
                <a:lnTo>
                  <a:pt x="276732" y="0"/>
                </a:lnTo>
                <a:lnTo>
                  <a:pt x="312643" y="7244"/>
                </a:lnTo>
                <a:lnTo>
                  <a:pt x="341966" y="27003"/>
                </a:lnTo>
                <a:lnTo>
                  <a:pt x="361736" y="56310"/>
                </a:lnTo>
                <a:lnTo>
                  <a:pt x="368985" y="92201"/>
                </a:lnTo>
                <a:lnTo>
                  <a:pt x="362395" y="141281"/>
                </a:lnTo>
                <a:lnTo>
                  <a:pt x="343796" y="185368"/>
                </a:lnTo>
                <a:lnTo>
                  <a:pt x="314948" y="222710"/>
                </a:lnTo>
                <a:lnTo>
                  <a:pt x="277609" y="251554"/>
                </a:lnTo>
                <a:lnTo>
                  <a:pt x="233538" y="270146"/>
                </a:lnTo>
                <a:lnTo>
                  <a:pt x="184492" y="276732"/>
                </a:lnTo>
                <a:lnTo>
                  <a:pt x="135447" y="270146"/>
                </a:lnTo>
                <a:lnTo>
                  <a:pt x="91376" y="251554"/>
                </a:lnTo>
                <a:lnTo>
                  <a:pt x="54036" y="222710"/>
                </a:lnTo>
                <a:lnTo>
                  <a:pt x="25188" y="185368"/>
                </a:lnTo>
                <a:lnTo>
                  <a:pt x="6590" y="141281"/>
                </a:lnTo>
                <a:lnTo>
                  <a:pt x="0" y="92201"/>
                </a:lnTo>
              </a:path>
            </a:pathLst>
          </a:custGeom>
          <a:ln w="25908">
            <a:solidFill>
              <a:srgbClr val="000000"/>
            </a:solidFill>
          </a:ln>
        </p:spPr>
        <p:txBody>
          <a:bodyPr wrap="square" lIns="0" tIns="0" rIns="0" bIns="0" rtlCol="0"/>
          <a:lstStyle>
            <a:defPPr>
              <a:defRPr lang="en-US"/>
            </a:defPPr>
          </a:lstStyle>
          <a:p>
            <a:endParaRPr/>
          </a:p>
        </p:txBody>
      </p:sp>
      <p:sp>
        <p:nvSpPr>
          <p:cNvPr id="8" name="object 8"/>
          <p:cNvSpPr/>
          <p:nvPr/>
        </p:nvSpPr>
        <p:spPr>
          <a:xfrm flipH="1">
            <a:off x="1197292" y="2255011"/>
            <a:ext cx="0" cy="2029460"/>
          </a:xfrm>
          <a:custGeom>
            <a:rect l="l" t="t" r="r" b="b"/>
            <a:pathLst>
              <a:path h="2029460">
                <a:moveTo>
                  <a:pt x="0" y="0"/>
                </a:moveTo>
                <a:lnTo>
                  <a:pt x="0" y="2029460"/>
                </a:lnTo>
              </a:path>
            </a:pathLst>
          </a:custGeom>
          <a:ln w="25908">
            <a:solidFill>
              <a:srgbClr val="000000"/>
            </a:solidFill>
          </a:ln>
        </p:spPr>
        <p:txBody>
          <a:bodyPr wrap="square" lIns="0" tIns="0" rIns="0" bIns="0" rtlCol="0"/>
          <a:lstStyle>
            <a:defPPr>
              <a:defRPr lang="en-US"/>
            </a:defPPr>
          </a:lstStyle>
          <a:p>
            <a:endParaRPr/>
          </a:p>
        </p:txBody>
      </p:sp>
    </p:spTree>
  </p:cSld>
  <p:clrMapOvr>
    <a:masterClrMapping/>
  </p:clrMapOvr>
  <p:transition/>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CEADA"/>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306317" y="461899"/>
            <a:ext cx="2530475" cy="696595"/>
          </a:xfrm>
          <a:prstGeom prst="rect">
            <a:avLst/>
          </a:prstGeom>
        </p:spPr>
        <p:txBody>
          <a:bodyPr vert="horz" wrap="square" lIns="0" tIns="13335" rIns="0" bIns="0" rtlCol="0">
            <a:spAutoFit/>
          </a:bodyPr>
          <a:lstStyle/>
          <a:p>
            <a:pPr marL="12700">
              <a:lnSpc>
                <a:spcPct val="100000"/>
              </a:lnSpc>
              <a:spcBef>
                <a:spcPts val="105"/>
              </a:spcBef>
            </a:pPr>
            <a:r>
              <a:rPr spc="-15"/>
              <a:t>Reflections</a:t>
            </a:r>
          </a:p>
        </p:txBody>
      </p:sp>
      <p:sp>
        <p:nvSpPr>
          <p:cNvPr id="4" name="object 4"/>
          <p:cNvSpPr txBox="1"/>
          <p:nvPr/>
        </p:nvSpPr>
        <p:spPr>
          <a:xfrm>
            <a:off x="535940" y="1506226"/>
            <a:ext cx="7485380" cy="3519804"/>
          </a:xfrm>
          <a:prstGeom prst="rect">
            <a:avLst/>
          </a:prstGeom>
        </p:spPr>
        <p:txBody>
          <a:bodyPr vert="horz" wrap="square" lIns="0" tIns="114300" rIns="0" bIns="0" rtlCol="0">
            <a:spAutoFit/>
          </a:bodyPr>
          <a:lstStyle>
            <a:defPPr>
              <a:defRPr lang="en-US"/>
            </a:defPPr>
          </a:lstStyle>
          <a:p>
            <a:pPr marL="355600" indent="-342900">
              <a:lnSpc>
                <a:spcPct val="100000"/>
              </a:lnSpc>
              <a:spcBef>
                <a:spcPts val="900"/>
              </a:spcBef>
              <a:buFont typeface="Arial" pitchFamily="34" charset="0"/>
              <a:buChar char="•"/>
              <a:tabLst>
                <a:tab pos="354965"/>
                <a:tab pos="355600"/>
              </a:tabLst>
            </a:pPr>
            <a:r>
              <a:rPr sz="3200">
                <a:latin typeface="Calibri"/>
                <a:cs typeface="Calibri"/>
              </a:rPr>
              <a:t>XP is </a:t>
            </a:r>
            <a:r>
              <a:rPr sz="3200" spc="-5">
                <a:latin typeface="Calibri"/>
                <a:cs typeface="Calibri"/>
              </a:rPr>
              <a:t>very </a:t>
            </a:r>
            <a:r>
              <a:rPr sz="3200" spc="-10">
                <a:latin typeface="Calibri"/>
                <a:cs typeface="Calibri"/>
              </a:rPr>
              <a:t>useful </a:t>
            </a:r>
            <a:r>
              <a:rPr sz="3200">
                <a:latin typeface="Calibri"/>
                <a:cs typeface="Calibri"/>
              </a:rPr>
              <a:t>when </a:t>
            </a:r>
            <a:r>
              <a:rPr sz="3200" spc="-15">
                <a:latin typeface="Calibri"/>
                <a:cs typeface="Calibri"/>
              </a:rPr>
              <a:t>we </a:t>
            </a:r>
            <a:r>
              <a:rPr sz="3200" spc="-20">
                <a:latin typeface="Calibri"/>
                <a:cs typeface="Calibri"/>
              </a:rPr>
              <a:t>have:</a:t>
            </a:r>
            <a:endParaRPr sz="3200">
              <a:latin typeface="Calibri"/>
              <a:cs typeface="Calibri"/>
            </a:endParaRPr>
          </a:p>
          <a:p>
            <a:pPr marL="756285" lvl="1" indent="-287020">
              <a:lnSpc>
                <a:spcPct val="100000"/>
              </a:lnSpc>
              <a:spcBef>
                <a:spcPts val="690"/>
              </a:spcBef>
              <a:buFont typeface="Arial" pitchFamily="34" charset="0"/>
              <a:buChar char="–"/>
              <a:tabLst>
                <a:tab pos="756920"/>
              </a:tabLst>
            </a:pPr>
            <a:r>
              <a:rPr sz="2800" spc="-10">
                <a:latin typeface="Calibri"/>
                <a:cs typeface="Calibri"/>
              </a:rPr>
              <a:t>Dynamically </a:t>
            </a:r>
            <a:r>
              <a:rPr sz="2800" spc="-5">
                <a:latin typeface="Calibri"/>
                <a:cs typeface="Calibri"/>
              </a:rPr>
              <a:t>changing </a:t>
            </a:r>
            <a:r>
              <a:rPr sz="2800" spc="-15">
                <a:latin typeface="Calibri"/>
                <a:cs typeface="Calibri"/>
              </a:rPr>
              <a:t>software</a:t>
            </a:r>
            <a:r>
              <a:rPr sz="2800" spc="30">
                <a:latin typeface="Calibri"/>
                <a:cs typeface="Calibri"/>
              </a:rPr>
              <a:t> </a:t>
            </a:r>
            <a:r>
              <a:rPr sz="2800" spc="-15">
                <a:latin typeface="Calibri"/>
                <a:cs typeface="Calibri"/>
              </a:rPr>
              <a:t>requirements</a:t>
            </a:r>
            <a:endParaRPr sz="2800">
              <a:latin typeface="Calibri"/>
              <a:cs typeface="Calibri"/>
            </a:endParaRPr>
          </a:p>
          <a:p>
            <a:pPr marL="756285" marR="192405" lvl="1" indent="-287020">
              <a:lnSpc>
                <a:spcPct val="100000"/>
              </a:lnSpc>
              <a:spcBef>
                <a:spcPts val="675"/>
              </a:spcBef>
              <a:buFont typeface="Arial" pitchFamily="34" charset="0"/>
              <a:buChar char="–"/>
              <a:tabLst>
                <a:tab pos="756920"/>
              </a:tabLst>
            </a:pPr>
            <a:r>
              <a:rPr sz="2800" spc="-10">
                <a:latin typeface="Calibri"/>
                <a:cs typeface="Calibri"/>
              </a:rPr>
              <a:t>Risks caused </a:t>
            </a:r>
            <a:r>
              <a:rPr sz="2800" spc="-15">
                <a:latin typeface="Calibri"/>
                <a:cs typeface="Calibri"/>
              </a:rPr>
              <a:t>by </a:t>
            </a:r>
            <a:r>
              <a:rPr sz="2800" spc="-20">
                <a:latin typeface="Calibri"/>
                <a:cs typeface="Calibri"/>
              </a:rPr>
              <a:t>fixed </a:t>
            </a:r>
            <a:r>
              <a:rPr sz="2800" spc="-10">
                <a:latin typeface="Calibri"/>
                <a:cs typeface="Calibri"/>
              </a:rPr>
              <a:t>time </a:t>
            </a:r>
            <a:r>
              <a:rPr sz="2800" spc="-15">
                <a:latin typeface="Calibri"/>
                <a:cs typeface="Calibri"/>
              </a:rPr>
              <a:t>projects </a:t>
            </a:r>
            <a:r>
              <a:rPr sz="2800" spc="-10">
                <a:latin typeface="Calibri"/>
                <a:cs typeface="Calibri"/>
              </a:rPr>
              <a:t>using </a:t>
            </a:r>
            <a:r>
              <a:rPr sz="2800" spc="-15">
                <a:latin typeface="Calibri"/>
                <a:cs typeface="Calibri"/>
              </a:rPr>
              <a:t>new  </a:t>
            </a:r>
            <a:r>
              <a:rPr sz="2800" spc="-5">
                <a:latin typeface="Calibri"/>
                <a:cs typeface="Calibri"/>
              </a:rPr>
              <a:t>technology</a:t>
            </a:r>
            <a:endParaRPr sz="2800">
              <a:latin typeface="Calibri"/>
              <a:cs typeface="Calibri"/>
            </a:endParaRPr>
          </a:p>
          <a:p>
            <a:pPr marL="756285" lvl="1" indent="-287020">
              <a:lnSpc>
                <a:spcPct val="100000"/>
              </a:lnSpc>
              <a:spcBef>
                <a:spcPts val="670"/>
              </a:spcBef>
              <a:buFont typeface="Arial" pitchFamily="34" charset="0"/>
              <a:buChar char="–"/>
              <a:tabLst>
                <a:tab pos="756920"/>
              </a:tabLst>
            </a:pPr>
            <a:r>
              <a:rPr sz="2800" spc="-10">
                <a:latin typeface="Calibri"/>
                <a:cs typeface="Calibri"/>
              </a:rPr>
              <a:t>Small, </a:t>
            </a:r>
            <a:r>
              <a:rPr sz="2800" spc="-15">
                <a:latin typeface="Calibri"/>
                <a:cs typeface="Calibri"/>
              </a:rPr>
              <a:t>co-located extended development</a:t>
            </a:r>
            <a:r>
              <a:rPr sz="2800" spc="110">
                <a:latin typeface="Calibri"/>
                <a:cs typeface="Calibri"/>
              </a:rPr>
              <a:t> </a:t>
            </a:r>
            <a:r>
              <a:rPr sz="2800" spc="-10">
                <a:latin typeface="Calibri"/>
                <a:cs typeface="Calibri"/>
              </a:rPr>
              <a:t>team</a:t>
            </a:r>
            <a:endParaRPr sz="2800">
              <a:latin typeface="Calibri"/>
              <a:cs typeface="Calibri"/>
            </a:endParaRPr>
          </a:p>
          <a:p>
            <a:pPr marL="756285" marR="1022985" lvl="1" indent="-287020">
              <a:lnSpc>
                <a:spcPct val="100000"/>
              </a:lnSpc>
              <a:spcBef>
                <a:spcPts val="675"/>
              </a:spcBef>
              <a:buFont typeface="Arial" pitchFamily="34" charset="0"/>
              <a:buChar char="–"/>
              <a:tabLst>
                <a:tab pos="756920"/>
              </a:tabLst>
            </a:pPr>
            <a:r>
              <a:rPr sz="2800" spc="-10">
                <a:latin typeface="Calibri"/>
                <a:cs typeface="Calibri"/>
              </a:rPr>
              <a:t>The </a:t>
            </a:r>
            <a:r>
              <a:rPr sz="2800" spc="-5">
                <a:latin typeface="Calibri"/>
                <a:cs typeface="Calibri"/>
              </a:rPr>
              <a:t>technology </a:t>
            </a:r>
            <a:r>
              <a:rPr sz="2800" spc="-20">
                <a:latin typeface="Calibri"/>
                <a:cs typeface="Calibri"/>
              </a:rPr>
              <a:t>you are </a:t>
            </a:r>
            <a:r>
              <a:rPr sz="2800" spc="-10">
                <a:latin typeface="Calibri"/>
                <a:cs typeface="Calibri"/>
              </a:rPr>
              <a:t>using allows </a:t>
            </a:r>
            <a:r>
              <a:rPr sz="2800" spc="-25">
                <a:latin typeface="Calibri"/>
                <a:cs typeface="Calibri"/>
              </a:rPr>
              <a:t>for  </a:t>
            </a:r>
            <a:r>
              <a:rPr sz="2800" spc="-15">
                <a:latin typeface="Calibri"/>
                <a:cs typeface="Calibri"/>
              </a:rPr>
              <a:t>automated </a:t>
            </a:r>
            <a:r>
              <a:rPr sz="2800" spc="-10">
                <a:latin typeface="Calibri"/>
                <a:cs typeface="Calibri"/>
              </a:rPr>
              <a:t>unit </a:t>
            </a:r>
            <a:r>
              <a:rPr sz="2800" spc="-5">
                <a:latin typeface="Calibri"/>
                <a:cs typeface="Calibri"/>
              </a:rPr>
              <a:t>and functional</a:t>
            </a:r>
            <a:r>
              <a:rPr sz="2800" spc="75">
                <a:latin typeface="Calibri"/>
                <a:cs typeface="Calibri"/>
              </a:rPr>
              <a:t> </a:t>
            </a:r>
            <a:r>
              <a:rPr sz="2800" spc="-20">
                <a:latin typeface="Calibri"/>
                <a:cs typeface="Calibri"/>
              </a:rPr>
              <a:t>tests</a:t>
            </a:r>
            <a:endParaRPr sz="2800">
              <a:latin typeface="Calibri"/>
              <a:cs typeface="Calibri"/>
            </a:endParaRPr>
          </a:p>
        </p:txBody>
      </p:sp>
    </p:spTree>
  </p:cSld>
  <p:clrMapOvr>
    <a:masterClrMapping/>
  </p:clrMapOvr>
  <p:transition/>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CEADA"/>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306317" y="461899"/>
            <a:ext cx="2530475" cy="696595"/>
          </a:xfrm>
          <a:prstGeom prst="rect">
            <a:avLst/>
          </a:prstGeom>
        </p:spPr>
        <p:txBody>
          <a:bodyPr vert="horz" wrap="square" lIns="0" tIns="13335" rIns="0" bIns="0" rtlCol="0">
            <a:spAutoFit/>
          </a:bodyPr>
          <a:lstStyle/>
          <a:p>
            <a:pPr marL="12700">
              <a:lnSpc>
                <a:spcPct val="100000"/>
              </a:lnSpc>
              <a:spcBef>
                <a:spcPts val="105"/>
              </a:spcBef>
            </a:pPr>
            <a:r>
              <a:rPr spc="-15"/>
              <a:t>Reflections</a:t>
            </a:r>
          </a:p>
        </p:txBody>
      </p:sp>
      <p:sp>
        <p:nvSpPr>
          <p:cNvPr id="4" name="object 4"/>
          <p:cNvSpPr txBox="1"/>
          <p:nvPr/>
        </p:nvSpPr>
        <p:spPr>
          <a:xfrm>
            <a:off x="535940" y="1607261"/>
            <a:ext cx="7886700" cy="344106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a:latin typeface="Calibri"/>
                <a:cs typeface="Calibri"/>
              </a:rPr>
              <a:t>XP </a:t>
            </a:r>
            <a:r>
              <a:rPr sz="3200" spc="-5">
                <a:latin typeface="Calibri"/>
                <a:cs typeface="Calibri"/>
              </a:rPr>
              <a:t>sees </a:t>
            </a:r>
            <a:r>
              <a:rPr sz="3200" spc="-10">
                <a:latin typeface="Calibri"/>
                <a:cs typeface="Calibri"/>
              </a:rPr>
              <a:t>communication </a:t>
            </a:r>
            <a:r>
              <a:rPr sz="3200">
                <a:latin typeface="Calibri"/>
                <a:cs typeface="Calibri"/>
              </a:rPr>
              <a:t>as a </a:t>
            </a:r>
            <a:r>
              <a:rPr sz="3200" spc="-5">
                <a:latin typeface="Calibri"/>
                <a:cs typeface="Calibri"/>
              </a:rPr>
              <a:t>vital </a:t>
            </a:r>
            <a:r>
              <a:rPr sz="3200">
                <a:latin typeface="Calibri"/>
                <a:cs typeface="Calibri"/>
              </a:rPr>
              <a:t>aspect </a:t>
            </a:r>
            <a:r>
              <a:rPr sz="3200" spc="5">
                <a:latin typeface="Calibri"/>
                <a:cs typeface="Calibri"/>
              </a:rPr>
              <a:t>of  </a:t>
            </a:r>
            <a:r>
              <a:rPr sz="3200" spc="-5">
                <a:latin typeface="Calibri"/>
                <a:cs typeface="Calibri"/>
              </a:rPr>
              <a:t>development, </a:t>
            </a:r>
            <a:r>
              <a:rPr sz="3200">
                <a:latin typeface="Calibri"/>
                <a:cs typeface="Calibri"/>
              </a:rPr>
              <a:t>and </a:t>
            </a:r>
            <a:r>
              <a:rPr sz="3200" spc="-10">
                <a:latin typeface="Calibri"/>
                <a:cs typeface="Calibri"/>
              </a:rPr>
              <a:t>most </a:t>
            </a:r>
            <a:r>
              <a:rPr sz="3200" spc="-5">
                <a:latin typeface="Calibri"/>
                <a:cs typeface="Calibri"/>
              </a:rPr>
              <a:t>people </a:t>
            </a:r>
            <a:r>
              <a:rPr sz="3200" spc="-10">
                <a:latin typeface="Calibri"/>
                <a:cs typeface="Calibri"/>
              </a:rPr>
              <a:t>agree that  </a:t>
            </a:r>
            <a:r>
              <a:rPr sz="3200" spc="-15">
                <a:latin typeface="Calibri"/>
                <a:cs typeface="Calibri"/>
              </a:rPr>
              <a:t>face </a:t>
            </a:r>
            <a:r>
              <a:rPr sz="3200" spc="-25">
                <a:latin typeface="Calibri"/>
                <a:cs typeface="Calibri"/>
              </a:rPr>
              <a:t>to </a:t>
            </a:r>
            <a:r>
              <a:rPr sz="3200" spc="-15">
                <a:latin typeface="Calibri"/>
                <a:cs typeface="Calibri"/>
              </a:rPr>
              <a:t>face conversation </a:t>
            </a:r>
            <a:r>
              <a:rPr sz="3200" spc="-5">
                <a:latin typeface="Calibri"/>
                <a:cs typeface="Calibri"/>
              </a:rPr>
              <a:t>is </a:t>
            </a:r>
            <a:r>
              <a:rPr sz="3200">
                <a:latin typeface="Calibri"/>
                <a:cs typeface="Calibri"/>
              </a:rPr>
              <a:t>the </a:t>
            </a:r>
            <a:r>
              <a:rPr sz="3200" spc="-15">
                <a:latin typeface="Calibri"/>
                <a:cs typeface="Calibri"/>
              </a:rPr>
              <a:t>best </a:t>
            </a:r>
            <a:r>
              <a:rPr sz="3200" spc="-20">
                <a:latin typeface="Calibri"/>
                <a:cs typeface="Calibri"/>
              </a:rPr>
              <a:t>form </a:t>
            </a:r>
            <a:r>
              <a:rPr sz="3200" spc="-5">
                <a:latin typeface="Calibri"/>
                <a:cs typeface="Calibri"/>
              </a:rPr>
              <a:t>of  </a:t>
            </a:r>
            <a:r>
              <a:rPr sz="3200" spc="-10">
                <a:latin typeface="Calibri"/>
                <a:cs typeface="Calibri"/>
              </a:rPr>
              <a:t>communication, </a:t>
            </a:r>
            <a:r>
              <a:rPr sz="3200">
                <a:latin typeface="Calibri"/>
                <a:cs typeface="Calibri"/>
              </a:rPr>
              <a:t>so XP </a:t>
            </a:r>
            <a:r>
              <a:rPr sz="3200" spc="-10">
                <a:latin typeface="Calibri"/>
                <a:cs typeface="Calibri"/>
              </a:rPr>
              <a:t>suggests </a:t>
            </a:r>
            <a:r>
              <a:rPr sz="3200" spc="-5">
                <a:latin typeface="Calibri"/>
                <a:cs typeface="Calibri"/>
              </a:rPr>
              <a:t>that </a:t>
            </a:r>
            <a:r>
              <a:rPr sz="3200">
                <a:latin typeface="Calibri"/>
                <a:cs typeface="Calibri"/>
              </a:rPr>
              <a:t>the </a:t>
            </a:r>
            <a:r>
              <a:rPr sz="3200" spc="-10">
                <a:latin typeface="Calibri"/>
                <a:cs typeface="Calibri"/>
              </a:rPr>
              <a:t>team  </a:t>
            </a:r>
            <a:r>
              <a:rPr sz="3200" spc="-5">
                <a:latin typeface="Calibri"/>
                <a:cs typeface="Calibri"/>
              </a:rPr>
              <a:t>sit </a:t>
            </a:r>
            <a:r>
              <a:rPr sz="3200" spc="-10">
                <a:latin typeface="Calibri"/>
                <a:cs typeface="Calibri"/>
              </a:rPr>
              <a:t>together </a:t>
            </a:r>
            <a:r>
              <a:rPr sz="3200">
                <a:latin typeface="Calibri"/>
                <a:cs typeface="Calibri"/>
              </a:rPr>
              <a:t>in the </a:t>
            </a:r>
            <a:r>
              <a:rPr sz="3200" spc="-5">
                <a:latin typeface="Calibri"/>
                <a:cs typeface="Calibri"/>
              </a:rPr>
              <a:t>same space </a:t>
            </a:r>
            <a:r>
              <a:rPr sz="3200">
                <a:latin typeface="Calibri"/>
                <a:cs typeface="Calibri"/>
              </a:rPr>
              <a:t>without  </a:t>
            </a:r>
            <a:r>
              <a:rPr sz="3200" spc="-10">
                <a:latin typeface="Calibri"/>
                <a:cs typeface="Calibri"/>
              </a:rPr>
              <a:t>barriers </a:t>
            </a:r>
            <a:r>
              <a:rPr sz="3200" spc="-20">
                <a:latin typeface="Calibri"/>
                <a:cs typeface="Calibri"/>
              </a:rPr>
              <a:t>to </a:t>
            </a:r>
            <a:r>
              <a:rPr sz="3200" spc="-10">
                <a:latin typeface="Calibri"/>
                <a:cs typeface="Calibri"/>
              </a:rPr>
              <a:t>communication, </a:t>
            </a:r>
            <a:r>
              <a:rPr sz="3200" spc="-5">
                <a:latin typeface="Calibri"/>
                <a:cs typeface="Calibri"/>
              </a:rPr>
              <a:t>such </a:t>
            </a:r>
            <a:r>
              <a:rPr sz="3200">
                <a:latin typeface="Calibri"/>
                <a:cs typeface="Calibri"/>
              </a:rPr>
              <a:t>as cubicle  </a:t>
            </a:r>
            <a:r>
              <a:rPr sz="3200" spc="-5">
                <a:latin typeface="Calibri"/>
                <a:cs typeface="Calibri"/>
              </a:rPr>
              <a:t>walls.</a:t>
            </a:r>
            <a:endParaRPr sz="3200">
              <a:latin typeface="Calibri"/>
              <a:cs typeface="Calibri"/>
            </a:endParaRPr>
          </a:p>
        </p:txBody>
      </p:sp>
    </p:spTree>
  </p:cSld>
  <p:clrMapOvr>
    <a:masterClrMapping/>
  </p:clrMapOvr>
  <p:transition/>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CEADA"/>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306317" y="461899"/>
            <a:ext cx="2530475" cy="696595"/>
          </a:xfrm>
          <a:prstGeom prst="rect">
            <a:avLst/>
          </a:prstGeom>
        </p:spPr>
        <p:txBody>
          <a:bodyPr vert="horz" wrap="square" lIns="0" tIns="13335" rIns="0" bIns="0" rtlCol="0">
            <a:spAutoFit/>
          </a:bodyPr>
          <a:lstStyle/>
          <a:p>
            <a:pPr marL="12700">
              <a:lnSpc>
                <a:spcPct val="100000"/>
              </a:lnSpc>
              <a:spcBef>
                <a:spcPts val="105"/>
              </a:spcBef>
            </a:pPr>
            <a:r>
              <a:rPr spc="-15"/>
              <a:t>Reflections</a:t>
            </a:r>
          </a:p>
        </p:txBody>
      </p:sp>
      <p:sp>
        <p:nvSpPr>
          <p:cNvPr id="4" name="object 4"/>
          <p:cNvSpPr txBox="1"/>
          <p:nvPr/>
        </p:nvSpPr>
        <p:spPr>
          <a:xfrm>
            <a:off x="535940" y="1607261"/>
            <a:ext cx="7823200" cy="246570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a:latin typeface="Calibri"/>
                <a:cs typeface="Calibri"/>
              </a:rPr>
              <a:t>XP </a:t>
            </a:r>
            <a:r>
              <a:rPr sz="3200" spc="-10">
                <a:latin typeface="Calibri"/>
                <a:cs typeface="Calibri"/>
              </a:rPr>
              <a:t>tells </a:t>
            </a:r>
            <a:r>
              <a:rPr sz="3200" spc="-15">
                <a:latin typeface="Calibri"/>
                <a:cs typeface="Calibri"/>
              </a:rPr>
              <a:t>you </a:t>
            </a:r>
            <a:r>
              <a:rPr sz="3200" spc="-20">
                <a:latin typeface="Calibri"/>
                <a:cs typeface="Calibri"/>
              </a:rPr>
              <a:t>to </a:t>
            </a:r>
            <a:r>
              <a:rPr sz="3200" spc="-5">
                <a:latin typeface="Calibri"/>
                <a:cs typeface="Calibri"/>
              </a:rPr>
              <a:t>build </a:t>
            </a:r>
            <a:r>
              <a:rPr sz="3200">
                <a:latin typeface="Calibri"/>
                <a:cs typeface="Calibri"/>
              </a:rPr>
              <a:t>in </a:t>
            </a:r>
            <a:r>
              <a:rPr sz="3200" spc="-5">
                <a:latin typeface="Calibri"/>
                <a:cs typeface="Calibri"/>
              </a:rPr>
              <a:t>some slack, </a:t>
            </a:r>
            <a:r>
              <a:rPr sz="3200">
                <a:latin typeface="Calibri"/>
                <a:cs typeface="Calibri"/>
              </a:rPr>
              <a:t>the idea  </a:t>
            </a:r>
            <a:r>
              <a:rPr sz="3200" spc="-5">
                <a:latin typeface="Calibri"/>
                <a:cs typeface="Calibri"/>
              </a:rPr>
              <a:t>behind slack is </a:t>
            </a:r>
            <a:r>
              <a:rPr sz="3200" spc="-25">
                <a:latin typeface="Calibri"/>
                <a:cs typeface="Calibri"/>
              </a:rPr>
              <a:t>to </a:t>
            </a:r>
            <a:r>
              <a:rPr sz="3200">
                <a:latin typeface="Calibri"/>
                <a:cs typeface="Calibri"/>
              </a:rPr>
              <a:t>add </a:t>
            </a:r>
            <a:r>
              <a:rPr sz="3200" spc="-5">
                <a:latin typeface="Calibri"/>
                <a:cs typeface="Calibri"/>
              </a:rPr>
              <a:t>some low priority </a:t>
            </a:r>
            <a:r>
              <a:rPr sz="3200" spc="-15">
                <a:latin typeface="Calibri"/>
                <a:cs typeface="Calibri"/>
              </a:rPr>
              <a:t>tasks  </a:t>
            </a:r>
            <a:r>
              <a:rPr sz="3200" spc="-5">
                <a:latin typeface="Calibri"/>
                <a:cs typeface="Calibri"/>
              </a:rPr>
              <a:t>or </a:t>
            </a:r>
            <a:r>
              <a:rPr sz="3200" spc="-15">
                <a:latin typeface="Calibri"/>
                <a:cs typeface="Calibri"/>
              </a:rPr>
              <a:t>stories </a:t>
            </a:r>
            <a:r>
              <a:rPr sz="3200">
                <a:latin typeface="Calibri"/>
                <a:cs typeface="Calibri"/>
              </a:rPr>
              <a:t>in </a:t>
            </a:r>
            <a:r>
              <a:rPr sz="3200" spc="-10">
                <a:latin typeface="Calibri"/>
                <a:cs typeface="Calibri"/>
              </a:rPr>
              <a:t>your </a:t>
            </a:r>
            <a:r>
              <a:rPr sz="3200" spc="-5">
                <a:latin typeface="Calibri"/>
                <a:cs typeface="Calibri"/>
              </a:rPr>
              <a:t>weekly </a:t>
            </a:r>
            <a:r>
              <a:rPr sz="3200">
                <a:latin typeface="Calibri"/>
                <a:cs typeface="Calibri"/>
              </a:rPr>
              <a:t>and </a:t>
            </a:r>
            <a:r>
              <a:rPr sz="3200" spc="-5">
                <a:latin typeface="Calibri"/>
                <a:cs typeface="Calibri"/>
              </a:rPr>
              <a:t>quarterly cycles  that </a:t>
            </a:r>
            <a:r>
              <a:rPr sz="3200" spc="-10">
                <a:latin typeface="Calibri"/>
                <a:cs typeface="Calibri"/>
              </a:rPr>
              <a:t>can </a:t>
            </a:r>
            <a:r>
              <a:rPr sz="3200">
                <a:latin typeface="Calibri"/>
                <a:cs typeface="Calibri"/>
              </a:rPr>
              <a:t>be </a:t>
            </a:r>
            <a:r>
              <a:rPr sz="3200" spc="-10">
                <a:latin typeface="Calibri"/>
                <a:cs typeface="Calibri"/>
              </a:rPr>
              <a:t>dropped </a:t>
            </a:r>
            <a:r>
              <a:rPr sz="3200">
                <a:latin typeface="Calibri"/>
                <a:cs typeface="Calibri"/>
              </a:rPr>
              <a:t>if the </a:t>
            </a:r>
            <a:r>
              <a:rPr sz="3200" spc="-10">
                <a:latin typeface="Calibri"/>
                <a:cs typeface="Calibri"/>
              </a:rPr>
              <a:t>team </a:t>
            </a:r>
            <a:r>
              <a:rPr sz="3200" spc="-5">
                <a:latin typeface="Calibri"/>
                <a:cs typeface="Calibri"/>
              </a:rPr>
              <a:t>gets behind  on </a:t>
            </a:r>
            <a:r>
              <a:rPr sz="3200" spc="-10">
                <a:latin typeface="Calibri"/>
                <a:cs typeface="Calibri"/>
              </a:rPr>
              <a:t>more </a:t>
            </a:r>
            <a:r>
              <a:rPr sz="3200" spc="-5">
                <a:latin typeface="Calibri"/>
                <a:cs typeface="Calibri"/>
              </a:rPr>
              <a:t>important </a:t>
            </a:r>
            <a:r>
              <a:rPr sz="3200" spc="-15">
                <a:latin typeface="Calibri"/>
                <a:cs typeface="Calibri"/>
              </a:rPr>
              <a:t>tasks </a:t>
            </a:r>
            <a:r>
              <a:rPr sz="3200">
                <a:latin typeface="Calibri"/>
                <a:cs typeface="Calibri"/>
              </a:rPr>
              <a:t>or</a:t>
            </a:r>
            <a:r>
              <a:rPr sz="3200" spc="30">
                <a:latin typeface="Calibri"/>
                <a:cs typeface="Calibri"/>
              </a:rPr>
              <a:t> </a:t>
            </a:r>
            <a:r>
              <a:rPr sz="3200" spc="-15">
                <a:latin typeface="Calibri"/>
                <a:cs typeface="Calibri"/>
              </a:rPr>
              <a:t>stories.</a:t>
            </a:r>
            <a:endParaRPr sz="3200">
              <a:latin typeface="Calibri"/>
              <a:cs typeface="Calibri"/>
            </a:endParaRPr>
          </a:p>
        </p:txBody>
      </p:sp>
    </p:spTree>
  </p:cSld>
  <p:clrMapOvr>
    <a:masterClrMapping/>
  </p:clrMapOvr>
  <p:transition/>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CEADA"/>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306317" y="461899"/>
            <a:ext cx="2530475" cy="696595"/>
          </a:xfrm>
          <a:prstGeom prst="rect">
            <a:avLst/>
          </a:prstGeom>
        </p:spPr>
        <p:txBody>
          <a:bodyPr vert="horz" wrap="square" lIns="0" tIns="13335" rIns="0" bIns="0" rtlCol="0">
            <a:spAutoFit/>
          </a:bodyPr>
          <a:lstStyle/>
          <a:p>
            <a:pPr marL="12700">
              <a:lnSpc>
                <a:spcPct val="100000"/>
              </a:lnSpc>
              <a:spcBef>
                <a:spcPts val="105"/>
              </a:spcBef>
            </a:pPr>
            <a:r>
              <a:rPr spc="-15"/>
              <a:t>Reflections</a:t>
            </a:r>
          </a:p>
        </p:txBody>
      </p:sp>
      <p:sp>
        <p:nvSpPr>
          <p:cNvPr id="4" name="object 4"/>
          <p:cNvSpPr txBox="1"/>
          <p:nvPr/>
        </p:nvSpPr>
        <p:spPr>
          <a:xfrm>
            <a:off x="535940" y="1607261"/>
            <a:ext cx="8056245" cy="246570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a:latin typeface="Calibri"/>
                <a:cs typeface="Calibri"/>
              </a:rPr>
              <a:t>XP </a:t>
            </a:r>
            <a:r>
              <a:rPr sz="3200" spc="-15">
                <a:latin typeface="Calibri"/>
                <a:cs typeface="Calibri"/>
              </a:rPr>
              <a:t>focuses </a:t>
            </a:r>
            <a:r>
              <a:rPr sz="3200">
                <a:latin typeface="Calibri"/>
                <a:cs typeface="Calibri"/>
              </a:rPr>
              <a:t>on </a:t>
            </a:r>
            <a:r>
              <a:rPr sz="3200" spc="-10">
                <a:latin typeface="Calibri"/>
                <a:cs typeface="Calibri"/>
              </a:rPr>
              <a:t>practice excellence. </a:t>
            </a:r>
            <a:r>
              <a:rPr sz="3200" spc="-5">
                <a:latin typeface="Calibri"/>
                <a:cs typeface="Calibri"/>
              </a:rPr>
              <a:t>The </a:t>
            </a:r>
            <a:r>
              <a:rPr sz="3200">
                <a:latin typeface="Calibri"/>
                <a:cs typeface="Calibri"/>
              </a:rPr>
              <a:t>method  </a:t>
            </a:r>
            <a:r>
              <a:rPr sz="3200" spc="-5">
                <a:latin typeface="Calibri"/>
                <a:cs typeface="Calibri"/>
              </a:rPr>
              <a:t>prescribes </a:t>
            </a:r>
            <a:r>
              <a:rPr sz="3200">
                <a:latin typeface="Calibri"/>
                <a:cs typeface="Calibri"/>
              </a:rPr>
              <a:t>a </a:t>
            </a:r>
            <a:r>
              <a:rPr sz="3200" spc="-5">
                <a:latin typeface="Calibri"/>
                <a:cs typeface="Calibri"/>
              </a:rPr>
              <a:t>small number of </a:t>
            </a:r>
            <a:r>
              <a:rPr sz="3200" spc="-10">
                <a:latin typeface="Calibri"/>
                <a:cs typeface="Calibri"/>
              </a:rPr>
              <a:t>absolutely  </a:t>
            </a:r>
            <a:r>
              <a:rPr sz="3200" spc="-5">
                <a:latin typeface="Calibri"/>
                <a:cs typeface="Calibri"/>
              </a:rPr>
              <a:t>essential </a:t>
            </a:r>
            <a:r>
              <a:rPr sz="3200" spc="-10">
                <a:latin typeface="Calibri"/>
                <a:cs typeface="Calibri"/>
              </a:rPr>
              <a:t>practices </a:t>
            </a:r>
            <a:r>
              <a:rPr sz="3200">
                <a:latin typeface="Calibri"/>
                <a:cs typeface="Calibri"/>
              </a:rPr>
              <a:t>and </a:t>
            </a:r>
            <a:r>
              <a:rPr sz="3200" spc="-10">
                <a:latin typeface="Calibri"/>
                <a:cs typeface="Calibri"/>
              </a:rPr>
              <a:t>encourages teams </a:t>
            </a:r>
            <a:r>
              <a:rPr sz="3200" spc="-20">
                <a:latin typeface="Calibri"/>
                <a:cs typeface="Calibri"/>
              </a:rPr>
              <a:t>to  </a:t>
            </a:r>
            <a:r>
              <a:rPr sz="3200" spc="-15">
                <a:latin typeface="Calibri"/>
                <a:cs typeface="Calibri"/>
              </a:rPr>
              <a:t>perform </a:t>
            </a:r>
            <a:r>
              <a:rPr sz="3200">
                <a:latin typeface="Calibri"/>
                <a:cs typeface="Calibri"/>
              </a:rPr>
              <a:t>those </a:t>
            </a:r>
            <a:r>
              <a:rPr sz="3200" spc="-10">
                <a:latin typeface="Calibri"/>
                <a:cs typeface="Calibri"/>
              </a:rPr>
              <a:t>practices </a:t>
            </a:r>
            <a:r>
              <a:rPr sz="3200">
                <a:latin typeface="Calibri"/>
                <a:cs typeface="Calibri"/>
              </a:rPr>
              <a:t>as </a:t>
            </a:r>
            <a:r>
              <a:rPr sz="3200" spc="-10">
                <a:latin typeface="Calibri"/>
                <a:cs typeface="Calibri"/>
              </a:rPr>
              <a:t>good </a:t>
            </a:r>
            <a:r>
              <a:rPr sz="3200">
                <a:latin typeface="Calibri"/>
                <a:cs typeface="Calibri"/>
              </a:rPr>
              <a:t>as </a:t>
            </a:r>
            <a:r>
              <a:rPr sz="3200" spc="-5">
                <a:latin typeface="Calibri"/>
                <a:cs typeface="Calibri"/>
              </a:rPr>
              <a:t>they  possibly can, almost </a:t>
            </a:r>
            <a:r>
              <a:rPr sz="3200" spc="-20">
                <a:latin typeface="Calibri"/>
                <a:cs typeface="Calibri"/>
              </a:rPr>
              <a:t>to </a:t>
            </a:r>
            <a:r>
              <a:rPr sz="3200">
                <a:latin typeface="Calibri"/>
                <a:cs typeface="Calibri"/>
              </a:rPr>
              <a:t>the</a:t>
            </a:r>
            <a:r>
              <a:rPr sz="3200" spc="50">
                <a:latin typeface="Calibri"/>
                <a:cs typeface="Calibri"/>
              </a:rPr>
              <a:t> </a:t>
            </a:r>
            <a:r>
              <a:rPr sz="3200" spc="-10">
                <a:latin typeface="Calibri"/>
                <a:cs typeface="Calibri"/>
              </a:rPr>
              <a:t>extreme.</a:t>
            </a:r>
            <a:endParaRPr sz="3200">
              <a:latin typeface="Calibri"/>
              <a:cs typeface="Calibri"/>
            </a:endParaRPr>
          </a:p>
        </p:txBody>
      </p:sp>
    </p:spTree>
  </p:cSld>
  <p:clrMapOvr>
    <a:masterClrMapping/>
  </p:clrMapOvr>
  <p:transition/>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FCEADA"/>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306317" y="461899"/>
            <a:ext cx="2530475" cy="696595"/>
          </a:xfrm>
          <a:prstGeom prst="rect">
            <a:avLst/>
          </a:prstGeom>
        </p:spPr>
        <p:txBody>
          <a:bodyPr vert="horz" wrap="square" lIns="0" tIns="13335" rIns="0" bIns="0" rtlCol="0">
            <a:spAutoFit/>
          </a:bodyPr>
          <a:lstStyle/>
          <a:p>
            <a:pPr marL="12700">
              <a:lnSpc>
                <a:spcPct val="100000"/>
              </a:lnSpc>
              <a:spcBef>
                <a:spcPts val="105"/>
              </a:spcBef>
            </a:pPr>
            <a:r>
              <a:rPr spc="-15"/>
              <a:t>Reflections</a:t>
            </a:r>
          </a:p>
        </p:txBody>
      </p:sp>
      <p:sp>
        <p:nvSpPr>
          <p:cNvPr id="4" name="object 4"/>
          <p:cNvSpPr/>
          <p:nvPr/>
        </p:nvSpPr>
        <p:spPr>
          <a:xfrm>
            <a:off x="1924811" y="1421891"/>
            <a:ext cx="5294376" cy="5090160"/>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9"/>
        <p:cNvGrpSpPr/>
        <p:nvPr/>
      </p:nvGrpSpPr>
      <p:grpSpPr>
        <a:xfrm>
          <a:off x="0" y="0"/>
          <a:ext cx="0" cy="0"/>
        </a:xfrm>
      </p:grpSpPr>
      <p:sp>
        <p:nvSpPr>
          <p:cNvPr id="60" name="Google Shape;60;p14"/>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Module Objectives</a:t>
            </a:r>
          </a:p>
        </p:txBody>
      </p:sp>
      <p:sp>
        <p:nvSpPr>
          <p:cNvPr id="61" name="Google Shape;61;p14"/>
          <p:cNvSpPr txBox="1">
            <a:spLocks noGrp="1"/>
          </p:cNvSpPr>
          <p:nvPr>
            <p:ph type="body" idx="2"/>
          </p:nvPr>
        </p:nvSpPr>
        <p:spPr>
          <a:xfrm>
            <a:off x="514351" y="1304995"/>
            <a:ext cx="6838949"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At the end of this module, you will be able to:</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Learn Agile methodology </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Define software, history of software engineering, and software development methodologies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Identify the traditional software development models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Discuss the waterfall model and classical waterfall model</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Understand about traditional IT organizations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Learn about developers vs IT operations conflict</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Explain birth of Agile, and four values of the Agile manifesto</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Describe about Scrum, Scrum theory, Scrum values, Scrum roles, </a:t>
            </a: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b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master, Scrum sprints, benefits of Scrum, etc.</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Describe planning and estimation, Agile planning, and its levels </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Define conditions of satisfaction and velocity</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pic>
        <p:nvPicPr>
          <p:cNvPr id="4" name="Picture 3">
            <a:extLst>
              <a:ext uri="{FF2B5EF4-FFF2-40B4-BE49-F238E27FC236}">
                <a16:creationId xmlns:a16="http://schemas.microsoft.com/office/drawing/2014/main" id="{71B936D1-0957-4038-AD1C-9B3E5879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7750" y="2653748"/>
            <a:ext cx="3712675" cy="3571007"/>
          </a:xfrm>
          <a:prstGeom prst="rect">
            <a:avLst/>
          </a:prstGeom>
        </p:spPr>
      </p:pic>
    </p:spTree>
  </p:cSld>
  <p:clrMapOvr>
    <a:masterClrMapping/>
  </p:clrMapOvr>
  <p:transition/>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3468751" y="2771901"/>
            <a:ext cx="2202180" cy="696595"/>
          </a:xfrm>
          <a:prstGeom prst="rect">
            <a:avLst/>
          </a:prstGeom>
        </p:spPr>
        <p:txBody>
          <a:bodyPr vert="horz" wrap="square" lIns="0" tIns="13335" rIns="0" bIns="0" rtlCol="0">
            <a:spAutoFit/>
          </a:bodyPr>
          <a:lstStyle/>
          <a:p>
            <a:pPr marL="12700">
              <a:lnSpc>
                <a:spcPct val="100000"/>
              </a:lnSpc>
              <a:spcBef>
                <a:spcPts val="105"/>
              </a:spcBef>
            </a:pPr>
            <a:r>
              <a:rPr spc="-5"/>
              <a:t>7.</a:t>
            </a:r>
            <a:r>
              <a:rPr spc="-90"/>
              <a:t> </a:t>
            </a:r>
            <a:r>
              <a:rPr spc="-20"/>
              <a:t>Review</a:t>
            </a:r>
          </a:p>
        </p:txBody>
      </p:sp>
      <p:sp>
        <p:nvSpPr>
          <p:cNvPr id="3" name="object 3"/>
          <p:cNvSpPr/>
          <p:nvPr/>
        </p:nvSpPr>
        <p:spPr>
          <a:xfrm>
            <a:off x="828294" y="1701545"/>
            <a:ext cx="7489190" cy="2952115"/>
          </a:xfrm>
          <a:custGeom>
            <a:rect l="l" t="t" r="r" b="b"/>
            <a:pathLst>
              <a:path w="7489190" h="2952115">
                <a:moveTo>
                  <a:pt x="0" y="553465"/>
                </a:moveTo>
                <a:lnTo>
                  <a:pt x="6590" y="504440"/>
                </a:lnTo>
                <a:lnTo>
                  <a:pt x="25188" y="460389"/>
                </a:lnTo>
                <a:lnTo>
                  <a:pt x="54036" y="423068"/>
                </a:lnTo>
                <a:lnTo>
                  <a:pt x="91376" y="394236"/>
                </a:lnTo>
                <a:lnTo>
                  <a:pt x="135447" y="375648"/>
                </a:lnTo>
                <a:lnTo>
                  <a:pt x="184492" y="369062"/>
                </a:lnTo>
                <a:lnTo>
                  <a:pt x="7119874" y="369062"/>
                </a:lnTo>
                <a:lnTo>
                  <a:pt x="7119874" y="184530"/>
                </a:lnTo>
                <a:lnTo>
                  <a:pt x="7126469" y="135451"/>
                </a:lnTo>
                <a:lnTo>
                  <a:pt x="7145081" y="91364"/>
                </a:lnTo>
                <a:lnTo>
                  <a:pt x="7173944" y="54022"/>
                </a:lnTo>
                <a:lnTo>
                  <a:pt x="7211295" y="25178"/>
                </a:lnTo>
                <a:lnTo>
                  <a:pt x="7255370" y="6586"/>
                </a:lnTo>
                <a:lnTo>
                  <a:pt x="7304405" y="0"/>
                </a:lnTo>
                <a:lnTo>
                  <a:pt x="7353484" y="6586"/>
                </a:lnTo>
                <a:lnTo>
                  <a:pt x="7397571" y="25178"/>
                </a:lnTo>
                <a:lnTo>
                  <a:pt x="7434913" y="54022"/>
                </a:lnTo>
                <a:lnTo>
                  <a:pt x="7463757" y="91364"/>
                </a:lnTo>
                <a:lnTo>
                  <a:pt x="7482349" y="135451"/>
                </a:lnTo>
                <a:lnTo>
                  <a:pt x="7488935" y="184530"/>
                </a:lnTo>
                <a:lnTo>
                  <a:pt x="7488935" y="2398522"/>
                </a:lnTo>
                <a:lnTo>
                  <a:pt x="7482349" y="2447547"/>
                </a:lnTo>
                <a:lnTo>
                  <a:pt x="7463757" y="2491598"/>
                </a:lnTo>
                <a:lnTo>
                  <a:pt x="7434913" y="2528919"/>
                </a:lnTo>
                <a:lnTo>
                  <a:pt x="7397571" y="2557751"/>
                </a:lnTo>
                <a:lnTo>
                  <a:pt x="7353484" y="2576339"/>
                </a:lnTo>
                <a:lnTo>
                  <a:pt x="7304405" y="2582926"/>
                </a:lnTo>
                <a:lnTo>
                  <a:pt x="368998" y="2582926"/>
                </a:lnTo>
                <a:lnTo>
                  <a:pt x="368998" y="2767456"/>
                </a:lnTo>
                <a:lnTo>
                  <a:pt x="362408" y="2816536"/>
                </a:lnTo>
                <a:lnTo>
                  <a:pt x="343809" y="2860623"/>
                </a:lnTo>
                <a:lnTo>
                  <a:pt x="314961" y="2897965"/>
                </a:lnTo>
                <a:lnTo>
                  <a:pt x="277622" y="2926809"/>
                </a:lnTo>
                <a:lnTo>
                  <a:pt x="233550" y="2945401"/>
                </a:lnTo>
                <a:lnTo>
                  <a:pt x="184505" y="2951987"/>
                </a:lnTo>
                <a:lnTo>
                  <a:pt x="135460" y="2945401"/>
                </a:lnTo>
                <a:lnTo>
                  <a:pt x="91388" y="2926809"/>
                </a:lnTo>
                <a:lnTo>
                  <a:pt x="54049" y="2897965"/>
                </a:lnTo>
                <a:lnTo>
                  <a:pt x="25201" y="2860623"/>
                </a:lnTo>
                <a:lnTo>
                  <a:pt x="6603" y="2816536"/>
                </a:lnTo>
                <a:lnTo>
                  <a:pt x="12" y="2767456"/>
                </a:lnTo>
                <a:lnTo>
                  <a:pt x="0" y="553465"/>
                </a:lnTo>
                <a:close/>
              </a:path>
            </a:pathLst>
          </a:custGeom>
          <a:ln w="25908">
            <a:solidFill>
              <a:srgbClr val="000000"/>
            </a:solidFill>
          </a:ln>
        </p:spPr>
        <p:txBody>
          <a:bodyPr wrap="square" lIns="0" tIns="0" rIns="0" bIns="0" rtlCol="0"/>
          <a:lstStyle>
            <a:defPPr>
              <a:defRPr lang="en-US"/>
            </a:defPPr>
          </a:lstStyle>
          <a:p>
            <a:endParaRPr/>
          </a:p>
        </p:txBody>
      </p:sp>
      <p:sp>
        <p:nvSpPr>
          <p:cNvPr id="4" name="object 4"/>
          <p:cNvSpPr/>
          <p:nvPr/>
        </p:nvSpPr>
        <p:spPr>
          <a:xfrm>
            <a:off x="7948168" y="1886076"/>
            <a:ext cx="369570" cy="184785"/>
          </a:xfrm>
          <a:custGeom>
            <a:rect l="l" t="t" r="r" b="b"/>
            <a:pathLst>
              <a:path w="369570" h="184785">
                <a:moveTo>
                  <a:pt x="0" y="184531"/>
                </a:moveTo>
                <a:lnTo>
                  <a:pt x="184530" y="184531"/>
                </a:lnTo>
                <a:lnTo>
                  <a:pt x="233610" y="177935"/>
                </a:lnTo>
                <a:lnTo>
                  <a:pt x="277697" y="159323"/>
                </a:lnTo>
                <a:lnTo>
                  <a:pt x="315039" y="130460"/>
                </a:lnTo>
                <a:lnTo>
                  <a:pt x="343883" y="93109"/>
                </a:lnTo>
                <a:lnTo>
                  <a:pt x="362475" y="49034"/>
                </a:lnTo>
                <a:lnTo>
                  <a:pt x="369061" y="0"/>
                </a:lnTo>
              </a:path>
            </a:pathLst>
          </a:custGeom>
          <a:ln w="25908">
            <a:solidFill>
              <a:srgbClr val="000000"/>
            </a:solidFill>
          </a:ln>
        </p:spPr>
        <p:txBody>
          <a:bodyPr wrap="square" lIns="0" tIns="0" rIns="0" bIns="0" rtlCol="0"/>
          <a:lstStyle>
            <a:defPPr>
              <a:defRPr lang="en-US"/>
            </a:defPPr>
          </a:lstStyle>
          <a:p>
            <a:endParaRPr/>
          </a:p>
        </p:txBody>
      </p:sp>
      <p:sp>
        <p:nvSpPr>
          <p:cNvPr id="5" name="object 5"/>
          <p:cNvSpPr/>
          <p:nvPr/>
        </p:nvSpPr>
        <p:spPr>
          <a:xfrm>
            <a:off x="7935214" y="1873123"/>
            <a:ext cx="210438" cy="210438"/>
          </a:xfrm>
          <a:prstGeom prst="rect">
            <a:avLst/>
          </a:prstGeom>
          <a:blipFill>
            <a:blip r:embed="rId2"/>
            <a:stretch>
              <a:fillRect/>
            </a:stretch>
          </a:blipFill>
        </p:spPr>
        <p:txBody>
          <a:bodyPr wrap="square" lIns="0" tIns="0" rIns="0" bIns="0" rtlCol="0"/>
          <a:lstStyle>
            <a:defPPr>
              <a:defRPr lang="en-US"/>
            </a:defPPr>
          </a:lstStyle>
          <a:p>
            <a:endParaRPr/>
          </a:p>
        </p:txBody>
      </p:sp>
      <p:sp>
        <p:nvSpPr>
          <p:cNvPr id="6" name="object 6"/>
          <p:cNvSpPr/>
          <p:nvPr/>
        </p:nvSpPr>
        <p:spPr>
          <a:xfrm>
            <a:off x="828306" y="2162810"/>
            <a:ext cx="369570" cy="276860"/>
          </a:xfrm>
          <a:custGeom>
            <a:rect l="l" t="t" r="r" b="b"/>
            <a:pathLst>
              <a:path w="369569" h="276860">
                <a:moveTo>
                  <a:pt x="184480" y="276732"/>
                </a:moveTo>
                <a:lnTo>
                  <a:pt x="184480" y="92201"/>
                </a:lnTo>
                <a:lnTo>
                  <a:pt x="211499" y="27003"/>
                </a:lnTo>
                <a:lnTo>
                  <a:pt x="276732" y="0"/>
                </a:lnTo>
                <a:lnTo>
                  <a:pt x="312643" y="7244"/>
                </a:lnTo>
                <a:lnTo>
                  <a:pt x="341966" y="27003"/>
                </a:lnTo>
                <a:lnTo>
                  <a:pt x="361736" y="56310"/>
                </a:lnTo>
                <a:lnTo>
                  <a:pt x="368985" y="92201"/>
                </a:lnTo>
                <a:lnTo>
                  <a:pt x="362395" y="141281"/>
                </a:lnTo>
                <a:lnTo>
                  <a:pt x="343796" y="185368"/>
                </a:lnTo>
                <a:lnTo>
                  <a:pt x="314948" y="222710"/>
                </a:lnTo>
                <a:lnTo>
                  <a:pt x="277609" y="251554"/>
                </a:lnTo>
                <a:lnTo>
                  <a:pt x="233538" y="270146"/>
                </a:lnTo>
                <a:lnTo>
                  <a:pt x="184492" y="276732"/>
                </a:lnTo>
                <a:lnTo>
                  <a:pt x="135447" y="270146"/>
                </a:lnTo>
                <a:lnTo>
                  <a:pt x="91376" y="251554"/>
                </a:lnTo>
                <a:lnTo>
                  <a:pt x="54036" y="222710"/>
                </a:lnTo>
                <a:lnTo>
                  <a:pt x="25188" y="185368"/>
                </a:lnTo>
                <a:lnTo>
                  <a:pt x="6590" y="141281"/>
                </a:lnTo>
                <a:lnTo>
                  <a:pt x="0" y="92201"/>
                </a:lnTo>
              </a:path>
            </a:pathLst>
          </a:custGeom>
          <a:ln w="25908">
            <a:solidFill>
              <a:srgbClr val="000000"/>
            </a:solidFill>
          </a:ln>
        </p:spPr>
        <p:txBody>
          <a:bodyPr wrap="square" lIns="0" tIns="0" rIns="0" bIns="0" rtlCol="0"/>
          <a:lstStyle>
            <a:defPPr>
              <a:defRPr lang="en-US"/>
            </a:defPPr>
          </a:lstStyle>
          <a:p>
            <a:endParaRPr/>
          </a:p>
        </p:txBody>
      </p:sp>
      <p:sp>
        <p:nvSpPr>
          <p:cNvPr id="7" name="object 7"/>
          <p:cNvSpPr/>
          <p:nvPr/>
        </p:nvSpPr>
        <p:spPr>
          <a:xfrm flipH="1">
            <a:off x="1197292" y="2255011"/>
            <a:ext cx="0" cy="2029460"/>
          </a:xfrm>
          <a:custGeom>
            <a:rect l="l" t="t" r="r" b="b"/>
            <a:pathLst>
              <a:path h="2029460">
                <a:moveTo>
                  <a:pt x="0" y="0"/>
                </a:moveTo>
                <a:lnTo>
                  <a:pt x="0" y="2029460"/>
                </a:lnTo>
              </a:path>
            </a:pathLst>
          </a:custGeom>
          <a:ln w="25908">
            <a:solidFill>
              <a:srgbClr val="000000"/>
            </a:solidFill>
          </a:ln>
        </p:spPr>
        <p:txBody>
          <a:bodyPr wrap="square" lIns="0" tIns="0" rIns="0" bIns="0" rtlCol="0"/>
          <a:lstStyle>
            <a:defPPr>
              <a:defRPr lang="en-US"/>
            </a:defPPr>
          </a:lstStyle>
          <a:p>
            <a:endParaRPr/>
          </a:p>
        </p:txBody>
      </p:sp>
    </p:spTree>
  </p:cSld>
  <p:clrMapOvr>
    <a:masterClrMapping/>
  </p:clrMapOvr>
  <p:transition/>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3746753" y="461899"/>
            <a:ext cx="1651635" cy="696595"/>
          </a:xfrm>
          <a:prstGeom prst="rect">
            <a:avLst/>
          </a:prstGeom>
        </p:spPr>
        <p:txBody>
          <a:bodyPr vert="horz" wrap="square" lIns="0" tIns="13335" rIns="0" bIns="0" rtlCol="0">
            <a:spAutoFit/>
          </a:bodyPr>
          <a:lstStyle/>
          <a:p>
            <a:pPr marL="12700">
              <a:lnSpc>
                <a:spcPct val="100000"/>
              </a:lnSpc>
              <a:spcBef>
                <a:spcPts val="105"/>
              </a:spcBef>
            </a:pPr>
            <a:r>
              <a:rPr spc="-75"/>
              <a:t>R</a:t>
            </a:r>
            <a:r>
              <a:rPr spc="-25"/>
              <a:t>e</a:t>
            </a:r>
            <a:r>
              <a:rPr/>
              <a:t>vi</a:t>
            </a:r>
            <a:r>
              <a:rPr spc="-25"/>
              <a:t>e</a:t>
            </a:r>
            <a:r>
              <a:rPr/>
              <a:t>w</a:t>
            </a:r>
          </a:p>
        </p:txBody>
      </p:sp>
      <p:sp>
        <p:nvSpPr>
          <p:cNvPr id="3" name="object 3"/>
          <p:cNvSpPr txBox="1"/>
          <p:nvPr/>
        </p:nvSpPr>
        <p:spPr>
          <a:xfrm>
            <a:off x="535940" y="1607261"/>
            <a:ext cx="3598545" cy="514350"/>
          </a:xfrm>
          <a:prstGeom prst="rect">
            <a:avLst/>
          </a:prstGeom>
        </p:spPr>
        <p:txBody>
          <a:bodyPr vert="horz" wrap="square" lIns="0" tIns="13335" rIns="0" bIns="0" rtlCol="0">
            <a:spAutoFit/>
          </a:bodyPr>
          <a:lstStyle>
            <a:defPPr>
              <a:defRPr lang="en-US"/>
            </a:defPPr>
          </a:lstStyle>
          <a:p>
            <a:pPr marL="355600" indent="-342900">
              <a:lnSpc>
                <a:spcPct val="100000"/>
              </a:lnSpc>
              <a:spcBef>
                <a:spcPts val="105"/>
              </a:spcBef>
              <a:buFont typeface="Arial" pitchFamily="34" charset="0"/>
              <a:buChar char="•"/>
              <a:tabLst>
                <a:tab pos="354965"/>
                <a:tab pos="355600"/>
              </a:tabLst>
            </a:pPr>
            <a:r>
              <a:rPr sz="3200" spc="-5">
                <a:latin typeface="Calibri"/>
                <a:cs typeface="Calibri"/>
              </a:rPr>
              <a:t>What did </a:t>
            </a:r>
            <a:r>
              <a:rPr sz="3200" spc="-10">
                <a:latin typeface="Calibri"/>
                <a:cs typeface="Calibri"/>
              </a:rPr>
              <a:t>we</a:t>
            </a:r>
            <a:r>
              <a:rPr sz="3200" spc="-50">
                <a:latin typeface="Calibri"/>
                <a:cs typeface="Calibri"/>
              </a:rPr>
              <a:t> </a:t>
            </a:r>
            <a:r>
              <a:rPr sz="3200">
                <a:latin typeface="Calibri"/>
                <a:cs typeface="Calibri"/>
              </a:rPr>
              <a:t>learn?</a:t>
            </a:r>
            <a:endParaRPr sz="3200">
              <a:latin typeface="Calibri"/>
              <a:cs typeface="Calibri"/>
            </a:endParaRPr>
          </a:p>
        </p:txBody>
      </p:sp>
    </p:spTree>
  </p:cSld>
  <p:clrMapOvr>
    <a:masterClrMapping/>
  </p:clrMapOvr>
  <p:transition/>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DBEDF4"/>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200145" y="2771901"/>
            <a:ext cx="2740025" cy="696595"/>
          </a:xfrm>
          <a:prstGeom prst="rect">
            <a:avLst/>
          </a:prstGeom>
        </p:spPr>
        <p:txBody>
          <a:bodyPr vert="horz" wrap="square" lIns="0" tIns="13335" rIns="0" bIns="0" rtlCol="0">
            <a:spAutoFit/>
          </a:bodyPr>
          <a:lstStyle/>
          <a:p>
            <a:pPr marL="12700">
              <a:lnSpc>
                <a:spcPct val="100000"/>
              </a:lnSpc>
              <a:spcBef>
                <a:spcPts val="105"/>
              </a:spcBef>
            </a:pPr>
            <a:r>
              <a:rPr spc="-5"/>
              <a:t>8.</a:t>
            </a:r>
            <a:r>
              <a:rPr spc="-65"/>
              <a:t> </a:t>
            </a:r>
            <a:r>
              <a:rPr/>
              <a:t>Summary</a:t>
            </a:r>
          </a:p>
        </p:txBody>
      </p:sp>
      <p:sp>
        <p:nvSpPr>
          <p:cNvPr id="4" name="object 4"/>
          <p:cNvSpPr/>
          <p:nvPr/>
        </p:nvSpPr>
        <p:spPr>
          <a:xfrm>
            <a:off x="828294" y="1701545"/>
            <a:ext cx="7489190" cy="2952115"/>
          </a:xfrm>
          <a:custGeom>
            <a:rect l="l" t="t" r="r" b="b"/>
            <a:pathLst>
              <a:path w="7489190" h="2952115">
                <a:moveTo>
                  <a:pt x="0" y="553465"/>
                </a:moveTo>
                <a:lnTo>
                  <a:pt x="6590" y="504440"/>
                </a:lnTo>
                <a:lnTo>
                  <a:pt x="25188" y="460389"/>
                </a:lnTo>
                <a:lnTo>
                  <a:pt x="54036" y="423068"/>
                </a:lnTo>
                <a:lnTo>
                  <a:pt x="91376" y="394236"/>
                </a:lnTo>
                <a:lnTo>
                  <a:pt x="135447" y="375648"/>
                </a:lnTo>
                <a:lnTo>
                  <a:pt x="184492" y="369062"/>
                </a:lnTo>
                <a:lnTo>
                  <a:pt x="7119874" y="369062"/>
                </a:lnTo>
                <a:lnTo>
                  <a:pt x="7119874" y="184530"/>
                </a:lnTo>
                <a:lnTo>
                  <a:pt x="7126469" y="135451"/>
                </a:lnTo>
                <a:lnTo>
                  <a:pt x="7145081" y="91364"/>
                </a:lnTo>
                <a:lnTo>
                  <a:pt x="7173944" y="54022"/>
                </a:lnTo>
                <a:lnTo>
                  <a:pt x="7211295" y="25178"/>
                </a:lnTo>
                <a:lnTo>
                  <a:pt x="7255370" y="6586"/>
                </a:lnTo>
                <a:lnTo>
                  <a:pt x="7304405" y="0"/>
                </a:lnTo>
                <a:lnTo>
                  <a:pt x="7353484" y="6586"/>
                </a:lnTo>
                <a:lnTo>
                  <a:pt x="7397571" y="25178"/>
                </a:lnTo>
                <a:lnTo>
                  <a:pt x="7434913" y="54022"/>
                </a:lnTo>
                <a:lnTo>
                  <a:pt x="7463757" y="91364"/>
                </a:lnTo>
                <a:lnTo>
                  <a:pt x="7482349" y="135451"/>
                </a:lnTo>
                <a:lnTo>
                  <a:pt x="7488935" y="184530"/>
                </a:lnTo>
                <a:lnTo>
                  <a:pt x="7488935" y="2398522"/>
                </a:lnTo>
                <a:lnTo>
                  <a:pt x="7482349" y="2447547"/>
                </a:lnTo>
                <a:lnTo>
                  <a:pt x="7463757" y="2491598"/>
                </a:lnTo>
                <a:lnTo>
                  <a:pt x="7434913" y="2528919"/>
                </a:lnTo>
                <a:lnTo>
                  <a:pt x="7397571" y="2557751"/>
                </a:lnTo>
                <a:lnTo>
                  <a:pt x="7353484" y="2576339"/>
                </a:lnTo>
                <a:lnTo>
                  <a:pt x="7304405" y="2582926"/>
                </a:lnTo>
                <a:lnTo>
                  <a:pt x="368998" y="2582926"/>
                </a:lnTo>
                <a:lnTo>
                  <a:pt x="368998" y="2767456"/>
                </a:lnTo>
                <a:lnTo>
                  <a:pt x="362408" y="2816536"/>
                </a:lnTo>
                <a:lnTo>
                  <a:pt x="343809" y="2860623"/>
                </a:lnTo>
                <a:lnTo>
                  <a:pt x="314961" y="2897965"/>
                </a:lnTo>
                <a:lnTo>
                  <a:pt x="277622" y="2926809"/>
                </a:lnTo>
                <a:lnTo>
                  <a:pt x="233550" y="2945401"/>
                </a:lnTo>
                <a:lnTo>
                  <a:pt x="184505" y="2951987"/>
                </a:lnTo>
                <a:lnTo>
                  <a:pt x="135460" y="2945401"/>
                </a:lnTo>
                <a:lnTo>
                  <a:pt x="91388" y="2926809"/>
                </a:lnTo>
                <a:lnTo>
                  <a:pt x="54049" y="2897965"/>
                </a:lnTo>
                <a:lnTo>
                  <a:pt x="25201" y="2860623"/>
                </a:lnTo>
                <a:lnTo>
                  <a:pt x="6603" y="2816536"/>
                </a:lnTo>
                <a:lnTo>
                  <a:pt x="12" y="2767456"/>
                </a:lnTo>
                <a:lnTo>
                  <a:pt x="0" y="553465"/>
                </a:lnTo>
                <a:close/>
              </a:path>
            </a:pathLst>
          </a:custGeom>
          <a:ln w="25908">
            <a:solidFill>
              <a:srgbClr val="000000"/>
            </a:solidFill>
          </a:ln>
        </p:spPr>
        <p:txBody>
          <a:bodyPr wrap="square" lIns="0" tIns="0" rIns="0" bIns="0" rtlCol="0"/>
          <a:lstStyle>
            <a:defPPr>
              <a:defRPr lang="en-US"/>
            </a:defPPr>
          </a:lstStyle>
          <a:p>
            <a:endParaRPr/>
          </a:p>
        </p:txBody>
      </p:sp>
      <p:sp>
        <p:nvSpPr>
          <p:cNvPr id="5" name="object 5"/>
          <p:cNvSpPr/>
          <p:nvPr/>
        </p:nvSpPr>
        <p:spPr>
          <a:xfrm>
            <a:off x="7948168" y="1886076"/>
            <a:ext cx="369570" cy="184785"/>
          </a:xfrm>
          <a:custGeom>
            <a:rect l="l" t="t" r="r" b="b"/>
            <a:pathLst>
              <a:path w="369570" h="184785">
                <a:moveTo>
                  <a:pt x="0" y="184531"/>
                </a:moveTo>
                <a:lnTo>
                  <a:pt x="184530" y="184531"/>
                </a:lnTo>
                <a:lnTo>
                  <a:pt x="233610" y="177935"/>
                </a:lnTo>
                <a:lnTo>
                  <a:pt x="277697" y="159323"/>
                </a:lnTo>
                <a:lnTo>
                  <a:pt x="315039" y="130460"/>
                </a:lnTo>
                <a:lnTo>
                  <a:pt x="343883" y="93109"/>
                </a:lnTo>
                <a:lnTo>
                  <a:pt x="362475" y="49034"/>
                </a:lnTo>
                <a:lnTo>
                  <a:pt x="369061" y="0"/>
                </a:lnTo>
              </a:path>
            </a:pathLst>
          </a:custGeom>
          <a:ln w="25908">
            <a:solidFill>
              <a:srgbClr val="000000"/>
            </a:solidFill>
          </a:ln>
        </p:spPr>
        <p:txBody>
          <a:bodyPr wrap="square" lIns="0" tIns="0" rIns="0" bIns="0" rtlCol="0"/>
          <a:lstStyle>
            <a:defPPr>
              <a:defRPr lang="en-US"/>
            </a:defPPr>
          </a:lstStyle>
          <a:p>
            <a:endParaRPr/>
          </a:p>
        </p:txBody>
      </p:sp>
      <p:sp>
        <p:nvSpPr>
          <p:cNvPr id="6" name="object 6"/>
          <p:cNvSpPr/>
          <p:nvPr/>
        </p:nvSpPr>
        <p:spPr>
          <a:xfrm>
            <a:off x="7935214" y="1873123"/>
            <a:ext cx="210438" cy="210438"/>
          </a:xfrm>
          <a:prstGeom prst="rect">
            <a:avLst/>
          </a:prstGeom>
          <a:blipFill>
            <a:blip r:embed="rId2"/>
            <a:stretch>
              <a:fillRect/>
            </a:stretch>
          </a:blipFill>
        </p:spPr>
        <p:txBody>
          <a:bodyPr wrap="square" lIns="0" tIns="0" rIns="0" bIns="0" rtlCol="0"/>
          <a:lstStyle>
            <a:defPPr>
              <a:defRPr lang="en-US"/>
            </a:defPPr>
          </a:lstStyle>
          <a:p>
            <a:endParaRPr/>
          </a:p>
        </p:txBody>
      </p:sp>
      <p:sp>
        <p:nvSpPr>
          <p:cNvPr id="7" name="object 7"/>
          <p:cNvSpPr/>
          <p:nvPr/>
        </p:nvSpPr>
        <p:spPr>
          <a:xfrm>
            <a:off x="828306" y="2162810"/>
            <a:ext cx="369570" cy="276860"/>
          </a:xfrm>
          <a:custGeom>
            <a:rect l="l" t="t" r="r" b="b"/>
            <a:pathLst>
              <a:path w="369569" h="276860">
                <a:moveTo>
                  <a:pt x="184480" y="276732"/>
                </a:moveTo>
                <a:lnTo>
                  <a:pt x="184480" y="92201"/>
                </a:lnTo>
                <a:lnTo>
                  <a:pt x="211499" y="27003"/>
                </a:lnTo>
                <a:lnTo>
                  <a:pt x="276732" y="0"/>
                </a:lnTo>
                <a:lnTo>
                  <a:pt x="312643" y="7244"/>
                </a:lnTo>
                <a:lnTo>
                  <a:pt x="341966" y="27003"/>
                </a:lnTo>
                <a:lnTo>
                  <a:pt x="361736" y="56310"/>
                </a:lnTo>
                <a:lnTo>
                  <a:pt x="368985" y="92201"/>
                </a:lnTo>
                <a:lnTo>
                  <a:pt x="362395" y="141281"/>
                </a:lnTo>
                <a:lnTo>
                  <a:pt x="343796" y="185368"/>
                </a:lnTo>
                <a:lnTo>
                  <a:pt x="314948" y="222710"/>
                </a:lnTo>
                <a:lnTo>
                  <a:pt x="277609" y="251554"/>
                </a:lnTo>
                <a:lnTo>
                  <a:pt x="233538" y="270146"/>
                </a:lnTo>
                <a:lnTo>
                  <a:pt x="184492" y="276732"/>
                </a:lnTo>
                <a:lnTo>
                  <a:pt x="135447" y="270146"/>
                </a:lnTo>
                <a:lnTo>
                  <a:pt x="91376" y="251554"/>
                </a:lnTo>
                <a:lnTo>
                  <a:pt x="54036" y="222710"/>
                </a:lnTo>
                <a:lnTo>
                  <a:pt x="25188" y="185368"/>
                </a:lnTo>
                <a:lnTo>
                  <a:pt x="6590" y="141281"/>
                </a:lnTo>
                <a:lnTo>
                  <a:pt x="0" y="92201"/>
                </a:lnTo>
              </a:path>
            </a:pathLst>
          </a:custGeom>
          <a:ln w="25908">
            <a:solidFill>
              <a:srgbClr val="000000"/>
            </a:solidFill>
          </a:ln>
        </p:spPr>
        <p:txBody>
          <a:bodyPr wrap="square" lIns="0" tIns="0" rIns="0" bIns="0" rtlCol="0"/>
          <a:lstStyle>
            <a:defPPr>
              <a:defRPr lang="en-US"/>
            </a:defPPr>
          </a:lstStyle>
          <a:p>
            <a:endParaRPr/>
          </a:p>
        </p:txBody>
      </p:sp>
      <p:sp>
        <p:nvSpPr>
          <p:cNvPr id="8" name="object 8"/>
          <p:cNvSpPr/>
          <p:nvPr/>
        </p:nvSpPr>
        <p:spPr>
          <a:xfrm flipH="1">
            <a:off x="1197292" y="2255011"/>
            <a:ext cx="0" cy="2029460"/>
          </a:xfrm>
          <a:custGeom>
            <a:rect l="l" t="t" r="r" b="b"/>
            <a:pathLst>
              <a:path h="2029460">
                <a:moveTo>
                  <a:pt x="0" y="0"/>
                </a:moveTo>
                <a:lnTo>
                  <a:pt x="0" y="2029460"/>
                </a:lnTo>
              </a:path>
            </a:pathLst>
          </a:custGeom>
          <a:ln w="25908">
            <a:solidFill>
              <a:srgbClr val="000000"/>
            </a:solidFill>
          </a:ln>
        </p:spPr>
        <p:txBody>
          <a:bodyPr wrap="square" lIns="0" tIns="0" rIns="0" bIns="0" rtlCol="0"/>
          <a:lstStyle>
            <a:defPPr>
              <a:defRPr lang="en-US"/>
            </a:defPPr>
          </a:lstStyle>
          <a:p>
            <a:endParaRPr/>
          </a:p>
        </p:txBody>
      </p:sp>
    </p:spTree>
  </p:cSld>
  <p:clrMapOvr>
    <a:masterClrMapping/>
  </p:clrMapOvr>
  <p:transition/>
  <p:timing/>
</p:sld>
</file>

<file path=ppt/slides/slide2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DBEDF4"/>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477005" y="461899"/>
            <a:ext cx="2188210" cy="696595"/>
          </a:xfrm>
          <a:prstGeom prst="rect">
            <a:avLst/>
          </a:prstGeom>
        </p:spPr>
        <p:txBody>
          <a:bodyPr vert="horz" wrap="square" lIns="0" tIns="13335" rIns="0" bIns="0" rtlCol="0">
            <a:spAutoFit/>
          </a:bodyPr>
          <a:lstStyle/>
          <a:p>
            <a:pPr marL="12700">
              <a:lnSpc>
                <a:spcPct val="100000"/>
              </a:lnSpc>
              <a:spcBef>
                <a:spcPts val="105"/>
              </a:spcBef>
            </a:pPr>
            <a:r>
              <a:rPr spc="-5"/>
              <a:t>Summa</a:t>
            </a:r>
            <a:r>
              <a:rPr spc="20"/>
              <a:t>r</a:t>
            </a:r>
            <a:r>
              <a:rPr/>
              <a:t>y</a:t>
            </a:r>
          </a:p>
        </p:txBody>
      </p:sp>
      <p:sp>
        <p:nvSpPr>
          <p:cNvPr id="4" name="object 4"/>
          <p:cNvSpPr/>
          <p:nvPr/>
        </p:nvSpPr>
        <p:spPr>
          <a:xfrm>
            <a:off x="1661160" y="1354836"/>
            <a:ext cx="5821680" cy="5184648"/>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2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Tree>
  </p:cSld>
  <p:clrMapOvr>
    <a:masterClrMapping/>
  </p:clrMapOvr>
  <p:transition/>
  <p:timing/>
</p:sld>
</file>

<file path=ppt/slides/slide2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9144000" h="6858000">
                <a:moveTo>
                  <a:pt x="0" y="6858000"/>
                </a:moveTo>
                <a:lnTo>
                  <a:pt x="9144000" y="6858000"/>
                </a:lnTo>
                <a:lnTo>
                  <a:pt x="9144000" y="0"/>
                </a:lnTo>
                <a:lnTo>
                  <a:pt x="0" y="0"/>
                </a:lnTo>
                <a:lnTo>
                  <a:pt x="0" y="6858000"/>
                </a:lnTo>
                <a:close/>
              </a:path>
            </a:pathLst>
          </a:custGeom>
          <a:solidFill>
            <a:srgbClr val="DBEDF4"/>
          </a:solidFill>
        </p:spPr>
        <p:txBody>
          <a:bodyPr wrap="square" lIns="0" tIns="0" rIns="0" bIns="0" rtlCol="0"/>
          <a:lstStyle>
            <a:defPPr>
              <a:defRPr lang="en-US"/>
            </a:defPPr>
          </a:lstStyle>
          <a:p>
            <a:endParaRPr/>
          </a:p>
        </p:txBody>
      </p:sp>
      <p:sp>
        <p:nvSpPr>
          <p:cNvPr id="3" name="object 3"/>
          <p:cNvSpPr txBox="1">
            <a:spLocks noGrp="1"/>
          </p:cNvSpPr>
          <p:nvPr>
            <p:ph type="title"/>
          </p:nvPr>
        </p:nvSpPr>
        <p:spPr>
          <a:xfrm>
            <a:off x="3420617" y="461899"/>
            <a:ext cx="2305685" cy="696595"/>
          </a:xfrm>
          <a:prstGeom prst="rect">
            <a:avLst/>
          </a:prstGeom>
        </p:spPr>
        <p:txBody>
          <a:bodyPr vert="horz" wrap="square" lIns="0" tIns="13335" rIns="0" bIns="0" rtlCol="0">
            <a:spAutoFit/>
          </a:bodyPr>
          <a:lstStyle/>
          <a:p>
            <a:pPr marL="12700">
              <a:lnSpc>
                <a:spcPct val="100000"/>
              </a:lnSpc>
              <a:spcBef>
                <a:spcPts val="105"/>
              </a:spcBef>
            </a:pPr>
            <a:r>
              <a:rPr spc="-75"/>
              <a:t>R</a:t>
            </a:r>
            <a:r>
              <a:rPr spc="-35"/>
              <a:t>e</a:t>
            </a:r>
            <a:r>
              <a:rPr spc="-110"/>
              <a:t>f</a:t>
            </a:r>
            <a:r>
              <a:rPr/>
              <a:t>e</a:t>
            </a:r>
            <a:r>
              <a:rPr spc="-60"/>
              <a:t>r</a:t>
            </a:r>
            <a:r>
              <a:rPr/>
              <a:t>ence</a:t>
            </a:r>
          </a:p>
        </p:txBody>
      </p:sp>
      <p:sp>
        <p:nvSpPr>
          <p:cNvPr id="4" name="object 4"/>
          <p:cNvSpPr txBox="1"/>
          <p:nvPr/>
        </p:nvSpPr>
        <p:spPr>
          <a:xfrm>
            <a:off x="535940" y="1607261"/>
            <a:ext cx="7989570" cy="1490345"/>
          </a:xfrm>
          <a:prstGeom prst="rect">
            <a:avLst/>
          </a:prstGeom>
        </p:spPr>
        <p:txBody>
          <a:bodyPr vert="horz" wrap="square" lIns="0" tIns="13335" rIns="0" bIns="0" rtlCol="0">
            <a:spAutoFit/>
          </a:bodyPr>
          <a:lstStyle>
            <a:defPPr>
              <a:defRPr lang="en-US"/>
            </a:defPPr>
          </a:lstStyle>
          <a:p>
            <a:pPr marL="355600" marR="5080" indent="-342900">
              <a:lnSpc>
                <a:spcPct val="100000"/>
              </a:lnSpc>
              <a:spcBef>
                <a:spcPts val="105"/>
              </a:spcBef>
              <a:buFont typeface="Arial" pitchFamily="34" charset="0"/>
              <a:buChar char="•"/>
              <a:tabLst>
                <a:tab pos="354965"/>
                <a:tab pos="355600"/>
              </a:tabLst>
            </a:pPr>
            <a:r>
              <a:rPr sz="3200">
                <a:latin typeface="Calibri"/>
                <a:cs typeface="Calibri"/>
              </a:rPr>
              <a:t>Beck, K. </a:t>
            </a:r>
            <a:r>
              <a:rPr sz="3200" spc="-5">
                <a:latin typeface="Calibri"/>
                <a:cs typeface="Calibri"/>
              </a:rPr>
              <a:t>(1999) </a:t>
            </a:r>
            <a:r>
              <a:rPr sz="3200">
                <a:latin typeface="Calibri"/>
                <a:cs typeface="Calibri"/>
              </a:rPr>
              <a:t>“</a:t>
            </a:r>
            <a:r>
              <a:rPr sz="3200" i="1">
                <a:latin typeface="Calibri"/>
                <a:cs typeface="Calibri"/>
              </a:rPr>
              <a:t>Extreme Programming  </a:t>
            </a:r>
            <a:r>
              <a:rPr sz="3200" i="1" spc="-5">
                <a:latin typeface="Calibri"/>
                <a:cs typeface="Calibri"/>
              </a:rPr>
              <a:t>Explained: </a:t>
            </a:r>
            <a:r>
              <a:rPr sz="3200" i="1" spc="-10">
                <a:latin typeface="Calibri"/>
                <a:cs typeface="Calibri"/>
              </a:rPr>
              <a:t>Embrace </a:t>
            </a:r>
            <a:r>
              <a:rPr sz="3200" i="1" spc="-40">
                <a:latin typeface="Calibri"/>
                <a:cs typeface="Calibri"/>
              </a:rPr>
              <a:t>Change</a:t>
            </a:r>
            <a:r>
              <a:rPr sz="3200" spc="-40">
                <a:latin typeface="Calibri"/>
                <a:cs typeface="Calibri"/>
              </a:rPr>
              <a:t>”. </a:t>
            </a:r>
            <a:r>
              <a:rPr sz="3200" spc="-30">
                <a:latin typeface="Calibri"/>
                <a:cs typeface="Calibri"/>
              </a:rPr>
              <a:t>Addison-Wesley,  </a:t>
            </a:r>
            <a:r>
              <a:rPr sz="3200">
                <a:latin typeface="Calibri"/>
                <a:cs typeface="Calibri"/>
              </a:rPr>
              <a:t>ISBN</a:t>
            </a:r>
            <a:r>
              <a:rPr sz="3200" spc="-5">
                <a:latin typeface="Calibri"/>
                <a:cs typeface="Calibri"/>
              </a:rPr>
              <a:t> 978-0321278654.</a:t>
            </a:r>
            <a:endParaRPr sz="3200">
              <a:latin typeface="Calibri"/>
              <a:cs typeface="Calibri"/>
            </a:endParaRPr>
          </a:p>
        </p:txBody>
      </p:sp>
    </p:spTree>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9"/>
        <p:cNvGrpSpPr/>
        <p:nvPr/>
      </p:nvGrpSpPr>
      <p:grpSpPr>
        <a:xfrm>
          <a:off x="0" y="0"/>
          <a:ext cx="0" cy="0"/>
        </a:xfrm>
      </p:grpSpPr>
      <p:sp>
        <p:nvSpPr>
          <p:cNvPr id="60" name="Google Shape;60;p14"/>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Module Objectives (Contd.)</a:t>
            </a:r>
          </a:p>
        </p:txBody>
      </p:sp>
      <p:sp>
        <p:nvSpPr>
          <p:cNvPr id="61" name="Google Shape;61;p14"/>
          <p:cNvSpPr txBox="1">
            <a:spLocks noGrp="1"/>
          </p:cNvSpPr>
          <p:nvPr>
            <p:ph type="body" idx="2"/>
          </p:nvPr>
        </p:nvSpPr>
        <p:spPr>
          <a:xfrm>
            <a:off x="514351" y="1304995"/>
            <a:ext cx="7133399" cy="4840828"/>
          </a:xfrm>
        </p:spPr>
        <p:txBody>
          <a:bodyPr/>
          <a:lstStyle/>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List the various estimating techniques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Discuss about soft skills in Agile</a:t>
            </a:r>
          </a:p>
          <a:p>
            <a:pPr marL="1588" marR="0" lvl="1" indent="0" algn="l" defTabSz="914400" fontAlgn="auto">
              <a:lnSpc>
                <a:spcPct val="100000"/>
              </a:lnSpc>
              <a:spcBef>
                <a:spcPts val="600"/>
              </a:spcBef>
              <a:spcAft>
                <a:spcPct val="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b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b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pic>
        <p:nvPicPr>
          <p:cNvPr id="4" name="Picture 3">
            <a:extLst>
              <a:ext uri="{FF2B5EF4-FFF2-40B4-BE49-F238E27FC236}">
                <a16:creationId xmlns:a16="http://schemas.microsoft.com/office/drawing/2014/main" id="{71B936D1-0957-4038-AD1C-9B3E5879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7750" y="2653748"/>
            <a:ext cx="3712675" cy="3571007"/>
          </a:xfrm>
          <a:prstGeom prst="rect">
            <a:avLst/>
          </a:prstGeom>
        </p:spPr>
      </p:pic>
    </p:spTree>
    <p:extLst>
      <p:ext uri="{BB962C8B-B14F-4D97-AF65-F5344CB8AC3E}">
        <p14:creationId xmlns:p14="http://schemas.microsoft.com/office/powerpoint/2010/main" val="1477690916"/>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65"/>
        <p:cNvGrpSpPr/>
        <p:nvPr/>
      </p:nvGrpSpPr>
      <p:grpSpPr>
        <a:xfrm>
          <a:off x="0" y="0"/>
          <a:ext cx="0" cy="0"/>
        </a:xfrm>
      </p:grpSpPr>
      <p:sp>
        <p:nvSpPr>
          <p:cNvPr id="66" name="Google Shape;66;p15"/>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Module Topics</a:t>
            </a:r>
          </a:p>
        </p:txBody>
      </p:sp>
      <p:sp>
        <p:nvSpPr>
          <p:cNvPr id="67" name="Google Shape;67;p15"/>
          <p:cNvSpPr txBox="1">
            <a:spLocks noGrp="1"/>
          </p:cNvSpPr>
          <p:nvPr>
            <p:ph type="body" idx="2"/>
          </p:nvPr>
        </p:nvSpPr>
        <p:spPr>
          <a:xfrm>
            <a:off x="514351" y="1304995"/>
            <a:ext cx="7133399" cy="4840828"/>
          </a:xfrm>
        </p:spPr>
        <p:txBody>
          <a:bodyPr/>
          <a:lstStyle/>
          <a:p>
            <a:pPr marL="1588" marR="0" lvl="1" indent="0" algn="l" defTabSz="914400" fontAlgn="auto">
              <a:lnSpc>
                <a:spcPct val="100000"/>
              </a:lnSpc>
              <a:spcBef>
                <a:spcPts val="300"/>
              </a:spcBef>
              <a:spcAft>
                <a:spcPct val="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Let us take a quick look at the topics that we will cover in this module:</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Agile methodology</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Software, History of Software Engineering and Software Development Methodologies</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Traditional Software Development Models</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Waterfall Model, Classical Waterfall Model</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Traditional IT Organizations</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Developers vs IT Operations Conflict</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Birth of Agile, Four Values of the Agile Manifesto</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Scrum Theory, Scrum Values, Scrum Roles, Scrum Master Scrum Sprints, Benefits of Scrum</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Planning and Estimation, Agile Planning, Levels of Agile Planning</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Conditions of Satisfaction, Velocity</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Estimating Techniques</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Soft Skills in Agile</a:t>
            </a:r>
          </a:p>
          <a:p>
            <a:pPr marL="344479" marR="0" lvl="1" indent="-342891" algn="l" defTabSz="914400" fontAlgn="auto">
              <a:lnSpc>
                <a:spcPct val="100000"/>
              </a:lnSpc>
              <a:spcBef>
                <a:spcPts val="3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Kanban Model</a:t>
            </a:r>
          </a:p>
        </p:txBody>
      </p:sp>
      <p:pic>
        <p:nvPicPr>
          <p:cNvPr id="5" name="Shape 744"/>
          <p:cNvPicPr preferRelativeResize="0"/>
          <p:nvPr/>
        </p:nvPicPr>
        <p:blipFill>
          <a:blip r:embed="rId3">
            <a:alphaModFix/>
          </a:blip>
          <a:stretch>
            <a:fillRect/>
          </a:stretch>
        </p:blipFill>
        <p:spPr>
          <a:xfrm>
            <a:off x="7647750" y="2653748"/>
            <a:ext cx="3712675" cy="3571007"/>
          </a:xfrm>
          <a:prstGeom prst="rect">
            <a:avLst/>
          </a:prstGeom>
          <a:noFill/>
          <a:ln>
            <a:noFill/>
          </a:ln>
        </p:spPr>
      </p:pic>
    </p:spTree>
    <p:extLst>
      <p:ext uri="{BB962C8B-B14F-4D97-AF65-F5344CB8AC3E}">
        <p14:creationId xmlns:p14="http://schemas.microsoft.com/office/powerpoint/2010/main" val="1218996697"/>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 Agile Methodology - Evolution</a:t>
            </a:r>
            <a:endParaRPr lang="en-US"/>
          </a:p>
        </p:txBody>
      </p:sp>
      <p:sp>
        <p:nvSpPr>
          <p:cNvPr id="5" name="Text Placeholder 4"/>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following diagram illustrates the evolution of Agile methodology.  </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8" name="Shape 216"/>
          <p:cNvGrpSpPr/>
          <p:nvPr/>
        </p:nvGrpSpPr>
        <p:grpSpPr>
          <a:xfrm>
            <a:off x="1796108" y="1943081"/>
            <a:ext cx="9041069" cy="4187324"/>
            <a:chOff x="4027366" y="1477630"/>
            <a:chExt cx="4714274" cy="4714273"/>
          </a:xfrm>
        </p:grpSpPr>
        <p:sp>
          <p:nvSpPr>
            <p:cNvPr id="9" name="Shape 217"/>
            <p:cNvSpPr/>
            <p:nvPr/>
          </p:nvSpPr>
          <p:spPr>
            <a:xfrm>
              <a:off x="4556760" y="2026552"/>
              <a:ext cx="3657600" cy="3657600"/>
            </a:xfrm>
            <a:prstGeom prst="roundRect">
              <a:avLst>
                <a:gd name="adj" fmla="val 0"/>
              </a:avLst>
            </a:prstGeom>
            <a:solidFill>
              <a:srgbClr val="0EC07D"/>
            </a:solidFill>
            <a:ln w="127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2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4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10" name="Shape 218"/>
            <p:cNvSpPr/>
            <p:nvPr/>
          </p:nvSpPr>
          <p:spPr>
            <a:xfrm>
              <a:off x="4027366" y="1477630"/>
              <a:ext cx="2167500" cy="2167500"/>
            </a:xfrm>
            <a:prstGeom prst="rect">
              <a:avLst/>
            </a:prstGeom>
            <a:solidFill>
              <a:srgbClr val="FFFFFF"/>
            </a:solidFill>
            <a:ln w="76200" cap="flat" cmpd="sng">
              <a:solidFill>
                <a:srgbClr val="0EC07D"/>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70575" tIns="170575" rIns="170575" bIns="170575" anchor="ctr" anchorCtr="0">
              <a:noAutofit/>
            </a:bodyPr>
            <a:lstStyle>
              <a:defPPr marR="0" lvl="0" algn="l" rtl="0">
                <a:lnSpc>
                  <a:spcPct val="100000"/>
                </a:lnSpc>
                <a:spcBef>
                  <a:spcPct val="0"/>
                </a:spcBef>
                <a:spcAft>
                  <a:spcPct val="0"/>
                </a:spcAft>
                <a:defRPr lang="en-US"/>
              </a:defPPr>
            </a:lstStyle>
            <a:p>
              <a:pPr marL="0" marR="0" lvl="0" indent="0" algn="ctr" rtl="0">
                <a:lnSpc>
                  <a:spcPct val="12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0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Industry frustrations in the 1990s due to the deficiencies in traditional methods of software development.</a:t>
              </a:r>
              <a:endParaRPr/>
            </a:p>
          </p:txBody>
        </p:sp>
        <p:sp>
          <p:nvSpPr>
            <p:cNvPr id="11" name="Shape 219"/>
            <p:cNvSpPr/>
            <p:nvPr/>
          </p:nvSpPr>
          <p:spPr>
            <a:xfrm>
              <a:off x="6574140" y="1477630"/>
              <a:ext cx="2167500" cy="2167500"/>
            </a:xfrm>
            <a:prstGeom prst="rect">
              <a:avLst/>
            </a:prstGeom>
            <a:solidFill>
              <a:srgbClr val="FFFFFF"/>
            </a:solidFill>
            <a:ln w="76200" cap="flat" cmpd="sng">
              <a:solidFill>
                <a:srgbClr val="0EC07D"/>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170575" tIns="170575" rIns="170575" bIns="170575" anchor="ctr" anchorCtr="0">
              <a:noAutofit/>
            </a:bodyPr>
            <a:lstStyle>
              <a:defPPr marR="0" lvl="0" algn="l" rtl="0">
                <a:lnSpc>
                  <a:spcPct val="100000"/>
                </a:lnSpc>
                <a:spcBef>
                  <a:spcPct val="0"/>
                </a:spcBef>
                <a:spcAft>
                  <a:spcPct val="0"/>
                </a:spcAft>
                <a:defRPr lang="en-US"/>
              </a:defPPr>
            </a:lstStyle>
            <a:p>
              <a:pPr marL="0" marR="0" lvl="0" indent="0" algn="ctr" rtl="0">
                <a:lnSpc>
                  <a:spcPct val="12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0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‘Application Development Crisis’ or ‘Application Delivery Lag’.</a:t>
              </a:r>
              <a:endParaRPr/>
            </a:p>
          </p:txBody>
        </p:sp>
        <p:sp>
          <p:nvSpPr>
            <p:cNvPr id="12" name="Shape 220"/>
            <p:cNvSpPr/>
            <p:nvPr/>
          </p:nvSpPr>
          <p:spPr>
            <a:xfrm>
              <a:off x="4027366" y="4024403"/>
              <a:ext cx="2167500" cy="2167500"/>
            </a:xfrm>
            <a:prstGeom prst="rect">
              <a:avLst/>
            </a:prstGeom>
            <a:solidFill>
              <a:srgbClr val="FFFFFF"/>
            </a:solidFill>
            <a:ln w="76200" cap="flat" cmpd="sng">
              <a:solidFill>
                <a:srgbClr val="0EC07D"/>
              </a:solidFill>
              <a:prstDash val="solid"/>
              <a:miter lim="800000"/>
              <a:headEnd type="none" w="sm" len="sm"/>
              <a:tailEnd type="none" w="sm" len="sm"/>
            </a:ln>
            <a:effectLst>
              <a:outerShdw blurRad="50800" dist="38100" dir="18900000" algn="bl" rotWithShape="0">
                <a:srgbClr val="000000">
                  <a:alpha val="40000"/>
                </a:srgbClr>
              </a:outerShdw>
            </a:effectLst>
          </p:spPr>
          <p:txBody>
            <a:bodyPr spcFirstLastPara="1" wrap="square" lIns="170575" tIns="170575" rIns="170575" bIns="170575" anchor="ctr" anchorCtr="0">
              <a:noAutofit/>
            </a:bodyPr>
            <a:lstStyle>
              <a:defPPr marR="0" lvl="0" algn="l" rtl="0">
                <a:lnSpc>
                  <a:spcPct val="100000"/>
                </a:lnSpc>
                <a:spcBef>
                  <a:spcPct val="0"/>
                </a:spcBef>
                <a:spcAft>
                  <a:spcPct val="0"/>
                </a:spcAft>
                <a:defRPr lang="en-US"/>
              </a:defPPr>
            </a:lstStyle>
            <a:p>
              <a:pPr marL="0" marR="0" lvl="0" indent="0" algn="ctr" rtl="0">
                <a:lnSpc>
                  <a:spcPct val="12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0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Change in business, functional requirements, systems and client’s needs over time.</a:t>
              </a:r>
              <a:endParaRPr/>
            </a:p>
          </p:txBody>
        </p:sp>
        <p:sp>
          <p:nvSpPr>
            <p:cNvPr id="13" name="Shape 221"/>
            <p:cNvSpPr/>
            <p:nvPr/>
          </p:nvSpPr>
          <p:spPr>
            <a:xfrm>
              <a:off x="6574140" y="4024403"/>
              <a:ext cx="2167500" cy="2167500"/>
            </a:xfrm>
            <a:prstGeom prst="rect">
              <a:avLst/>
            </a:prstGeom>
            <a:solidFill>
              <a:srgbClr val="FFFFFF"/>
            </a:solidFill>
            <a:ln w="76200" cap="flat" cmpd="sng">
              <a:solidFill>
                <a:srgbClr val="0EC07D"/>
              </a:solidFill>
              <a:prstDash val="solid"/>
              <a:miter lim="800000"/>
              <a:headEnd type="none" w="sm" len="sm"/>
              <a:tailEnd type="none" w="sm" len="sm"/>
            </a:ln>
            <a:effectLst>
              <a:outerShdw blurRad="50800" dist="38100" dir="13500000" algn="br" rotWithShape="0">
                <a:srgbClr val="000000">
                  <a:alpha val="40000"/>
                </a:srgbClr>
              </a:outerShdw>
            </a:effectLst>
          </p:spPr>
          <p:txBody>
            <a:bodyPr spcFirstLastPara="1" wrap="square" lIns="170575" tIns="170575" rIns="170575" bIns="170575" anchor="ctr" anchorCtr="0">
              <a:noAutofit/>
            </a:bodyPr>
            <a:lstStyle>
              <a:defPPr marR="0" lvl="0" algn="l" rtl="0">
                <a:lnSpc>
                  <a:spcPct val="100000"/>
                </a:lnSpc>
                <a:spcBef>
                  <a:spcPct val="0"/>
                </a:spcBef>
                <a:spcAft>
                  <a:spcPct val="0"/>
                </a:spcAft>
                <a:defRPr lang="en-US"/>
              </a:defPPr>
            </a:lstStyle>
            <a:p>
              <a:pPr marL="0" marR="0" lvl="0" indent="0" algn="ctr" rtl="0">
                <a:lnSpc>
                  <a:spcPct val="12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0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Cancellation of Projects in pipeline.</a:t>
              </a:r>
              <a:endParaRPr/>
            </a:p>
          </p:txBody>
        </p:sp>
      </p:grpSp>
    </p:spTree>
    <p:extLst>
      <p:ext uri="{BB962C8B-B14F-4D97-AF65-F5344CB8AC3E}">
        <p14:creationId xmlns:p14="http://schemas.microsoft.com/office/powerpoint/2010/main" val="2452111604"/>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 Software</a:t>
            </a:r>
            <a:endParaRPr lang="en-US"/>
          </a:p>
        </p:txBody>
      </p:sp>
      <p:sp>
        <p:nvSpPr>
          <p:cNvPr id="5" name="Text Placeholder 4"/>
          <p:cNvSpPr>
            <a:spLocks noGrp="1"/>
          </p:cNvSpPr>
          <p:nvPr>
            <p:ph type="body" idx="2"/>
          </p:nvPr>
        </p:nvSpPr>
        <p:spPr>
          <a:xfrm>
            <a:off x="514351" y="1304995"/>
            <a:ext cx="9010415"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Following are the key details of the software:</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 software is an organized information in the form of operating systems, programs, utilities and applications that enable a computer to work.</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Software comprises a set of machine-readable instructions that directs a computer’s processor to perform specific operations.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It includes computer programs, libraries and their associated documentation.</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Software programs are stored as files on a storage device such as hard disk, DVD or memory sticks. When needed, they are loaded into the computer’s memory (RAM).</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 a nutshell, a software is everything that governs the functioning of a computer, an interface between computers and humans who use them. </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16" name="Group 15"/>
          <p:cNvGrpSpPr/>
          <p:nvPr/>
        </p:nvGrpSpPr>
        <p:grpSpPr>
          <a:xfrm>
            <a:off x="9351712" y="4430501"/>
            <a:ext cx="2632325" cy="1776096"/>
            <a:chOff x="9351712" y="4430501"/>
            <a:chExt cx="2632325" cy="1776096"/>
          </a:xfrm>
        </p:grpSpPr>
        <p:pic>
          <p:nvPicPr>
            <p:cNvPr id="12" name="Shape 801"/>
            <p:cNvPicPr preferRelativeResize="0"/>
            <p:nvPr/>
          </p:nvPicPr>
          <p:blipFill>
            <a:blip r:embed="rId3">
              <a:alphaModFix/>
            </a:blip>
            <a:stretch>
              <a:fillRect/>
            </a:stretch>
          </p:blipFill>
          <p:spPr>
            <a:xfrm>
              <a:off x="9351712" y="4430501"/>
              <a:ext cx="2632325" cy="1776096"/>
            </a:xfrm>
            <a:prstGeom prst="rect">
              <a:avLst/>
            </a:prstGeom>
            <a:noFill/>
            <a:ln>
              <a:noFill/>
            </a:ln>
          </p:spPr>
        </p:pic>
        <p:sp>
          <p:nvSpPr>
            <p:cNvPr id="13" name="Rectangle 12"/>
            <p:cNvSpPr/>
            <p:nvPr/>
          </p:nvSpPr>
          <p:spPr>
            <a:xfrm>
              <a:off x="9579429" y="4760686"/>
              <a:ext cx="2162628" cy="1045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rcRect l="37632"/>
            <a:stretch>
              <a:fillRect/>
            </a:stretch>
          </p:blipFill>
          <p:spPr>
            <a:xfrm>
              <a:off x="9667280" y="4819009"/>
              <a:ext cx="2020114" cy="997795"/>
            </a:xfrm>
            <a:prstGeom prst="rect">
              <a:avLst/>
            </a:prstGeom>
          </p:spPr>
        </p:pic>
      </p:grpSp>
    </p:spTree>
    <p:extLst>
      <p:ext uri="{BB962C8B-B14F-4D97-AF65-F5344CB8AC3E}">
        <p14:creationId xmlns:p14="http://schemas.microsoft.com/office/powerpoint/2010/main" val="3874449061"/>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4" name="Freeform 83"/>
          <p:cNvSpPr/>
          <p:nvPr/>
        </p:nvSpPr>
        <p:spPr>
          <a:xfrm>
            <a:off x="7679721" y="3222169"/>
            <a:ext cx="2922485" cy="217714"/>
          </a:xfrm>
          <a:custGeom>
            <a:gdLst>
              <a:gd name="connsiteX0" fmla="*/ 0 w 3889828"/>
              <a:gd name="connsiteY0" fmla="*/ 174172 h 217714"/>
              <a:gd name="connsiteX1" fmla="*/ 0 w 3889828"/>
              <a:gd name="connsiteY1" fmla="*/ 0 h 217714"/>
              <a:gd name="connsiteX2" fmla="*/ 3889828 w 3889828"/>
              <a:gd name="connsiteY2" fmla="*/ 0 h 217714"/>
              <a:gd name="connsiteX3" fmla="*/ 3889828 w 3889828"/>
              <a:gd name="connsiteY3" fmla="*/ 217714 h 217714"/>
            </a:gdLst>
            <a:cxnLst>
              <a:cxn ang="0">
                <a:pos x="connsiteX0" y="connsiteY0"/>
              </a:cxn>
              <a:cxn ang="0">
                <a:pos x="connsiteX1" y="connsiteY1"/>
              </a:cxn>
              <a:cxn ang="0">
                <a:pos x="connsiteX2" y="connsiteY2"/>
              </a:cxn>
              <a:cxn ang="0">
                <a:pos x="connsiteX3" y="connsiteY3"/>
              </a:cxn>
            </a:cxnLst>
            <a:rect l="l" t="t" r="r" b="b"/>
            <a:pathLst>
              <a:path w="3889828" h="217714">
                <a:moveTo>
                  <a:pt x="0" y="174172"/>
                </a:moveTo>
                <a:lnTo>
                  <a:pt x="0" y="0"/>
                </a:lnTo>
                <a:lnTo>
                  <a:pt x="3889828" y="0"/>
                </a:lnTo>
                <a:lnTo>
                  <a:pt x="3889828" y="217714"/>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5" name="Freeform 84"/>
          <p:cNvSpPr/>
          <p:nvPr/>
        </p:nvSpPr>
        <p:spPr>
          <a:xfrm>
            <a:off x="9167062" y="2465876"/>
            <a:ext cx="45719" cy="740228"/>
          </a:xfrm>
          <a:custGeom>
            <a:gdLst>
              <a:gd name="connsiteX0" fmla="*/ 0 w 0"/>
              <a:gd name="connsiteY0" fmla="*/ 0 h 1378857"/>
              <a:gd name="connsiteX1" fmla="*/ 0 w 0"/>
              <a:gd name="connsiteY1" fmla="*/ 1378857 h 1378857"/>
            </a:gdLst>
            <a:cxnLst>
              <a:cxn ang="0">
                <a:pos x="connsiteX0" y="connsiteY0"/>
              </a:cxn>
              <a:cxn ang="0">
                <a:pos x="connsiteX1" y="connsiteY1"/>
              </a:cxn>
            </a:cxnLst>
            <a:rect l="l" t="t" r="r" b="b"/>
            <a:pathLst>
              <a:path h="1378857">
                <a:moveTo>
                  <a:pt x="0" y="0"/>
                </a:moveTo>
                <a:lnTo>
                  <a:pt x="0" y="1378857"/>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2" name="Freeform 81"/>
          <p:cNvSpPr/>
          <p:nvPr/>
        </p:nvSpPr>
        <p:spPr>
          <a:xfrm>
            <a:off x="1204686" y="3222169"/>
            <a:ext cx="3889828" cy="217714"/>
          </a:xfrm>
          <a:custGeom>
            <a:gdLst>
              <a:gd name="connsiteX0" fmla="*/ 0 w 3889828"/>
              <a:gd name="connsiteY0" fmla="*/ 174172 h 217714"/>
              <a:gd name="connsiteX1" fmla="*/ 0 w 3889828"/>
              <a:gd name="connsiteY1" fmla="*/ 0 h 217714"/>
              <a:gd name="connsiteX2" fmla="*/ 3889828 w 3889828"/>
              <a:gd name="connsiteY2" fmla="*/ 0 h 217714"/>
              <a:gd name="connsiteX3" fmla="*/ 3889828 w 3889828"/>
              <a:gd name="connsiteY3" fmla="*/ 217714 h 217714"/>
            </a:gdLst>
            <a:cxnLst>
              <a:cxn ang="0">
                <a:pos x="connsiteX0" y="connsiteY0"/>
              </a:cxn>
              <a:cxn ang="0">
                <a:pos x="connsiteX1" y="connsiteY1"/>
              </a:cxn>
              <a:cxn ang="0">
                <a:pos x="connsiteX2" y="connsiteY2"/>
              </a:cxn>
              <a:cxn ang="0">
                <a:pos x="connsiteX3" y="connsiteY3"/>
              </a:cxn>
            </a:cxnLst>
            <a:rect l="l" t="t" r="r" b="b"/>
            <a:pathLst>
              <a:path w="3889828" h="217714">
                <a:moveTo>
                  <a:pt x="0" y="174172"/>
                </a:moveTo>
                <a:lnTo>
                  <a:pt x="0" y="0"/>
                </a:lnTo>
                <a:lnTo>
                  <a:pt x="3889828" y="0"/>
                </a:lnTo>
                <a:lnTo>
                  <a:pt x="3889828" y="217714"/>
                </a:lnTo>
              </a:path>
            </a:pathLst>
          </a:custGeom>
          <a:no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6" name="Freeform 85"/>
          <p:cNvSpPr/>
          <p:nvPr/>
        </p:nvSpPr>
        <p:spPr>
          <a:xfrm>
            <a:off x="3120317" y="2655778"/>
            <a:ext cx="159912" cy="740229"/>
          </a:xfrm>
          <a:custGeom>
            <a:gdLst>
              <a:gd name="connsiteX0" fmla="*/ 0 w 0"/>
              <a:gd name="connsiteY0" fmla="*/ 0 h 1378857"/>
              <a:gd name="connsiteX1" fmla="*/ 0 w 0"/>
              <a:gd name="connsiteY1" fmla="*/ 1378857 h 1378857"/>
            </a:gdLst>
            <a:cxnLst>
              <a:cxn ang="0">
                <a:pos x="connsiteX0" y="connsiteY0"/>
              </a:cxn>
              <a:cxn ang="0">
                <a:pos x="connsiteX1" y="connsiteY1"/>
              </a:cxn>
            </a:cxnLst>
            <a:rect l="l" t="t" r="r" b="b"/>
            <a:pathLst>
              <a:path h="1378857">
                <a:moveTo>
                  <a:pt x="0" y="0"/>
                </a:moveTo>
                <a:lnTo>
                  <a:pt x="0" y="1378857"/>
                </a:lnTo>
              </a:path>
            </a:pathLst>
          </a:custGeom>
          <a:no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0" name="Freeform 79"/>
          <p:cNvSpPr/>
          <p:nvPr/>
        </p:nvSpPr>
        <p:spPr>
          <a:xfrm>
            <a:off x="3120317" y="2046512"/>
            <a:ext cx="159912" cy="740229"/>
          </a:xfrm>
          <a:custGeom>
            <a:gdLst>
              <a:gd name="connsiteX0" fmla="*/ 0 w 0"/>
              <a:gd name="connsiteY0" fmla="*/ 0 h 1378857"/>
              <a:gd name="connsiteX1" fmla="*/ 0 w 0"/>
              <a:gd name="connsiteY1" fmla="*/ 1378857 h 1378857"/>
            </a:gdLst>
            <a:cxnLst>
              <a:cxn ang="0">
                <a:pos x="connsiteX0" y="connsiteY0"/>
              </a:cxn>
              <a:cxn ang="0">
                <a:pos x="connsiteX1" y="connsiteY1"/>
              </a:cxn>
            </a:cxnLst>
            <a:rect l="l" t="t" r="r" b="b"/>
            <a:pathLst>
              <a:path h="1378857">
                <a:moveTo>
                  <a:pt x="0" y="0"/>
                </a:moveTo>
                <a:lnTo>
                  <a:pt x="0" y="1378857"/>
                </a:lnTo>
              </a:path>
            </a:pathLst>
          </a:custGeom>
          <a:no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1" name="Freeform 80"/>
          <p:cNvSpPr/>
          <p:nvPr/>
        </p:nvSpPr>
        <p:spPr>
          <a:xfrm>
            <a:off x="9167062" y="2046513"/>
            <a:ext cx="45719" cy="740228"/>
          </a:xfrm>
          <a:custGeom>
            <a:gdLst>
              <a:gd name="connsiteX0" fmla="*/ 0 w 0"/>
              <a:gd name="connsiteY0" fmla="*/ 0 h 1378857"/>
              <a:gd name="connsiteX1" fmla="*/ 0 w 0"/>
              <a:gd name="connsiteY1" fmla="*/ 1378857 h 1378857"/>
            </a:gdLst>
            <a:cxnLst>
              <a:cxn ang="0">
                <a:pos x="connsiteX0" y="connsiteY0"/>
              </a:cxn>
              <a:cxn ang="0">
                <a:pos x="connsiteX1" y="connsiteY1"/>
              </a:cxn>
            </a:cxnLst>
            <a:rect l="l" t="t" r="r" b="b"/>
            <a:pathLst>
              <a:path h="1378857">
                <a:moveTo>
                  <a:pt x="0" y="0"/>
                </a:moveTo>
                <a:lnTo>
                  <a:pt x="0" y="1378857"/>
                </a:lnTo>
              </a:path>
            </a:pathLst>
          </a:custGeom>
          <a:no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74" name="Shape 785"/>
          <p:cNvSpPr/>
          <p:nvPr/>
        </p:nvSpPr>
        <p:spPr>
          <a:xfrm>
            <a:off x="2302199" y="3999594"/>
            <a:ext cx="1762055" cy="2199350"/>
          </a:xfrm>
          <a:prstGeom prst="roundRect">
            <a:avLst>
              <a:gd name="adj" fmla="val 9664"/>
            </a:avLst>
          </a:prstGeom>
          <a:solidFill>
            <a:schemeClr val="lt1"/>
          </a:solidFill>
          <a:ln w="12700" cap="flat" cmpd="sng">
            <a:solidFill>
              <a:srgbClr val="0EC07D"/>
            </a:solidFill>
            <a:prstDash val="sysDash"/>
            <a:miter lim="800000"/>
            <a:headEnd type="none" w="sm" len="sm"/>
            <a:tailEnd type="none" w="sm" len="sm"/>
          </a:ln>
        </p:spPr>
        <p:txBody>
          <a:bodyPr spcFirstLastPara="1" wrap="square" lIns="91425" tIns="274320" rIns="91425" bIns="45700" anchor="t" anchorCtr="0">
            <a:noAutofit/>
          </a:bodyPr>
          <a:lstStyle>
            <a:defPPr marR="0" lvl="0" algn="l" rtl="0">
              <a:lnSpc>
                <a:spcPct val="100000"/>
              </a:lnSpc>
              <a:spcBef>
                <a:spcPct val="0"/>
              </a:spcBef>
              <a:spcAft>
                <a:spcPct val="0"/>
              </a:spcAft>
              <a:defRPr lang="en-US"/>
            </a:defPPr>
          </a:lstStyle>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System utilities</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Performance monitors</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Security monitors</a:t>
            </a:r>
          </a:p>
        </p:txBody>
      </p:sp>
      <p:sp>
        <p:nvSpPr>
          <p:cNvPr id="75" name="Shape 786"/>
          <p:cNvSpPr/>
          <p:nvPr/>
        </p:nvSpPr>
        <p:spPr>
          <a:xfrm>
            <a:off x="4232112" y="3999594"/>
            <a:ext cx="1645920" cy="2199357"/>
          </a:xfrm>
          <a:prstGeom prst="roundRect">
            <a:avLst>
              <a:gd name="adj" fmla="val 4359"/>
            </a:avLst>
          </a:prstGeom>
          <a:solidFill>
            <a:schemeClr val="lt1"/>
          </a:solidFill>
          <a:ln w="12700" cap="flat" cmpd="sng">
            <a:solidFill>
              <a:srgbClr val="0EC07D"/>
            </a:solidFill>
            <a:prstDash val="sysDash"/>
            <a:miter lim="800000"/>
            <a:headEnd type="none" w="sm" len="sm"/>
            <a:tailEnd type="none" w="sm" len="sm"/>
          </a:ln>
        </p:spPr>
        <p:txBody>
          <a:bodyPr spcFirstLastPara="1" wrap="square" lIns="91425" tIns="274320" rIns="91425" bIns="45700" anchor="t" anchorCtr="0">
            <a:noAutofit/>
          </a:bodyPr>
          <a:lstStyle>
            <a:defPPr marR="0" lvl="0" algn="l" rtl="0">
              <a:lnSpc>
                <a:spcPct val="100000"/>
              </a:lnSpc>
              <a:spcBef>
                <a:spcPct val="0"/>
              </a:spcBef>
              <a:spcAft>
                <a:spcPct val="0"/>
              </a:spcAft>
              <a:defRPr lang="en-US"/>
            </a:defPPr>
          </a:lstStyle>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Programming Language Translators</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Programming environments</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Computer-Aided Software Engineering (CASE) Packages </a:t>
            </a:r>
          </a:p>
        </p:txBody>
      </p:sp>
      <p:sp>
        <p:nvSpPr>
          <p:cNvPr id="76" name="Shape 787"/>
          <p:cNvSpPr/>
          <p:nvPr/>
        </p:nvSpPr>
        <p:spPr>
          <a:xfrm>
            <a:off x="6415406" y="3999594"/>
            <a:ext cx="2560320" cy="2199358"/>
          </a:xfrm>
          <a:prstGeom prst="roundRect">
            <a:avLst>
              <a:gd name="adj" fmla="val 6117"/>
            </a:avLst>
          </a:prstGeom>
          <a:solidFill>
            <a:schemeClr val="lt1"/>
          </a:solidFill>
          <a:ln w="12700" cap="flat" cmpd="sng">
            <a:solidFill>
              <a:schemeClr val="bg2">
                <a:lumMod val="25000"/>
              </a:schemeClr>
            </a:solidFill>
            <a:prstDash val="sysDash"/>
            <a:miter lim="800000"/>
            <a:headEnd type="none" w="sm" len="sm"/>
            <a:tailEnd type="none" w="sm" len="sm"/>
          </a:ln>
        </p:spPr>
        <p:txBody>
          <a:bodyPr spcFirstLastPara="1" wrap="square" lIns="91425" tIns="274320" rIns="91425" bIns="45700" anchor="t" anchorCtr="0">
            <a:noAutofit/>
          </a:bodyPr>
          <a:lstStyle>
            <a:defPPr marR="0" lvl="0" algn="l" rtl="0">
              <a:lnSpc>
                <a:spcPct val="100000"/>
              </a:lnSpc>
              <a:spcBef>
                <a:spcPct val="0"/>
              </a:spcBef>
              <a:spcAft>
                <a:spcPct val="0"/>
              </a:spcAft>
              <a:defRPr lang="en-US"/>
            </a:defPPr>
          </a:lstStyle>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Word Processing</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Electronic Spreadsheets</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Database Management Systems</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Graphics</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Integrated packages</a:t>
            </a:r>
          </a:p>
        </p:txBody>
      </p:sp>
      <p:sp>
        <p:nvSpPr>
          <p:cNvPr id="77" name="Shape 788"/>
          <p:cNvSpPr/>
          <p:nvPr/>
        </p:nvSpPr>
        <p:spPr>
          <a:xfrm>
            <a:off x="9341486" y="3999593"/>
            <a:ext cx="2560320" cy="2218799"/>
          </a:xfrm>
          <a:prstGeom prst="roundRect">
            <a:avLst>
              <a:gd name="adj" fmla="val 6155"/>
            </a:avLst>
          </a:prstGeom>
          <a:solidFill>
            <a:schemeClr val="lt1"/>
          </a:solidFill>
          <a:ln w="12700" cap="flat" cmpd="sng">
            <a:solidFill>
              <a:schemeClr val="bg2">
                <a:lumMod val="25000"/>
              </a:schemeClr>
            </a:solidFill>
            <a:prstDash val="sysDash"/>
            <a:miter lim="800000"/>
            <a:headEnd type="none" w="sm" len="sm"/>
            <a:tailEnd type="none" w="sm" len="sm"/>
          </a:ln>
        </p:spPr>
        <p:txBody>
          <a:bodyPr spcFirstLastPara="1" wrap="square" lIns="91425" tIns="274320" rIns="0" bIns="45700" anchor="t" anchorCtr="0">
            <a:noAutofit/>
          </a:bodyPr>
          <a:lstStyle>
            <a:defPPr marR="0" lvl="0" algn="l" rtl="0">
              <a:lnSpc>
                <a:spcPct val="100000"/>
              </a:lnSpc>
              <a:spcBef>
                <a:spcPct val="0"/>
              </a:spcBef>
              <a:spcAft>
                <a:spcPct val="0"/>
              </a:spcAft>
              <a:defRPr lang="en-US"/>
            </a:defPPr>
          </a:lstStyle>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Accounting software</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Reservation systems</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Marketing – Sales Analysis, etc.</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Finance – Capital Budgeting, etc.</a:t>
            </a:r>
          </a:p>
        </p:txBody>
      </p:sp>
      <p:sp>
        <p:nvSpPr>
          <p:cNvPr id="73" name="Shape 784"/>
          <p:cNvSpPr/>
          <p:nvPr/>
        </p:nvSpPr>
        <p:spPr>
          <a:xfrm>
            <a:off x="378903" y="3999593"/>
            <a:ext cx="1798240" cy="2218799"/>
          </a:xfrm>
          <a:prstGeom prst="roundRect">
            <a:avLst>
              <a:gd name="adj" fmla="val 6209"/>
            </a:avLst>
          </a:prstGeom>
          <a:solidFill>
            <a:schemeClr val="lt1"/>
          </a:solidFill>
          <a:ln w="12700" cap="flat" cmpd="sng">
            <a:solidFill>
              <a:srgbClr val="0EC07D"/>
            </a:solidFill>
            <a:prstDash val="sysDash"/>
            <a:miter lim="800000"/>
            <a:headEnd type="none" w="sm" len="sm"/>
            <a:tailEnd type="none" w="sm" len="sm"/>
          </a:ln>
        </p:spPr>
        <p:txBody>
          <a:bodyPr spcFirstLastPara="1" wrap="square" lIns="91425" tIns="274320" rIns="91425" bIns="45700" anchor="t" anchorCtr="0">
            <a:noAutofit/>
          </a:bodyPr>
          <a:lstStyle>
            <a:defPPr marR="0" lvl="0" algn="l" rtl="0">
              <a:lnSpc>
                <a:spcPct val="100000"/>
              </a:lnSpc>
              <a:spcBef>
                <a:spcPct val="0"/>
              </a:spcBef>
              <a:spcAft>
                <a:spcPct val="0"/>
              </a:spcAft>
              <a:defRPr lang="en-US"/>
            </a:defPPr>
          </a:lstStyle>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Operating systems</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Operating Environments</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Database Management Systems </a:t>
            </a:r>
          </a:p>
          <a:p>
            <a:pPr marL="182880" marR="0" lvl="0" indent="-182880" algn="l">
              <a:lnSpc>
                <a:spcPct val="100000"/>
              </a:lnSpc>
              <a:spcBef>
                <a:spcPct val="0"/>
              </a:spcBef>
              <a:spcAft>
                <a:spcPct val="0"/>
              </a:spcAft>
              <a:buClr>
                <a:schemeClr val="dk1"/>
              </a:buClr>
              <a:buSzPts val="1100"/>
              <a:buFont typeface="Wingdings 3" panose="05040102010807070707" pitchFamily="18" charset="2"/>
              <a:buChar char="*"/>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Telecommunication Monitors</a:t>
            </a:r>
          </a:p>
        </p:txBody>
      </p:sp>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1.2.1 Different Types of Software</a:t>
            </a:r>
            <a:endParaRPr lang="en-US"/>
          </a:p>
        </p:txBody>
      </p:sp>
      <p:sp>
        <p:nvSpPr>
          <p:cNvPr id="5" name="Text Placeholder 4"/>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sp>
        <p:nvSpPr>
          <p:cNvPr id="50" name="Shape 761"/>
          <p:cNvSpPr/>
          <p:nvPr/>
        </p:nvSpPr>
        <p:spPr>
          <a:xfrm>
            <a:off x="379779" y="1447033"/>
            <a:ext cx="11541513" cy="673683"/>
          </a:xfrm>
          <a:prstGeom prst="roundRect">
            <a:avLst>
              <a:gd name="adj" fmla="val 10000"/>
            </a:avLst>
          </a:prstGeom>
          <a:solidFill>
            <a:srgbClr val="0EC07D"/>
          </a:solidFill>
          <a:ln w="28575" cap="flat" cmpd="sng">
            <a:solidFill>
              <a:srgbClr val="1CC083"/>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stStyle>
          <a:p>
            <a:pPr marR="0" lvl="0" algn="ctr">
              <a:lnSpc>
                <a:spcPct val="90000"/>
              </a:lnSpc>
              <a:spcBef>
                <a:spcPct val="0"/>
              </a:spcBef>
              <a:spcAft>
                <a:spcPct val="0"/>
              </a:spcAft>
              <a:buClr>
                <a:srgbClr val="000000"/>
              </a:buClr>
              <a:buSzPts val="15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2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Software</a:t>
            </a:r>
            <a:endParaRPr lang="en-US" sz="2400" b="1"/>
          </a:p>
        </p:txBody>
      </p:sp>
      <p:sp>
        <p:nvSpPr>
          <p:cNvPr id="56" name="Shape 767"/>
          <p:cNvSpPr/>
          <p:nvPr/>
        </p:nvSpPr>
        <p:spPr>
          <a:xfrm>
            <a:off x="379779" y="3371914"/>
            <a:ext cx="1797364" cy="815156"/>
          </a:xfrm>
          <a:prstGeom prst="roundRect">
            <a:avLst>
              <a:gd name="adj" fmla="val 10000"/>
            </a:avLst>
          </a:prstGeom>
          <a:solidFill>
            <a:srgbClr val="A1E5C6">
              <a:alpha val="89803"/>
            </a:srgbClr>
          </a:solidFill>
          <a:ln w="28575" cap="flat" cmpd="sng">
            <a:solidFill>
              <a:srgbClr val="0EC07D"/>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stStyle>
          <a:p>
            <a:pPr marR="0" lvl="0" algn="ctr">
              <a:lnSpc>
                <a:spcPct val="90000"/>
              </a:lnSpc>
              <a:spcBef>
                <a:spcPct val="0"/>
              </a:spcBef>
              <a:spcAft>
                <a:spcPct val="0"/>
              </a:spcAft>
              <a:buClr>
                <a:srgbClr val="000000"/>
              </a:buClr>
              <a:buSzPts val="15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System Management Programs</a:t>
            </a:r>
          </a:p>
        </p:txBody>
      </p:sp>
      <p:sp>
        <p:nvSpPr>
          <p:cNvPr id="59" name="Shape 770"/>
          <p:cNvSpPr/>
          <p:nvPr/>
        </p:nvSpPr>
        <p:spPr>
          <a:xfrm>
            <a:off x="2305946" y="3371914"/>
            <a:ext cx="1758054" cy="815156"/>
          </a:xfrm>
          <a:prstGeom prst="roundRect">
            <a:avLst>
              <a:gd name="adj" fmla="val 10000"/>
            </a:avLst>
          </a:prstGeom>
          <a:solidFill>
            <a:srgbClr val="A1E5C6">
              <a:alpha val="89803"/>
            </a:srgbClr>
          </a:solidFill>
          <a:ln w="28575" cap="flat" cmpd="sng">
            <a:solidFill>
              <a:srgbClr val="0EC07D"/>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stStyle>
          <a:p>
            <a:pPr marR="0" lvl="0" algn="ctr">
              <a:lnSpc>
                <a:spcPct val="90000"/>
              </a:lnSpc>
              <a:spcBef>
                <a:spcPct val="0"/>
              </a:spcBef>
              <a:spcAft>
                <a:spcPct val="0"/>
              </a:spcAft>
              <a:buClr>
                <a:srgbClr val="000000"/>
              </a:buClr>
              <a:buSzPts val="15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System Support Programs</a:t>
            </a:r>
          </a:p>
        </p:txBody>
      </p:sp>
      <p:sp>
        <p:nvSpPr>
          <p:cNvPr id="62" name="Shape 773"/>
          <p:cNvSpPr/>
          <p:nvPr/>
        </p:nvSpPr>
        <p:spPr>
          <a:xfrm>
            <a:off x="4232112" y="3388837"/>
            <a:ext cx="1645920" cy="815156"/>
          </a:xfrm>
          <a:prstGeom prst="roundRect">
            <a:avLst>
              <a:gd name="adj" fmla="val 10000"/>
            </a:avLst>
          </a:prstGeom>
          <a:solidFill>
            <a:srgbClr val="A1E5C6">
              <a:alpha val="89803"/>
            </a:srgbClr>
          </a:solidFill>
          <a:ln w="28575" cap="flat" cmpd="sng">
            <a:solidFill>
              <a:srgbClr val="0EC07D"/>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stStyle>
          <a:p>
            <a:pPr marR="0" lvl="0" algn="ctr">
              <a:lnSpc>
                <a:spcPct val="90000"/>
              </a:lnSpc>
              <a:spcBef>
                <a:spcPct val="0"/>
              </a:spcBef>
              <a:spcAft>
                <a:spcPct val="0"/>
              </a:spcAft>
              <a:buClr>
                <a:srgbClr val="000000"/>
              </a:buClr>
              <a:buSzPts val="15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System Development Programs</a:t>
            </a:r>
          </a:p>
        </p:txBody>
      </p:sp>
      <p:sp>
        <p:nvSpPr>
          <p:cNvPr id="68" name="Shape 779"/>
          <p:cNvSpPr/>
          <p:nvPr/>
        </p:nvSpPr>
        <p:spPr>
          <a:xfrm>
            <a:off x="6415406" y="3388837"/>
            <a:ext cx="2560320" cy="815156"/>
          </a:xfrm>
          <a:prstGeom prst="roundRect">
            <a:avLst>
              <a:gd name="adj" fmla="val 10000"/>
            </a:avLst>
          </a:prstGeom>
          <a:solidFill>
            <a:srgbClr val="333F50"/>
          </a:solidFill>
          <a:ln w="28575" cap="flat" cmpd="sng">
            <a:solidFill>
              <a:schemeClr val="bg2">
                <a:lumMod val="25000"/>
              </a:schemeClr>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stStyle>
          <a:p>
            <a:pPr marR="0" lvl="0" algn="ctr">
              <a:lnSpc>
                <a:spcPct val="90000"/>
              </a:lnSpc>
              <a:spcBef>
                <a:spcPct val="0"/>
              </a:spcBef>
              <a:spcAft>
                <a:spcPct val="0"/>
              </a:spcAft>
              <a:buClr>
                <a:srgbClr val="000000"/>
              </a:buClr>
              <a:buSzPts val="15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General Purpose Applications</a:t>
            </a:r>
            <a:endParaRPr lang="en-US" sz="1600" b="1">
              <a:solidFill>
                <a:schemeClr val="bg1"/>
              </a:solidFill>
            </a:endParaRPr>
          </a:p>
        </p:txBody>
      </p:sp>
      <p:sp>
        <p:nvSpPr>
          <p:cNvPr id="71" name="Shape 782"/>
          <p:cNvSpPr/>
          <p:nvPr/>
        </p:nvSpPr>
        <p:spPr>
          <a:xfrm>
            <a:off x="9341486" y="3388837"/>
            <a:ext cx="2560320" cy="815156"/>
          </a:xfrm>
          <a:prstGeom prst="roundRect">
            <a:avLst>
              <a:gd name="adj" fmla="val 10000"/>
            </a:avLst>
          </a:prstGeom>
          <a:solidFill>
            <a:srgbClr val="333F50"/>
          </a:solidFill>
          <a:ln w="28575" cap="flat" cmpd="sng">
            <a:solidFill>
              <a:schemeClr val="bg2">
                <a:lumMod val="25000"/>
              </a:schemeClr>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stStyle>
          <a:p>
            <a:pPr marR="0" lvl="0" algn="ctr">
              <a:lnSpc>
                <a:spcPct val="90000"/>
              </a:lnSpc>
              <a:spcBef>
                <a:spcPct val="0"/>
              </a:spcBef>
              <a:spcAft>
                <a:spcPct val="0"/>
              </a:spcAft>
              <a:buClr>
                <a:srgbClr val="000000"/>
              </a:buClr>
              <a:buSzPts val="15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Special Purpose Applications</a:t>
            </a:r>
          </a:p>
        </p:txBody>
      </p:sp>
      <p:sp>
        <p:nvSpPr>
          <p:cNvPr id="53" name="Shape 764"/>
          <p:cNvSpPr/>
          <p:nvPr/>
        </p:nvSpPr>
        <p:spPr>
          <a:xfrm>
            <a:off x="391632" y="2389296"/>
            <a:ext cx="5486400" cy="612439"/>
          </a:xfrm>
          <a:prstGeom prst="roundRect">
            <a:avLst>
              <a:gd name="adj" fmla="val 10000"/>
            </a:avLst>
          </a:prstGeom>
          <a:solidFill>
            <a:srgbClr val="A1E5C6"/>
          </a:solidFill>
          <a:ln w="28575" cap="flat" cmpd="sng">
            <a:solidFill>
              <a:schemeClr val="bg2">
                <a:lumMod val="25000"/>
              </a:schemeClr>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stStyle>
          <a:p>
            <a:pPr marR="0" lvl="0" algn="ctr">
              <a:lnSpc>
                <a:spcPct val="90000"/>
              </a:lnSpc>
              <a:spcBef>
                <a:spcPct val="0"/>
              </a:spcBef>
              <a:spcAft>
                <a:spcPct val="0"/>
              </a:spcAft>
              <a:buClr>
                <a:srgbClr val="000000"/>
              </a:buClr>
              <a:buSzPts val="15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System Software</a:t>
            </a:r>
          </a:p>
        </p:txBody>
      </p:sp>
      <p:sp>
        <p:nvSpPr>
          <p:cNvPr id="65" name="Shape 776"/>
          <p:cNvSpPr/>
          <p:nvPr/>
        </p:nvSpPr>
        <p:spPr>
          <a:xfrm>
            <a:off x="6415406" y="2397758"/>
            <a:ext cx="5486400" cy="612439"/>
          </a:xfrm>
          <a:prstGeom prst="roundRect">
            <a:avLst>
              <a:gd name="adj" fmla="val 10000"/>
            </a:avLst>
          </a:prstGeom>
          <a:solidFill>
            <a:srgbClr val="333F50"/>
          </a:solidFill>
          <a:ln w="28575" cap="flat" cmpd="sng">
            <a:solidFill>
              <a:schemeClr val="bg2">
                <a:lumMod val="25000"/>
              </a:schemeClr>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stStyle>
          <a:p>
            <a:pPr marR="0" lvl="0" algn="ctr">
              <a:lnSpc>
                <a:spcPct val="90000"/>
              </a:lnSpc>
              <a:spcBef>
                <a:spcPct val="0"/>
              </a:spcBef>
              <a:spcAft>
                <a:spcPct val="0"/>
              </a:spcAft>
              <a:buClr>
                <a:srgbClr val="000000"/>
              </a:buClr>
              <a:buSzPts val="15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Application Software</a:t>
            </a:r>
            <a:endParaRPr lang="en-US" sz="1600" b="1">
              <a:solidFill>
                <a:schemeClr val="bg1"/>
              </a:solidFill>
            </a:endParaRPr>
          </a:p>
        </p:txBody>
      </p:sp>
    </p:spTree>
    <p:extLst>
      <p:ext uri="{BB962C8B-B14F-4D97-AF65-F5344CB8AC3E}">
        <p14:creationId xmlns:p14="http://schemas.microsoft.com/office/powerpoint/2010/main" val="3016880325"/>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3078" name="Picture 6" descr="values of agile menifesto"/>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5844" y="1125140"/>
            <a:ext cx="7447359" cy="5203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78707"/>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Title 6"/>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What did You Grasp?</a:t>
            </a:r>
            <a:endParaRPr lang="en-US"/>
          </a:p>
        </p:txBody>
      </p:sp>
      <p:sp>
        <p:nvSpPr>
          <p:cNvPr id="5" name="Text Placeholder 4"/>
          <p:cNvSpPr>
            <a:spLocks noGrp="1"/>
          </p:cNvSpPr>
          <p:nvPr>
            <p:ph type="body" sz="quarter" idx="26"/>
          </p:nvPr>
        </p:nvSpPr>
        <p:spPr/>
        <p:txBody>
          <a:bodyPr/>
          <a:lstStyle/>
          <a:p>
            <a:pPr marL="342891" marR="0" lvl="0" indent="-342891" algn="l" defTabSz="914400" fontAlgn="auto">
              <a:lnSpc>
                <a:spcPct val="100000"/>
              </a:lnSpc>
              <a:spcBef>
                <a:spcPct val="0"/>
              </a:spcBef>
              <a:spcAft>
                <a:spcPts val="6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Which of the following is not a system software?</a:t>
            </a:r>
          </a:p>
          <a:p>
            <a:pPr marL="688957" marR="0" lvl="1" indent="-342891" algn="l" defTabSz="914400" fontAlgn="auto">
              <a:lnSpc>
                <a:spcPct val="100000"/>
              </a:lnSpc>
              <a:spcBef>
                <a:spcPct val="0"/>
              </a:spcBef>
              <a:spcAft>
                <a:spcPts val="20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Operating software</a:t>
            </a:r>
          </a:p>
          <a:p>
            <a:pPr marL="688957" marR="0" lvl="1" indent="-342891" algn="l" defTabSz="914400" fontAlgn="auto">
              <a:lnSpc>
                <a:spcPct val="100000"/>
              </a:lnSpc>
              <a:spcBef>
                <a:spcPct val="0"/>
              </a:spcBef>
              <a:spcAft>
                <a:spcPts val="20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Performance monitor</a:t>
            </a:r>
          </a:p>
          <a:p>
            <a:pPr marL="688957" marR="0" lvl="1" indent="-342891" algn="l" defTabSz="914400" fontAlgn="auto">
              <a:lnSpc>
                <a:spcPct val="100000"/>
              </a:lnSpc>
              <a:spcBef>
                <a:spcPct val="0"/>
              </a:spcBef>
              <a:spcAft>
                <a:spcPts val="20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Database management systems</a:t>
            </a:r>
          </a:p>
          <a:p>
            <a:pPr marL="688957" marR="0" lvl="1" indent="-342891" algn="l" defTabSz="914400" fontAlgn="auto">
              <a:lnSpc>
                <a:spcPct val="100000"/>
              </a:lnSpc>
              <a:spcBef>
                <a:spcPct val="0"/>
              </a:spcBef>
              <a:spcAft>
                <a:spcPts val="20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Word processing software</a:t>
            </a:r>
          </a:p>
          <a:p>
            <a:pPr marL="342891" marR="0" lvl="0" indent="-342891" algn="l" defTabSz="914400" fontAlgn="auto">
              <a:lnSpc>
                <a:spcPct val="100000"/>
              </a:lnSpc>
              <a:spcBef>
                <a:spcPct val="0"/>
              </a:spcBef>
              <a:spcAft>
                <a:spcPts val="6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Tree>
    <p:extLst>
      <p:ext uri="{BB962C8B-B14F-4D97-AF65-F5344CB8AC3E}">
        <p14:creationId xmlns:p14="http://schemas.microsoft.com/office/powerpoint/2010/main" val="2728943942"/>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51"/>
        <p:cNvGrpSpPr/>
        <p:nvPr/>
      </p:nvGrpSpPr>
      <p:grpSpPr>
        <a:xfrm>
          <a:off x="0" y="0"/>
          <a:ext cx="0" cy="0"/>
        </a:xfrm>
      </p:grpSpPr>
      <p:sp>
        <p:nvSpPr>
          <p:cNvPr id="154" name="Shape 154"/>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defTabSz="914400" rtl="0" fontAlgn="auto">
              <a:lnSpc>
                <a:spcPct val="90000"/>
              </a:lnSpc>
              <a:spcBef>
                <a:spcPct val="0"/>
              </a:spcBef>
              <a:spcAft>
                <a:spcPct val="0"/>
              </a:spcAft>
              <a:buClr>
                <a:schemeClr val="dk2"/>
              </a:buClr>
              <a:buSzPts val="2800"/>
              <a:buFont typeface="Arial" pitchFamily="34" charset="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1.3 Definition of Digital Transformation</a:t>
            </a:r>
            <a:endParaRPr/>
          </a:p>
        </p:txBody>
      </p:sp>
      <p:sp>
        <p:nvSpPr>
          <p:cNvPr id="156" name="Shape 156"/>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defTabSz="914400" rtl="0" fontAlgn="auto">
              <a:lnSpc>
                <a:spcPct val="90000"/>
              </a:lnSpc>
              <a:spcBef>
                <a:spcPct val="0"/>
              </a:spcBef>
              <a:spcAft>
                <a:spcPct val="0"/>
              </a:spcAft>
              <a:buClr>
                <a:schemeClr val="dk1"/>
              </a:buClr>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endParaRPr/>
          </a:p>
        </p:txBody>
      </p:sp>
      <p:pic>
        <p:nvPicPr>
          <p:cNvPr id="20" name="Shape 794"/>
          <p:cNvPicPr preferRelativeResize="0"/>
          <p:nvPr/>
        </p:nvPicPr>
        <p:blipFill>
          <a:blip r:embed="rId3">
            <a:alphaModFix/>
          </a:blip>
          <a:srcRect t="2904" b="2903"/>
          <a:stretch>
            <a:fillRect/>
          </a:stretch>
        </p:blipFill>
        <p:spPr>
          <a:xfrm>
            <a:off x="0" y="1450975"/>
            <a:ext cx="12192000" cy="2822575"/>
          </a:xfrm>
          <a:prstGeom prst="rect">
            <a:avLst/>
          </a:prstGeom>
          <a:noFill/>
          <a:ln>
            <a:noFill/>
          </a:ln>
        </p:spPr>
      </p:pic>
      <p:sp>
        <p:nvSpPr>
          <p:cNvPr id="21" name="Shape 795"/>
          <p:cNvSpPr txBox="1"/>
          <p:nvPr/>
        </p:nvSpPr>
        <p:spPr>
          <a:xfrm>
            <a:off x="1138259" y="4802597"/>
            <a:ext cx="7375007" cy="87495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chemeClr val="dk1"/>
              </a:buClr>
              <a:buSzPts val="18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800" b="0" i="1" u="none" strike="noStrike" kern="1200" cap="none" normalizeH="0" noProof="0">
                <a:solidFill>
                  <a:schemeClr val="dk1"/>
                </a:solidFill>
                <a:uLnTx/>
                <a:uFillTx/>
                <a:latin typeface="Arial" pitchFamily="34" charset="0"/>
                <a:ea typeface="Arial" pitchFamily="34" charset="0"/>
                <a:cs typeface="Arial" pitchFamily="34" charset="0"/>
              </a:rPr>
              <a:t>“Software engineering is the technology that encompasses a process, a set of methods and an array of tools that allow professionals to build high quality computer software.”</a:t>
            </a:r>
          </a:p>
        </p:txBody>
      </p:sp>
      <p:sp>
        <p:nvSpPr>
          <p:cNvPr id="22" name="Shape 797"/>
          <p:cNvSpPr txBox="1"/>
          <p:nvPr/>
        </p:nvSpPr>
        <p:spPr>
          <a:xfrm>
            <a:off x="8522430" y="3132903"/>
            <a:ext cx="3553456" cy="457200"/>
          </a:xfrm>
          <a:prstGeom prst="rect">
            <a:avLst/>
          </a:prstGeom>
          <a:solidFill>
            <a:srgbClr val="7F7F7F">
              <a:alpha val="57647"/>
            </a:srgbClr>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a:lnSpc>
                <a:spcPct val="100000"/>
              </a:lnSpc>
              <a:spcBef>
                <a:spcPct val="0"/>
              </a:spcBef>
              <a:spcAft>
                <a:spcPct val="0"/>
              </a:spcAft>
              <a:buClr>
                <a:schemeClr val="lt1"/>
              </a:buClr>
              <a:buSzPts val="18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800" b="1" i="0" u="none" strike="noStrike" kern="1200" cap="none" normalizeH="0" noProof="0">
                <a:solidFill>
                  <a:schemeClr val="lt1"/>
                </a:solidFill>
                <a:uLnTx/>
                <a:uFillTx/>
                <a:latin typeface="Arial" pitchFamily="34" charset="0"/>
                <a:ea typeface="Arial" pitchFamily="34" charset="0"/>
                <a:cs typeface="Arial" pitchFamily="34" charset="0"/>
                <a:sym typeface="Arial" pitchFamily="34" charset="0"/>
              </a:rPr>
              <a:t>Roger S. Pressman</a:t>
            </a:r>
            <a:endParaRPr lang="en-US" sz="1800" b="1">
              <a:solidFill>
                <a:schemeClr val="lt1"/>
              </a:solidFill>
              <a:latin typeface="Arial" pitchFamily="34" charset="0"/>
              <a:ea typeface="Arial" pitchFamily="34" charset="0"/>
              <a:cs typeface="Arial" pitchFamily="34" charset="0"/>
              <a:sym typeface="Arial" pitchFamily="34" charset="0"/>
            </a:endParaRPr>
          </a:p>
        </p:txBody>
      </p:sp>
      <p:sp>
        <p:nvSpPr>
          <p:cNvPr id="23" name="Shape 798"/>
          <p:cNvSpPr txBox="1"/>
          <p:nvPr/>
        </p:nvSpPr>
        <p:spPr>
          <a:xfrm>
            <a:off x="8522429" y="3590102"/>
            <a:ext cx="3553457" cy="544575"/>
          </a:xfrm>
          <a:prstGeom prst="rect">
            <a:avLst/>
          </a:prstGeom>
          <a:solidFill>
            <a:srgbClr val="7F7F7F">
              <a:alpha val="57647"/>
            </a:srgbClr>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a:lnSpc>
                <a:spcPct val="100000"/>
              </a:lnSpc>
              <a:spcBef>
                <a:spcPct val="0"/>
              </a:spcBef>
              <a:spcAft>
                <a:spcPct val="0"/>
              </a:spcAft>
              <a:buClr>
                <a:schemeClr val="lt1"/>
              </a:buClr>
              <a:buSzPts val="14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400" b="0" i="0" u="none" strike="noStrike" kern="1200" cap="none" normalizeH="0" noProof="0">
                <a:solidFill>
                  <a:schemeClr val="lt1"/>
                </a:solidFill>
                <a:uLnTx/>
                <a:uFillTx/>
                <a:latin typeface="Arial" pitchFamily="34" charset="0"/>
                <a:ea typeface="Arial" pitchFamily="34" charset="0"/>
                <a:cs typeface="Arial" pitchFamily="34" charset="0"/>
                <a:sym typeface="Arial" pitchFamily="34" charset="0"/>
              </a:rPr>
              <a:t>President of R.S. Pressman &amp; Associates</a:t>
            </a:r>
            <a:endParaRPr lang="en-US" sz="1400">
              <a:solidFill>
                <a:schemeClr val="lt1"/>
              </a:solidFill>
              <a:latin typeface="Arial" pitchFamily="34" charset="0"/>
              <a:ea typeface="Arial" pitchFamily="34" charset="0"/>
              <a:cs typeface="Arial" pitchFamily="34" charset="0"/>
              <a:sym typeface="Arial" pitchFamily="34" charset="0"/>
            </a:endParaRPr>
          </a:p>
        </p:txBody>
      </p:sp>
      <p:pic>
        <p:nvPicPr>
          <p:cNvPr id="24" name="Shape 801"/>
          <p:cNvPicPr preferRelativeResize="0"/>
          <p:nvPr/>
        </p:nvPicPr>
        <p:blipFill>
          <a:blip r:embed="rId4">
            <a:alphaModFix/>
          </a:blip>
          <a:stretch>
            <a:fillRect/>
          </a:stretch>
        </p:blipFill>
        <p:spPr>
          <a:xfrm>
            <a:off x="9351712" y="4430501"/>
            <a:ext cx="2632325" cy="1776096"/>
          </a:xfrm>
          <a:prstGeom prst="rect">
            <a:avLst/>
          </a:prstGeom>
          <a:noFill/>
          <a:ln>
            <a:noFill/>
          </a:ln>
        </p:spPr>
      </p:pic>
      <p:sp>
        <p:nvSpPr>
          <p:cNvPr id="26" name="Google Shape;920;p48"/>
          <p:cNvSpPr txBox="1"/>
          <p:nvPr/>
        </p:nvSpPr>
        <p:spPr>
          <a:xfrm>
            <a:off x="155972" y="6179665"/>
            <a:ext cx="8717100" cy="299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a:lnSpc>
                <a:spcPct val="100000"/>
              </a:lnSpc>
              <a:spcBef>
                <a:spcPct val="0"/>
              </a:spcBef>
              <a:spcAft>
                <a:spcPct val="0"/>
              </a:spcAft>
              <a:buClr>
                <a:srgbClr val="000000"/>
              </a:buClr>
              <a:buSzPts val="7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900" b="0" i="1" u="none" strike="noStrike" kern="1200" cap="none" normalizeH="0" noProof="0">
                <a:solidFill>
                  <a:srgbClr val="000000"/>
                </a:solidFill>
                <a:uLnTx/>
                <a:uFillTx/>
                <a:latin typeface="Arial" pitchFamily="34" charset="0"/>
                <a:ea typeface="Arial" pitchFamily="34" charset="0"/>
                <a:cs typeface="Arial" pitchFamily="34" charset="0"/>
                <a:sym typeface="Arial" pitchFamily="34" charset="0"/>
              </a:rPr>
              <a:t>Source adopted from “Software Engineering: A Practitioner's Approach” written by Roger S. Pressman</a:t>
            </a:r>
          </a:p>
        </p:txBody>
      </p:sp>
    </p:spTree>
    <p:extLst>
      <p:ext uri="{BB962C8B-B14F-4D97-AF65-F5344CB8AC3E}">
        <p14:creationId xmlns:p14="http://schemas.microsoft.com/office/powerpoint/2010/main" val="3298532792"/>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1.4 History of Software Engineering</a:t>
            </a:r>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endParaRPr lang="en-US"/>
          </a:p>
        </p:txBody>
      </p:sp>
      <p:sp>
        <p:nvSpPr>
          <p:cNvPr id="4" name="Rectangle 3"/>
          <p:cNvSpPr/>
          <p:nvPr/>
        </p:nvSpPr>
        <p:spPr>
          <a:xfrm>
            <a:off x="0" y="3366180"/>
            <a:ext cx="12192000" cy="359229"/>
          </a:xfrm>
          <a:prstGeom prst="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5" name="Straight Connector 4"/>
          <p:cNvCxnSpPr>
            <a:stCxn id="4" idx="1"/>
          </p:cNvCxnSpPr>
          <p:nvPr/>
        </p:nvCxnSpPr>
        <p:spPr>
          <a:xfrm flipV="1">
            <a:off x="0" y="3545794"/>
            <a:ext cx="12192000" cy="1"/>
          </a:xfrm>
          <a:prstGeom prst="line">
            <a:avLst/>
          </a:prstGeom>
          <a:ln w="3810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7377" y="4157887"/>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1950</a:t>
            </a:r>
          </a:p>
        </p:txBody>
      </p:sp>
      <p:sp>
        <p:nvSpPr>
          <p:cNvPr id="7" name="Rectangle 6"/>
          <p:cNvSpPr/>
          <p:nvPr/>
        </p:nvSpPr>
        <p:spPr>
          <a:xfrm>
            <a:off x="1475141" y="2592385"/>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1955</a:t>
            </a:r>
          </a:p>
        </p:txBody>
      </p:sp>
      <p:sp>
        <p:nvSpPr>
          <p:cNvPr id="8" name="Rectangle 7"/>
          <p:cNvSpPr/>
          <p:nvPr/>
        </p:nvSpPr>
        <p:spPr>
          <a:xfrm>
            <a:off x="2806361" y="4157887"/>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1960</a:t>
            </a:r>
          </a:p>
        </p:txBody>
      </p:sp>
      <p:sp>
        <p:nvSpPr>
          <p:cNvPr id="9" name="Rectangle 8"/>
          <p:cNvSpPr/>
          <p:nvPr/>
        </p:nvSpPr>
        <p:spPr>
          <a:xfrm>
            <a:off x="4293163" y="2592385"/>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1965</a:t>
            </a:r>
          </a:p>
        </p:txBody>
      </p:sp>
      <p:sp>
        <p:nvSpPr>
          <p:cNvPr id="10" name="Rectangle 9"/>
          <p:cNvSpPr/>
          <p:nvPr/>
        </p:nvSpPr>
        <p:spPr>
          <a:xfrm>
            <a:off x="5707276" y="4157887"/>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1970</a:t>
            </a:r>
          </a:p>
        </p:txBody>
      </p:sp>
      <p:sp>
        <p:nvSpPr>
          <p:cNvPr id="13" name="Rounded Rectangle 12"/>
          <p:cNvSpPr/>
          <p:nvPr/>
        </p:nvSpPr>
        <p:spPr>
          <a:xfrm>
            <a:off x="5189986" y="2270319"/>
            <a:ext cx="1038376" cy="721056"/>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(1970) Pascal</a:t>
            </a:r>
          </a:p>
        </p:txBody>
      </p:sp>
      <p:sp>
        <p:nvSpPr>
          <p:cNvPr id="14" name="Rounded Rectangle 13"/>
          <p:cNvSpPr/>
          <p:nvPr/>
        </p:nvSpPr>
        <p:spPr>
          <a:xfrm>
            <a:off x="6314701" y="1504349"/>
            <a:ext cx="1881497" cy="995516"/>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(1973) C (and the Unix operating system)</a:t>
            </a:r>
          </a:p>
        </p:txBody>
      </p:sp>
      <p:sp>
        <p:nvSpPr>
          <p:cNvPr id="15" name="Rounded Rectangle 14"/>
          <p:cNvSpPr/>
          <p:nvPr/>
        </p:nvSpPr>
        <p:spPr>
          <a:xfrm>
            <a:off x="6676810" y="4108449"/>
            <a:ext cx="1651565" cy="1155744"/>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(1975) First interactive PC (Xerox PARC's Alto)</a:t>
            </a:r>
          </a:p>
        </p:txBody>
      </p:sp>
      <p:sp>
        <p:nvSpPr>
          <p:cNvPr id="16" name="Rounded Rectangle 15"/>
          <p:cNvSpPr/>
          <p:nvPr/>
        </p:nvSpPr>
        <p:spPr>
          <a:xfrm>
            <a:off x="8476328" y="1753448"/>
            <a:ext cx="1445402" cy="1248513"/>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285750" marR="0" lvl="0" indent="-285750" algn="l" defTabSz="914400" fontAlgn="auto">
              <a:lnSpc>
                <a:spcPct val="100000"/>
              </a:lnSpc>
              <a:spcBef>
                <a:spcPct val="0"/>
              </a:spcBef>
              <a:spcAft>
                <a:spcPct val="0"/>
              </a:spcAft>
              <a:buClr>
                <a:schemeClr val="bg1"/>
              </a:buClr>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bg1"/>
                </a:solidFill>
                <a:uLnTx/>
                <a:uFillTx/>
                <a:latin typeface="Arial" pitchFamily="34" charset="0"/>
                <a:cs typeface="Arial" pitchFamily="34" charset="0"/>
              </a:rPr>
              <a:t>(1980) Ada</a:t>
            </a:r>
          </a:p>
          <a:p>
            <a:pPr marL="285750" marR="0" lvl="0" indent="-285750" algn="l" defTabSz="914400" fontAlgn="auto">
              <a:lnSpc>
                <a:spcPct val="100000"/>
              </a:lnSpc>
              <a:spcBef>
                <a:spcPct val="0"/>
              </a:spcBef>
              <a:spcAft>
                <a:spcPct val="0"/>
              </a:spcAft>
              <a:buClr>
                <a:schemeClr val="bg1"/>
              </a:buClr>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bg1"/>
                </a:solidFill>
                <a:uLnTx/>
                <a:uFillTx/>
                <a:latin typeface="Arial" pitchFamily="34" charset="0"/>
                <a:cs typeface="Arial" pitchFamily="34" charset="0"/>
              </a:rPr>
              <a:t>(1980) Smalltalk</a:t>
            </a:r>
          </a:p>
        </p:txBody>
      </p:sp>
      <p:sp>
        <p:nvSpPr>
          <p:cNvPr id="17" name="Rounded Rectangle 16"/>
          <p:cNvSpPr/>
          <p:nvPr/>
        </p:nvSpPr>
        <p:spPr>
          <a:xfrm>
            <a:off x="9592975" y="4117541"/>
            <a:ext cx="860824" cy="681115"/>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(1985) C++</a:t>
            </a:r>
          </a:p>
        </p:txBody>
      </p:sp>
      <p:sp>
        <p:nvSpPr>
          <p:cNvPr id="18" name="Rounded Rectangle 17"/>
          <p:cNvSpPr/>
          <p:nvPr/>
        </p:nvSpPr>
        <p:spPr>
          <a:xfrm>
            <a:off x="378256"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19" name="Straight Connector 18"/>
          <p:cNvCxnSpPr/>
          <p:nvPr/>
        </p:nvCxnSpPr>
        <p:spPr>
          <a:xfrm flipH="1">
            <a:off x="700756"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6041"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251326"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526611"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1795653"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4" name="Rounded Rectangle 23"/>
          <p:cNvSpPr/>
          <p:nvPr/>
        </p:nvSpPr>
        <p:spPr>
          <a:xfrm>
            <a:off x="3219295"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25" name="Straight Connector 24"/>
          <p:cNvCxnSpPr/>
          <p:nvPr/>
        </p:nvCxnSpPr>
        <p:spPr>
          <a:xfrm flipH="1">
            <a:off x="2118153"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393438" y="3170113"/>
            <a:ext cx="0" cy="1357106"/>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668723"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2944008"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3535550"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810835" y="3170113"/>
            <a:ext cx="0" cy="1398996"/>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086120"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361405" y="2363190"/>
            <a:ext cx="0" cy="1558284"/>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630447"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34" name="Straight Connector 33"/>
          <p:cNvCxnSpPr/>
          <p:nvPr/>
        </p:nvCxnSpPr>
        <p:spPr>
          <a:xfrm flipH="1">
            <a:off x="4952947"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228232"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503517"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778802"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6047844"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39" name="Rounded Rectangle 38"/>
          <p:cNvSpPr/>
          <p:nvPr/>
        </p:nvSpPr>
        <p:spPr>
          <a:xfrm>
            <a:off x="7471486"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40" name="Straight Connector 39"/>
          <p:cNvCxnSpPr/>
          <p:nvPr/>
        </p:nvCxnSpPr>
        <p:spPr>
          <a:xfrm flipH="1">
            <a:off x="6370344"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645629"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6920914" y="2499865"/>
            <a:ext cx="0" cy="1421609"/>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7196199"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8888883"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45" name="Straight Connector 44"/>
          <p:cNvCxnSpPr/>
          <p:nvPr/>
        </p:nvCxnSpPr>
        <p:spPr>
          <a:xfrm flipH="1">
            <a:off x="7787741"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063026"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8338311"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8613596"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9205138"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9480423"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9755708"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10030993"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10300035"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54" name="Rounded Rectangle 53"/>
          <p:cNvSpPr/>
          <p:nvPr/>
        </p:nvSpPr>
        <p:spPr>
          <a:xfrm>
            <a:off x="11723677" y="2495390"/>
            <a:ext cx="45719" cy="1613060"/>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55" name="Straight Connector 54"/>
          <p:cNvCxnSpPr/>
          <p:nvPr/>
        </p:nvCxnSpPr>
        <p:spPr>
          <a:xfrm>
            <a:off x="10600504" y="3142332"/>
            <a:ext cx="22031" cy="2458368"/>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0897820" y="3170113"/>
            <a:ext cx="0" cy="1839006"/>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1173105"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11448390" y="2495389"/>
            <a:ext cx="0" cy="1426085"/>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8587284" y="4157887"/>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1980</a:t>
            </a:r>
          </a:p>
        </p:txBody>
      </p:sp>
      <p:sp>
        <p:nvSpPr>
          <p:cNvPr id="60" name="Rectangle 59"/>
          <p:cNvSpPr/>
          <p:nvPr/>
        </p:nvSpPr>
        <p:spPr>
          <a:xfrm>
            <a:off x="7107231" y="2592385"/>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1975</a:t>
            </a:r>
          </a:p>
        </p:txBody>
      </p:sp>
      <p:sp>
        <p:nvSpPr>
          <p:cNvPr id="61" name="Rectangle 60"/>
          <p:cNvSpPr/>
          <p:nvPr/>
        </p:nvSpPr>
        <p:spPr>
          <a:xfrm>
            <a:off x="11382930" y="4157887"/>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1990</a:t>
            </a:r>
          </a:p>
        </p:txBody>
      </p:sp>
      <p:sp>
        <p:nvSpPr>
          <p:cNvPr id="62" name="Rectangle 61"/>
          <p:cNvSpPr/>
          <p:nvPr/>
        </p:nvSpPr>
        <p:spPr>
          <a:xfrm>
            <a:off x="9902877" y="2592385"/>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1985</a:t>
            </a:r>
          </a:p>
        </p:txBody>
      </p:sp>
      <p:sp>
        <p:nvSpPr>
          <p:cNvPr id="63" name="Rounded Rectangle 62"/>
          <p:cNvSpPr/>
          <p:nvPr/>
        </p:nvSpPr>
        <p:spPr>
          <a:xfrm>
            <a:off x="3660149" y="4322132"/>
            <a:ext cx="1038376" cy="721056"/>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(1962) Cobol</a:t>
            </a:r>
          </a:p>
        </p:txBody>
      </p:sp>
      <p:sp>
        <p:nvSpPr>
          <p:cNvPr id="64" name="Rounded Rectangle 63"/>
          <p:cNvSpPr/>
          <p:nvPr/>
        </p:nvSpPr>
        <p:spPr>
          <a:xfrm>
            <a:off x="10878010" y="4928806"/>
            <a:ext cx="1318537" cy="482070"/>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(1987) Perl</a:t>
            </a:r>
          </a:p>
        </p:txBody>
      </p:sp>
      <p:sp>
        <p:nvSpPr>
          <p:cNvPr id="65" name="Rounded Rectangle 64"/>
          <p:cNvSpPr/>
          <p:nvPr/>
        </p:nvSpPr>
        <p:spPr>
          <a:xfrm>
            <a:off x="10115120" y="1527004"/>
            <a:ext cx="2051758" cy="968385"/>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285750" marR="0" lvl="0" indent="-285750" algn="l" defTabSz="914400" fontAlgn="auto">
              <a:lnSpc>
                <a:spcPct val="100000"/>
              </a:lnSpc>
              <a:spcBef>
                <a:spcPct val="0"/>
              </a:spcBef>
              <a:spcAft>
                <a:spcPct val="0"/>
              </a:spcAft>
              <a:buClr>
                <a:schemeClr val="bg1"/>
              </a:buClr>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bg1"/>
                </a:solidFill>
                <a:uLnTx/>
                <a:uFillTx/>
                <a:latin typeface="Arial" pitchFamily="34" charset="0"/>
                <a:cs typeface="Arial" pitchFamily="34" charset="0"/>
              </a:rPr>
              <a:t>(1989-90) The Web is born</a:t>
            </a:r>
          </a:p>
          <a:p>
            <a:pPr marL="285750" marR="0" lvl="0" indent="-285750" algn="l" defTabSz="914400" fontAlgn="auto">
              <a:lnSpc>
                <a:spcPct val="100000"/>
              </a:lnSpc>
              <a:spcBef>
                <a:spcPct val="0"/>
              </a:spcBef>
              <a:spcAft>
                <a:spcPct val="0"/>
              </a:spcAft>
              <a:buClr>
                <a:schemeClr val="bg1"/>
              </a:buClr>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bg1"/>
                </a:solidFill>
                <a:uLnTx/>
                <a:uFillTx/>
                <a:latin typeface="Arial" pitchFamily="34" charset="0"/>
                <a:cs typeface="Arial" pitchFamily="34" charset="0"/>
              </a:rPr>
              <a:t>(1990) Haskell</a:t>
            </a:r>
          </a:p>
        </p:txBody>
      </p:sp>
      <p:sp>
        <p:nvSpPr>
          <p:cNvPr id="66" name="Rounded Rectangle 65"/>
          <p:cNvSpPr/>
          <p:nvPr/>
        </p:nvSpPr>
        <p:spPr>
          <a:xfrm>
            <a:off x="9396212" y="4868986"/>
            <a:ext cx="1363966" cy="739241"/>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(1986) Objective-C</a:t>
            </a:r>
          </a:p>
        </p:txBody>
      </p:sp>
      <p:sp>
        <p:nvSpPr>
          <p:cNvPr id="12" name="Rounded Rectangle 11"/>
          <p:cNvSpPr/>
          <p:nvPr/>
        </p:nvSpPr>
        <p:spPr>
          <a:xfrm>
            <a:off x="3423966" y="1798700"/>
            <a:ext cx="1038376" cy="721056"/>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(1964) BASIC</a:t>
            </a:r>
          </a:p>
        </p:txBody>
      </p:sp>
      <p:sp>
        <p:nvSpPr>
          <p:cNvPr id="11" name="Rounded Rectangle 10"/>
          <p:cNvSpPr/>
          <p:nvPr/>
        </p:nvSpPr>
        <p:spPr>
          <a:xfrm>
            <a:off x="1566904" y="4259035"/>
            <a:ext cx="1038376" cy="721056"/>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(1957) Fortran</a:t>
            </a:r>
          </a:p>
        </p:txBody>
      </p:sp>
    </p:spTree>
    <p:extLst>
      <p:ext uri="{BB962C8B-B14F-4D97-AF65-F5344CB8AC3E}">
        <p14:creationId xmlns:p14="http://schemas.microsoft.com/office/powerpoint/2010/main" val="1666382380"/>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1.4 History of Software Engineering (Contd.)</a:t>
            </a:r>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sp>
        <p:nvSpPr>
          <p:cNvPr id="4" name="Rectangle 3"/>
          <p:cNvSpPr/>
          <p:nvPr/>
        </p:nvSpPr>
        <p:spPr>
          <a:xfrm>
            <a:off x="0" y="3366180"/>
            <a:ext cx="12192000" cy="359229"/>
          </a:xfrm>
          <a:prstGeom prst="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5" name="Straight Connector 4"/>
          <p:cNvCxnSpPr>
            <a:stCxn id="4" idx="1"/>
          </p:cNvCxnSpPr>
          <p:nvPr/>
        </p:nvCxnSpPr>
        <p:spPr>
          <a:xfrm flipV="1">
            <a:off x="0" y="3545794"/>
            <a:ext cx="12192000" cy="1"/>
          </a:xfrm>
          <a:prstGeom prst="line">
            <a:avLst/>
          </a:prstGeom>
          <a:ln w="3810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7377" y="4157887"/>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1990</a:t>
            </a:r>
          </a:p>
        </p:txBody>
      </p:sp>
      <p:sp>
        <p:nvSpPr>
          <p:cNvPr id="7" name="Rectangle 6"/>
          <p:cNvSpPr/>
          <p:nvPr/>
        </p:nvSpPr>
        <p:spPr>
          <a:xfrm>
            <a:off x="1475141" y="2592385"/>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1995</a:t>
            </a:r>
          </a:p>
        </p:txBody>
      </p:sp>
      <p:sp>
        <p:nvSpPr>
          <p:cNvPr id="8" name="Rectangle 7"/>
          <p:cNvSpPr/>
          <p:nvPr/>
        </p:nvSpPr>
        <p:spPr>
          <a:xfrm>
            <a:off x="2875373" y="4157887"/>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2000</a:t>
            </a:r>
          </a:p>
        </p:txBody>
      </p:sp>
      <p:sp>
        <p:nvSpPr>
          <p:cNvPr id="9" name="Rectangle 8"/>
          <p:cNvSpPr/>
          <p:nvPr/>
        </p:nvSpPr>
        <p:spPr>
          <a:xfrm>
            <a:off x="4293163" y="2592385"/>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2005</a:t>
            </a:r>
          </a:p>
        </p:txBody>
      </p:sp>
      <p:sp>
        <p:nvSpPr>
          <p:cNvPr id="10" name="Rectangle 9"/>
          <p:cNvSpPr/>
          <p:nvPr/>
        </p:nvSpPr>
        <p:spPr>
          <a:xfrm>
            <a:off x="5707276" y="4157887"/>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2010</a:t>
            </a:r>
          </a:p>
        </p:txBody>
      </p:sp>
      <p:sp>
        <p:nvSpPr>
          <p:cNvPr id="11" name="Rounded Rectangle 10"/>
          <p:cNvSpPr/>
          <p:nvPr/>
        </p:nvSpPr>
        <p:spPr>
          <a:xfrm>
            <a:off x="143729" y="1667442"/>
            <a:ext cx="1038376" cy="721056"/>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(1991) Python</a:t>
            </a:r>
          </a:p>
        </p:txBody>
      </p:sp>
      <p:sp>
        <p:nvSpPr>
          <p:cNvPr id="12" name="Rounded Rectangle 11"/>
          <p:cNvSpPr/>
          <p:nvPr/>
        </p:nvSpPr>
        <p:spPr>
          <a:xfrm>
            <a:off x="2766487" y="2476613"/>
            <a:ext cx="1251391" cy="508419"/>
          </a:xfrm>
          <a:prstGeom prst="roundRect">
            <a:avLst/>
          </a:prstGeom>
          <a:solidFill>
            <a:srgbClr val="111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(2000) C#</a:t>
            </a:r>
          </a:p>
        </p:txBody>
      </p:sp>
      <p:sp>
        <p:nvSpPr>
          <p:cNvPr id="13" name="Rounded Rectangle 12"/>
          <p:cNvSpPr/>
          <p:nvPr/>
        </p:nvSpPr>
        <p:spPr>
          <a:xfrm>
            <a:off x="378256"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14" name="Straight Connector 13"/>
          <p:cNvCxnSpPr/>
          <p:nvPr/>
        </p:nvCxnSpPr>
        <p:spPr>
          <a:xfrm flipH="1">
            <a:off x="700756" y="2363190"/>
            <a:ext cx="0" cy="1558284"/>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976041" y="3170113"/>
            <a:ext cx="0" cy="2295576"/>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251326"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1526611" y="2002867"/>
            <a:ext cx="0" cy="1918607"/>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1795653"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9" name="Rounded Rectangle 18"/>
          <p:cNvSpPr/>
          <p:nvPr/>
        </p:nvSpPr>
        <p:spPr>
          <a:xfrm>
            <a:off x="3219295"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20" name="Straight Connector 19"/>
          <p:cNvCxnSpPr/>
          <p:nvPr/>
        </p:nvCxnSpPr>
        <p:spPr>
          <a:xfrm flipH="1">
            <a:off x="2118153"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393438"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668723"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944008"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535550"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3810835"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086120"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361405" y="3142332"/>
            <a:ext cx="0" cy="779142"/>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4630447"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29" name="Straight Connector 28"/>
          <p:cNvCxnSpPr/>
          <p:nvPr/>
        </p:nvCxnSpPr>
        <p:spPr>
          <a:xfrm flipH="1">
            <a:off x="4952947"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228232" y="3170113"/>
            <a:ext cx="0" cy="2295576"/>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5503517"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5778802"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6047844"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34" name="Rounded Rectangle 33"/>
          <p:cNvSpPr/>
          <p:nvPr/>
        </p:nvSpPr>
        <p:spPr>
          <a:xfrm>
            <a:off x="7471486"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35" name="Straight Connector 34"/>
          <p:cNvCxnSpPr/>
          <p:nvPr/>
        </p:nvCxnSpPr>
        <p:spPr>
          <a:xfrm flipH="1">
            <a:off x="6370344"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6645629"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6920914" y="3142332"/>
            <a:ext cx="0" cy="779142"/>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196199"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8888883"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40" name="Straight Connector 39"/>
          <p:cNvCxnSpPr/>
          <p:nvPr/>
        </p:nvCxnSpPr>
        <p:spPr>
          <a:xfrm flipH="1">
            <a:off x="7787741"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8063026"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8338311"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8613596"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9205138"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9480423"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9755708"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0030993"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10300035"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49" name="Rounded Rectangle 48"/>
          <p:cNvSpPr/>
          <p:nvPr/>
        </p:nvSpPr>
        <p:spPr>
          <a:xfrm>
            <a:off x="11723677" y="2983138"/>
            <a:ext cx="47215" cy="1125311"/>
          </a:xfrm>
          <a:prstGeom prst="roundRect">
            <a:avLst>
              <a:gd name="adj" fmla="val 50000"/>
            </a:avLst>
          </a:prstGeom>
          <a:solidFill>
            <a:schemeClr val="bg2">
              <a:lumMod val="25000"/>
            </a:schemeClr>
          </a:solid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50" name="Straight Connector 49"/>
          <p:cNvCxnSpPr/>
          <p:nvPr/>
        </p:nvCxnSpPr>
        <p:spPr>
          <a:xfrm flipH="1">
            <a:off x="10622535" y="3142332"/>
            <a:ext cx="0" cy="779142"/>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0897820"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11173105"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1448390" y="3170113"/>
            <a:ext cx="0" cy="7513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8587284" y="4157887"/>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2020</a:t>
            </a:r>
          </a:p>
        </p:txBody>
      </p:sp>
      <p:sp>
        <p:nvSpPr>
          <p:cNvPr id="55" name="Rectangle 54"/>
          <p:cNvSpPr/>
          <p:nvPr/>
        </p:nvSpPr>
        <p:spPr>
          <a:xfrm>
            <a:off x="7107231" y="2592385"/>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2015</a:t>
            </a:r>
          </a:p>
        </p:txBody>
      </p:sp>
      <p:sp>
        <p:nvSpPr>
          <p:cNvPr id="56" name="Rectangle 55"/>
          <p:cNvSpPr/>
          <p:nvPr/>
        </p:nvSpPr>
        <p:spPr>
          <a:xfrm>
            <a:off x="11382930" y="4157887"/>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2030</a:t>
            </a:r>
          </a:p>
        </p:txBody>
      </p:sp>
      <p:sp>
        <p:nvSpPr>
          <p:cNvPr id="57" name="Rectangle 56"/>
          <p:cNvSpPr/>
          <p:nvPr/>
        </p:nvSpPr>
        <p:spPr>
          <a:xfrm>
            <a:off x="9902877" y="2592385"/>
            <a:ext cx="697627" cy="369332"/>
          </a:xfrm>
          <a:prstGeom prst="rect">
            <a:avLst/>
          </a:prstGeom>
        </p:spPr>
        <p:txBody>
          <a:bodyPr wrap="non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EC07D"/>
                </a:solidFill>
                <a:uLnTx/>
                <a:uFillTx/>
                <a:latin typeface="Arial" pitchFamily="34" charset="0"/>
                <a:ea typeface="Arial" pitchFamily="34" charset="0"/>
                <a:cs typeface="Arial" pitchFamily="34" charset="0"/>
                <a:sym typeface="Arial" pitchFamily="34" charset="0"/>
              </a:rPr>
              <a:t>2025</a:t>
            </a:r>
          </a:p>
        </p:txBody>
      </p:sp>
      <p:sp>
        <p:nvSpPr>
          <p:cNvPr id="58" name="Rounded Rectangle 57"/>
          <p:cNvSpPr/>
          <p:nvPr/>
        </p:nvSpPr>
        <p:spPr>
          <a:xfrm>
            <a:off x="1101054" y="4083543"/>
            <a:ext cx="1810361" cy="1148514"/>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285750" marR="0" lvl="0" indent="-285750" algn="l" defTabSz="914400" fontAlgn="auto">
              <a:lnSpc>
                <a:spcPct val="100000"/>
              </a:lnSpc>
              <a:spcBef>
                <a:spcPct val="0"/>
              </a:spcBef>
              <a:spcAft>
                <a:spcPct val="0"/>
              </a:spcAft>
              <a:buClr>
                <a:schemeClr val="bg1"/>
              </a:buClr>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(1995) Java</a:t>
            </a:r>
          </a:p>
          <a:p>
            <a:pPr marL="285750" marR="0" lvl="0" indent="-285750" algn="l" defTabSz="914400" fontAlgn="auto">
              <a:lnSpc>
                <a:spcPct val="100000"/>
              </a:lnSpc>
              <a:spcBef>
                <a:spcPct val="0"/>
              </a:spcBef>
              <a:spcAft>
                <a:spcPct val="0"/>
              </a:spcAft>
              <a:buClr>
                <a:schemeClr val="bg1"/>
              </a:buClr>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(1995) Ruby</a:t>
            </a:r>
          </a:p>
          <a:p>
            <a:pPr marL="285750" marR="0" lvl="0" indent="-285750" algn="l" defTabSz="914400" fontAlgn="auto">
              <a:lnSpc>
                <a:spcPct val="100000"/>
              </a:lnSpc>
              <a:spcBef>
                <a:spcPct val="0"/>
              </a:spcBef>
              <a:spcAft>
                <a:spcPct val="0"/>
              </a:spcAft>
              <a:buClr>
                <a:schemeClr val="bg1"/>
              </a:buClr>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(1995) JavaScript</a:t>
            </a:r>
          </a:p>
        </p:txBody>
      </p:sp>
      <p:sp>
        <p:nvSpPr>
          <p:cNvPr id="59" name="Rounded Rectangle 58"/>
          <p:cNvSpPr/>
          <p:nvPr/>
        </p:nvSpPr>
        <p:spPr>
          <a:xfrm>
            <a:off x="143729" y="5465689"/>
            <a:ext cx="3028309" cy="500481"/>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(1992) Linux is open-sourced</a:t>
            </a:r>
          </a:p>
        </p:txBody>
      </p:sp>
      <p:sp>
        <p:nvSpPr>
          <p:cNvPr id="60" name="Rounded Rectangle 59"/>
          <p:cNvSpPr/>
          <p:nvPr/>
        </p:nvSpPr>
        <p:spPr>
          <a:xfrm>
            <a:off x="1457389" y="1464217"/>
            <a:ext cx="4637670" cy="538650"/>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(1994) Netscape, Yahoo, and Amazon launch</a:t>
            </a:r>
          </a:p>
        </p:txBody>
      </p:sp>
      <p:sp>
        <p:nvSpPr>
          <p:cNvPr id="61" name="Rounded Rectangle 60"/>
          <p:cNvSpPr/>
          <p:nvPr/>
        </p:nvSpPr>
        <p:spPr>
          <a:xfrm>
            <a:off x="4776830" y="4959697"/>
            <a:ext cx="2694656" cy="50599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(2007) iPhone I released</a:t>
            </a:r>
          </a:p>
        </p:txBody>
      </p:sp>
    </p:spTree>
    <p:extLst>
      <p:ext uri="{BB962C8B-B14F-4D97-AF65-F5344CB8AC3E}">
        <p14:creationId xmlns:p14="http://schemas.microsoft.com/office/powerpoint/2010/main" val="746968232"/>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1.5 History of Software Development Methodologies</a:t>
            </a:r>
            <a:endParaRPr lang="en-US"/>
          </a:p>
        </p:txBody>
      </p:sp>
      <p:sp>
        <p:nvSpPr>
          <p:cNvPr id="83" name="Text Placeholder 8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4" name="Group 3"/>
          <p:cNvGrpSpPr/>
          <p:nvPr/>
        </p:nvGrpSpPr>
        <p:grpSpPr>
          <a:xfrm>
            <a:off x="599562" y="1193274"/>
            <a:ext cx="11351018" cy="5164319"/>
            <a:chOff x="599562" y="867359"/>
            <a:chExt cx="11351018" cy="5592217"/>
          </a:xfrm>
        </p:grpSpPr>
        <p:sp>
          <p:nvSpPr>
            <p:cNvPr id="87" name="Freeform 86"/>
            <p:cNvSpPr/>
            <p:nvPr/>
          </p:nvSpPr>
          <p:spPr>
            <a:xfrm>
              <a:off x="6714357" y="6067365"/>
              <a:ext cx="4839978"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rtl="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Gantt chart for project management</a:t>
              </a:r>
              <a:endParaRPr lang="en-US" kern="1200">
                <a:latin typeface="Arial" pitchFamily="34" charset="0"/>
                <a:cs typeface="Arial" pitchFamily="34" charset="0"/>
              </a:endParaRPr>
            </a:p>
          </p:txBody>
        </p:sp>
        <p:sp>
          <p:nvSpPr>
            <p:cNvPr id="88" name="Freeform 87"/>
            <p:cNvSpPr/>
            <p:nvPr/>
          </p:nvSpPr>
          <p:spPr>
            <a:xfrm>
              <a:off x="6714357" y="5632959"/>
              <a:ext cx="5012923"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rtl="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First formal description of Waterfall methodology</a:t>
              </a:r>
            </a:p>
          </p:txBody>
        </p:sp>
        <p:sp>
          <p:nvSpPr>
            <p:cNvPr id="89" name="Freeform 88"/>
            <p:cNvSpPr/>
            <p:nvPr/>
          </p:nvSpPr>
          <p:spPr>
            <a:xfrm>
              <a:off x="6714357" y="5198556"/>
              <a:ext cx="5236223"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rtl="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US Dept of Defense normalizes Waterfall methodology</a:t>
              </a:r>
            </a:p>
          </p:txBody>
        </p:sp>
        <p:sp>
          <p:nvSpPr>
            <p:cNvPr id="90" name="Freeform 89"/>
            <p:cNvSpPr/>
            <p:nvPr/>
          </p:nvSpPr>
          <p:spPr>
            <a:xfrm>
              <a:off x="6714357" y="4764154"/>
              <a:ext cx="5236223"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rtl="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Spiral Development model; Introduction of Scrum concept</a:t>
              </a:r>
            </a:p>
          </p:txBody>
        </p:sp>
        <p:sp>
          <p:nvSpPr>
            <p:cNvPr id="91" name="Freeform 90"/>
            <p:cNvSpPr/>
            <p:nvPr/>
          </p:nvSpPr>
          <p:spPr>
            <a:xfrm>
              <a:off x="6714357" y="4329752"/>
              <a:ext cx="5236223"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rtl="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Scrum methodology paper published</a:t>
              </a:r>
            </a:p>
          </p:txBody>
        </p:sp>
        <p:sp>
          <p:nvSpPr>
            <p:cNvPr id="92" name="Freeform 91"/>
            <p:cNvSpPr/>
            <p:nvPr/>
          </p:nvSpPr>
          <p:spPr>
            <a:xfrm>
              <a:off x="6714357" y="3895350"/>
              <a:ext cx="4078515"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rtl="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Rational Unified Process (RUP)</a:t>
              </a:r>
            </a:p>
          </p:txBody>
        </p:sp>
        <p:sp>
          <p:nvSpPr>
            <p:cNvPr id="93" name="Freeform 92"/>
            <p:cNvSpPr/>
            <p:nvPr/>
          </p:nvSpPr>
          <p:spPr>
            <a:xfrm>
              <a:off x="6714357" y="3460948"/>
              <a:ext cx="5236223"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rtl="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Extreme Programming paper released</a:t>
              </a:r>
            </a:p>
          </p:txBody>
        </p:sp>
        <p:sp>
          <p:nvSpPr>
            <p:cNvPr id="94" name="Freeform 93"/>
            <p:cNvSpPr/>
            <p:nvPr/>
          </p:nvSpPr>
          <p:spPr>
            <a:xfrm>
              <a:off x="6714357" y="3011955"/>
              <a:ext cx="5236223"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rtl="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Agile Manifesto published</a:t>
              </a:r>
            </a:p>
          </p:txBody>
        </p:sp>
        <p:sp>
          <p:nvSpPr>
            <p:cNvPr id="95" name="Freeform 94"/>
            <p:cNvSpPr/>
            <p:nvPr/>
          </p:nvSpPr>
          <p:spPr>
            <a:xfrm>
              <a:off x="6714357" y="2605681"/>
              <a:ext cx="5236223"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rtl="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Lean software development book published</a:t>
              </a:r>
            </a:p>
          </p:txBody>
        </p:sp>
        <p:sp>
          <p:nvSpPr>
            <p:cNvPr id="96" name="Freeform 95"/>
            <p:cNvSpPr/>
            <p:nvPr/>
          </p:nvSpPr>
          <p:spPr>
            <a:xfrm>
              <a:off x="6714357" y="2184816"/>
              <a:ext cx="5236223"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rtl="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err="1">
                  <a:solidFill>
                    <a:schemeClr val="dk1"/>
                  </a:solidFill>
                  <a:uLnTx/>
                  <a:uFillTx/>
                  <a:latin typeface="Arial" pitchFamily="34" charset="0"/>
                  <a:cs typeface="Arial" pitchFamily="34" charset="0"/>
                </a:rPr>
                <a:t>DevOps becomes popular through series of DevOpsDays</a:t>
              </a:r>
              <a:endParaRPr lang="en-US" kern="1200">
                <a:solidFill>
                  <a:schemeClr val="dk1"/>
                </a:solidFill>
                <a:latin typeface="Arial" pitchFamily="34" charset="0"/>
                <a:cs typeface="Arial" pitchFamily="34" charset="0"/>
              </a:endParaRPr>
            </a:p>
          </p:txBody>
        </p:sp>
        <p:sp>
          <p:nvSpPr>
            <p:cNvPr id="97" name="Freeform 96"/>
            <p:cNvSpPr/>
            <p:nvPr/>
          </p:nvSpPr>
          <p:spPr>
            <a:xfrm>
              <a:off x="6714357" y="1777489"/>
              <a:ext cx="4922109"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rtl="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Kanban book published</a:t>
              </a:r>
            </a:p>
          </p:txBody>
        </p:sp>
        <p:cxnSp>
          <p:nvCxnSpPr>
            <p:cNvPr id="144" name="Straight Connector 143"/>
            <p:cNvCxnSpPr/>
            <p:nvPr/>
          </p:nvCxnSpPr>
          <p:spPr>
            <a:xfrm>
              <a:off x="3889829" y="2156162"/>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3889829" y="2586503"/>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3889829" y="3016845"/>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889829" y="3447186"/>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889829" y="3877527"/>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889829" y="4307868"/>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3889829" y="4738209"/>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3889829" y="5168550"/>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3889829" y="5598891"/>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3889829" y="6029232"/>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889829" y="6459576"/>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889829" y="1745212"/>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2" name="Right Arrow 121"/>
            <p:cNvSpPr/>
            <p:nvPr/>
          </p:nvSpPr>
          <p:spPr>
            <a:xfrm>
              <a:off x="3173542" y="1821259"/>
              <a:ext cx="3651791" cy="251699"/>
            </a:xfrm>
            <a:prstGeom prst="rightArrow">
              <a:avLst>
                <a:gd name="adj1" fmla="val 27410"/>
                <a:gd name="adj2" fmla="val 7259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3" name="Right Arrow 132"/>
            <p:cNvSpPr/>
            <p:nvPr/>
          </p:nvSpPr>
          <p:spPr>
            <a:xfrm>
              <a:off x="3496246" y="2248427"/>
              <a:ext cx="3329087" cy="251699"/>
            </a:xfrm>
            <a:prstGeom prst="rightArrow">
              <a:avLst>
                <a:gd name="adj1" fmla="val 27410"/>
                <a:gd name="adj2" fmla="val 75414"/>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4" name="Right Arrow 133"/>
            <p:cNvSpPr/>
            <p:nvPr/>
          </p:nvSpPr>
          <p:spPr>
            <a:xfrm>
              <a:off x="3496246" y="2675595"/>
              <a:ext cx="3329087" cy="251699"/>
            </a:xfrm>
            <a:prstGeom prst="rightArrow">
              <a:avLst>
                <a:gd name="adj1" fmla="val 27410"/>
                <a:gd name="adj2" fmla="val 72590"/>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5" name="Right Arrow 134"/>
            <p:cNvSpPr/>
            <p:nvPr/>
          </p:nvSpPr>
          <p:spPr>
            <a:xfrm>
              <a:off x="3496246" y="3102763"/>
              <a:ext cx="3329087" cy="251699"/>
            </a:xfrm>
            <a:prstGeom prst="rightArrow">
              <a:avLst>
                <a:gd name="adj1" fmla="val 27410"/>
                <a:gd name="adj2" fmla="val 72590"/>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6" name="Right Arrow 135"/>
            <p:cNvSpPr/>
            <p:nvPr/>
          </p:nvSpPr>
          <p:spPr>
            <a:xfrm>
              <a:off x="3496246" y="3529931"/>
              <a:ext cx="3329087" cy="251699"/>
            </a:xfrm>
            <a:prstGeom prst="rightArrow">
              <a:avLst>
                <a:gd name="adj1" fmla="val 27410"/>
                <a:gd name="adj2" fmla="val 75414"/>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7" name="Right Arrow 136"/>
            <p:cNvSpPr/>
            <p:nvPr/>
          </p:nvSpPr>
          <p:spPr>
            <a:xfrm>
              <a:off x="3496246" y="3957099"/>
              <a:ext cx="3329087" cy="251699"/>
            </a:xfrm>
            <a:prstGeom prst="rightArrow">
              <a:avLst>
                <a:gd name="adj1" fmla="val 27410"/>
                <a:gd name="adj2" fmla="val 75414"/>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8" name="Right Arrow 137"/>
            <p:cNvSpPr/>
            <p:nvPr/>
          </p:nvSpPr>
          <p:spPr>
            <a:xfrm>
              <a:off x="3496246" y="4384267"/>
              <a:ext cx="3329087" cy="251699"/>
            </a:xfrm>
            <a:prstGeom prst="rightArrow">
              <a:avLst>
                <a:gd name="adj1" fmla="val 27410"/>
                <a:gd name="adj2" fmla="val 72590"/>
              </a:avLst>
            </a:prstGeom>
            <a:solidFill>
              <a:srgbClr val="5F2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9" name="Right Arrow 138"/>
            <p:cNvSpPr/>
            <p:nvPr/>
          </p:nvSpPr>
          <p:spPr>
            <a:xfrm>
              <a:off x="3496246" y="4811435"/>
              <a:ext cx="3329087" cy="251699"/>
            </a:xfrm>
            <a:prstGeom prst="rightArrow">
              <a:avLst>
                <a:gd name="adj1" fmla="val 27410"/>
                <a:gd name="adj2" fmla="val 81061"/>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40" name="Right Arrow 139"/>
            <p:cNvSpPr/>
            <p:nvPr/>
          </p:nvSpPr>
          <p:spPr>
            <a:xfrm>
              <a:off x="3496246" y="5238603"/>
              <a:ext cx="3329087" cy="251699"/>
            </a:xfrm>
            <a:prstGeom prst="rightArrow">
              <a:avLst>
                <a:gd name="adj1" fmla="val 27409"/>
                <a:gd name="adj2" fmla="val 78238"/>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41" name="Right Arrow 140"/>
            <p:cNvSpPr/>
            <p:nvPr/>
          </p:nvSpPr>
          <p:spPr>
            <a:xfrm>
              <a:off x="3496246" y="5665771"/>
              <a:ext cx="3329087" cy="251699"/>
            </a:xfrm>
            <a:prstGeom prst="rightArrow">
              <a:avLst>
                <a:gd name="adj1" fmla="val 27410"/>
                <a:gd name="adj2" fmla="val 83885"/>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42" name="Right Arrow 141"/>
            <p:cNvSpPr/>
            <p:nvPr/>
          </p:nvSpPr>
          <p:spPr>
            <a:xfrm>
              <a:off x="3496246" y="6092939"/>
              <a:ext cx="3329087" cy="251699"/>
            </a:xfrm>
            <a:prstGeom prst="rightArrow">
              <a:avLst>
                <a:gd name="adj1" fmla="val 27410"/>
                <a:gd name="adj2" fmla="val 838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01" name="Rounded Rectangle 100"/>
            <p:cNvSpPr/>
            <p:nvPr/>
          </p:nvSpPr>
          <p:spPr>
            <a:xfrm>
              <a:off x="599562" y="6035089"/>
              <a:ext cx="5486400" cy="424487"/>
            </a:xfrm>
            <a:prstGeom prst="roundRect">
              <a:avLst/>
            </a:prstGeom>
            <a:solidFill>
              <a:srgbClr val="C00000"/>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1910</a:t>
              </a:r>
            </a:p>
          </p:txBody>
        </p:sp>
        <p:sp>
          <p:nvSpPr>
            <p:cNvPr id="102" name="Rounded Rectangle 101"/>
            <p:cNvSpPr/>
            <p:nvPr/>
          </p:nvSpPr>
          <p:spPr>
            <a:xfrm>
              <a:off x="848944" y="5604745"/>
              <a:ext cx="4987636" cy="424487"/>
            </a:xfrm>
            <a:prstGeom prst="roundRect">
              <a:avLst/>
            </a:prstGeom>
            <a:solidFill>
              <a:schemeClr val="accent6">
                <a:lumMod val="50000"/>
              </a:schemeClr>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1956</a:t>
              </a:r>
            </a:p>
          </p:txBody>
        </p:sp>
        <p:sp>
          <p:nvSpPr>
            <p:cNvPr id="103" name="Rounded Rectangle 102"/>
            <p:cNvSpPr/>
            <p:nvPr/>
          </p:nvSpPr>
          <p:spPr>
            <a:xfrm>
              <a:off x="1075655" y="5174404"/>
              <a:ext cx="4534215" cy="424487"/>
            </a:xfrm>
            <a:prstGeom prst="roundRect">
              <a:avLst/>
            </a:prstGeom>
            <a:solidFill>
              <a:srgbClr val="002060"/>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1985</a:t>
              </a:r>
            </a:p>
          </p:txBody>
        </p:sp>
        <p:sp>
          <p:nvSpPr>
            <p:cNvPr id="104" name="Rounded Rectangle 103"/>
            <p:cNvSpPr/>
            <p:nvPr/>
          </p:nvSpPr>
          <p:spPr>
            <a:xfrm>
              <a:off x="1322365" y="4744063"/>
              <a:ext cx="4040794" cy="424487"/>
            </a:xfrm>
            <a:prstGeom prst="roundRect">
              <a:avLst/>
            </a:prstGeom>
            <a:solidFill>
              <a:schemeClr val="accent4">
                <a:lumMod val="50000"/>
              </a:schemeClr>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1986</a:t>
              </a:r>
            </a:p>
          </p:txBody>
        </p:sp>
        <p:sp>
          <p:nvSpPr>
            <p:cNvPr id="105" name="Rounded Rectangle 104"/>
            <p:cNvSpPr/>
            <p:nvPr/>
          </p:nvSpPr>
          <p:spPr>
            <a:xfrm>
              <a:off x="1506038" y="4313722"/>
              <a:ext cx="3673449" cy="424487"/>
            </a:xfrm>
            <a:prstGeom prst="roundRect">
              <a:avLst/>
            </a:prstGeom>
            <a:solidFill>
              <a:schemeClr val="accent2">
                <a:lumMod val="50000"/>
              </a:schemeClr>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1995</a:t>
              </a:r>
            </a:p>
          </p:txBody>
        </p:sp>
        <p:sp>
          <p:nvSpPr>
            <p:cNvPr id="106" name="Rounded Rectangle 105"/>
            <p:cNvSpPr/>
            <p:nvPr/>
          </p:nvSpPr>
          <p:spPr>
            <a:xfrm>
              <a:off x="1705913" y="3883380"/>
              <a:ext cx="3273698" cy="424487"/>
            </a:xfrm>
            <a:prstGeom prst="roundRect">
              <a:avLst/>
            </a:prstGeom>
            <a:solidFill>
              <a:schemeClr val="accent1">
                <a:lumMod val="50000"/>
              </a:schemeClr>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1996-1998</a:t>
              </a:r>
            </a:p>
          </p:txBody>
        </p:sp>
        <p:sp>
          <p:nvSpPr>
            <p:cNvPr id="107" name="Rounded Rectangle 106"/>
            <p:cNvSpPr/>
            <p:nvPr/>
          </p:nvSpPr>
          <p:spPr>
            <a:xfrm>
              <a:off x="1935067" y="3453039"/>
              <a:ext cx="2815391" cy="424487"/>
            </a:xfrm>
            <a:prstGeom prst="roundRect">
              <a:avLst/>
            </a:prstGeom>
            <a:solidFill>
              <a:schemeClr val="tx2">
                <a:lumMod val="50000"/>
              </a:schemeClr>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1999</a:t>
              </a:r>
            </a:p>
          </p:txBody>
        </p:sp>
        <p:sp>
          <p:nvSpPr>
            <p:cNvPr id="108" name="Rounded Rectangle 107"/>
            <p:cNvSpPr/>
            <p:nvPr/>
          </p:nvSpPr>
          <p:spPr>
            <a:xfrm>
              <a:off x="2100676" y="3022698"/>
              <a:ext cx="2484173" cy="424487"/>
            </a:xfrm>
            <a:prstGeom prst="roundRect">
              <a:avLst/>
            </a:prstGeom>
            <a:solidFill>
              <a:schemeClr val="bg2">
                <a:lumMod val="10000"/>
              </a:schemeClr>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2001</a:t>
              </a:r>
            </a:p>
          </p:txBody>
        </p:sp>
        <p:sp>
          <p:nvSpPr>
            <p:cNvPr id="109" name="Rounded Rectangle 108"/>
            <p:cNvSpPr/>
            <p:nvPr/>
          </p:nvSpPr>
          <p:spPr>
            <a:xfrm>
              <a:off x="2285140" y="2592357"/>
              <a:ext cx="2115245" cy="424487"/>
            </a:xfrm>
            <a:prstGeom prst="roundRect">
              <a:avLst/>
            </a:prstGeom>
            <a:solidFill>
              <a:schemeClr val="tx1">
                <a:lumMod val="95000"/>
                <a:lumOff val="5000"/>
              </a:schemeClr>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2003</a:t>
              </a:r>
            </a:p>
          </p:txBody>
        </p:sp>
        <p:sp>
          <p:nvSpPr>
            <p:cNvPr id="110" name="Rounded Rectangle 109"/>
            <p:cNvSpPr/>
            <p:nvPr/>
          </p:nvSpPr>
          <p:spPr>
            <a:xfrm>
              <a:off x="2468694" y="2162016"/>
              <a:ext cx="1748136" cy="424487"/>
            </a:xfrm>
            <a:prstGeom prst="roundRect">
              <a:avLst/>
            </a:prstGeom>
            <a:solidFill>
              <a:schemeClr val="tx1">
                <a:lumMod val="85000"/>
                <a:lumOff val="15000"/>
              </a:schemeClr>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2009</a:t>
              </a:r>
            </a:p>
          </p:txBody>
        </p:sp>
        <p:sp>
          <p:nvSpPr>
            <p:cNvPr id="111" name="Rounded Rectangle 110"/>
            <p:cNvSpPr/>
            <p:nvPr/>
          </p:nvSpPr>
          <p:spPr>
            <a:xfrm>
              <a:off x="2641637" y="1731675"/>
              <a:ext cx="1402251" cy="424487"/>
            </a:xfrm>
            <a:prstGeom prst="roundRect">
              <a:avLst/>
            </a:prstGeom>
            <a:solidFill>
              <a:schemeClr val="tx1">
                <a:lumMod val="75000"/>
                <a:lumOff val="25000"/>
              </a:schemeClr>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2010</a:t>
              </a:r>
            </a:p>
          </p:txBody>
        </p:sp>
        <p:sp>
          <p:nvSpPr>
            <p:cNvPr id="57" name="Freeform 56"/>
            <p:cNvSpPr/>
            <p:nvPr/>
          </p:nvSpPr>
          <p:spPr>
            <a:xfrm>
              <a:off x="6714357" y="1320500"/>
              <a:ext cx="5236223"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Scale Agile Framework (SAFe)</a:t>
              </a:r>
            </a:p>
          </p:txBody>
        </p:sp>
        <p:sp>
          <p:nvSpPr>
            <p:cNvPr id="58" name="Freeform 57"/>
            <p:cNvSpPr/>
            <p:nvPr/>
          </p:nvSpPr>
          <p:spPr>
            <a:xfrm>
              <a:off x="6714357" y="913173"/>
              <a:ext cx="4922109" cy="359934"/>
            </a:xfrm>
            <a:custGeom>
              <a:gdLst>
                <a:gd name="connsiteX0" fmla="*/ 0 w 3201939"/>
                <a:gd name="connsiteY0" fmla="*/ 52998 h 317981"/>
                <a:gd name="connsiteX1" fmla="*/ 52998 w 3201939"/>
                <a:gd name="connsiteY1" fmla="*/ 0 h 317981"/>
                <a:gd name="connsiteX2" fmla="*/ 3148941 w 3201939"/>
                <a:gd name="connsiteY2" fmla="*/ 0 h 317981"/>
                <a:gd name="connsiteX3" fmla="*/ 3201939 w 3201939"/>
                <a:gd name="connsiteY3" fmla="*/ 52998 h 317981"/>
                <a:gd name="connsiteX4" fmla="*/ 3201939 w 3201939"/>
                <a:gd name="connsiteY4" fmla="*/ 264983 h 317981"/>
                <a:gd name="connsiteX5" fmla="*/ 3148941 w 3201939"/>
                <a:gd name="connsiteY5" fmla="*/ 317981 h 317981"/>
                <a:gd name="connsiteX6" fmla="*/ 52998 w 3201939"/>
                <a:gd name="connsiteY6" fmla="*/ 317981 h 317981"/>
                <a:gd name="connsiteX7" fmla="*/ 0 w 3201939"/>
                <a:gd name="connsiteY7" fmla="*/ 264983 h 317981"/>
                <a:gd name="connsiteX8" fmla="*/ 0 w 3201939"/>
                <a:gd name="connsiteY8" fmla="*/ 52998 h 3179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939" h="317981">
                  <a:moveTo>
                    <a:pt x="0" y="52998"/>
                  </a:moveTo>
                  <a:cubicBezTo>
                    <a:pt x="0" y="23728"/>
                    <a:pt x="23728" y="0"/>
                    <a:pt x="52998" y="0"/>
                  </a:cubicBezTo>
                  <a:lnTo>
                    <a:pt x="3148941" y="0"/>
                  </a:lnTo>
                  <a:cubicBezTo>
                    <a:pt x="3178211" y="0"/>
                    <a:pt x="3201939" y="23728"/>
                    <a:pt x="3201939" y="52998"/>
                  </a:cubicBezTo>
                  <a:lnTo>
                    <a:pt x="3201939" y="264983"/>
                  </a:lnTo>
                  <a:cubicBezTo>
                    <a:pt x="3201939" y="294253"/>
                    <a:pt x="3178211" y="317981"/>
                    <a:pt x="3148941" y="317981"/>
                  </a:cubicBezTo>
                  <a:lnTo>
                    <a:pt x="52998" y="317981"/>
                  </a:lnTo>
                  <a:cubicBezTo>
                    <a:pt x="23728" y="317981"/>
                    <a:pt x="0" y="294253"/>
                    <a:pt x="0" y="264983"/>
                  </a:cubicBezTo>
                  <a:lnTo>
                    <a:pt x="0" y="52998"/>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182880" marR="0" lvl="0" indent="0" algn="l" defTabSz="40005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kern="1200" cap="none" spc="0" normalizeH="0" baseline="0" noProof="0">
                  <a:solidFill>
                    <a:schemeClr val="dk1"/>
                  </a:solidFill>
                  <a:uLnTx/>
                  <a:uFillTx/>
                  <a:latin typeface="Arial" pitchFamily="34" charset="0"/>
                  <a:cs typeface="Arial" pitchFamily="34" charset="0"/>
                </a:rPr>
                <a:t>Introduction of LeSS (Largs-scale Scrum);</a:t>
              </a:r>
            </a:p>
          </p:txBody>
        </p:sp>
        <p:cxnSp>
          <p:nvCxnSpPr>
            <p:cNvPr id="59" name="Straight Connector 58"/>
            <p:cNvCxnSpPr/>
            <p:nvPr/>
          </p:nvCxnSpPr>
          <p:spPr>
            <a:xfrm>
              <a:off x="3889829" y="1291846"/>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89829" y="880896"/>
              <a:ext cx="8060751"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Right Arrow 60"/>
            <p:cNvSpPr/>
            <p:nvPr/>
          </p:nvSpPr>
          <p:spPr>
            <a:xfrm>
              <a:off x="3173542" y="956943"/>
              <a:ext cx="3651791" cy="251699"/>
            </a:xfrm>
            <a:prstGeom prst="rightArrow">
              <a:avLst>
                <a:gd name="adj1" fmla="val 27410"/>
                <a:gd name="adj2" fmla="val 7259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62" name="Right Arrow 61"/>
            <p:cNvSpPr/>
            <p:nvPr/>
          </p:nvSpPr>
          <p:spPr>
            <a:xfrm>
              <a:off x="3496246" y="1384111"/>
              <a:ext cx="3329087" cy="251699"/>
            </a:xfrm>
            <a:prstGeom prst="rightArrow">
              <a:avLst>
                <a:gd name="adj1" fmla="val 27410"/>
                <a:gd name="adj2" fmla="val 7541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63" name="Rounded Rectangle 62"/>
            <p:cNvSpPr/>
            <p:nvPr/>
          </p:nvSpPr>
          <p:spPr>
            <a:xfrm>
              <a:off x="2800035" y="1297700"/>
              <a:ext cx="1085455" cy="424487"/>
            </a:xfrm>
            <a:prstGeom prst="roundRect">
              <a:avLst/>
            </a:prstGeom>
            <a:solidFill>
              <a:schemeClr val="tx1">
                <a:lumMod val="65000"/>
                <a:lumOff val="35000"/>
              </a:schemeClr>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2011</a:t>
              </a:r>
            </a:p>
          </p:txBody>
        </p:sp>
        <p:sp>
          <p:nvSpPr>
            <p:cNvPr id="64" name="Rounded Rectangle 63"/>
            <p:cNvSpPr/>
            <p:nvPr/>
          </p:nvSpPr>
          <p:spPr>
            <a:xfrm>
              <a:off x="2907419" y="867359"/>
              <a:ext cx="870687" cy="424487"/>
            </a:xfrm>
            <a:prstGeom prst="roundRect">
              <a:avLst/>
            </a:prstGeom>
            <a:solidFill>
              <a:schemeClr val="tx1">
                <a:lumMod val="50000"/>
                <a:lumOff val="50000"/>
              </a:schemeClr>
            </a:solidFill>
            <a:ln>
              <a:solidFill>
                <a:schemeClr val="bg1"/>
              </a:solidFill>
            </a:ln>
            <a:effectLst>
              <a:innerShdw blurRad="63500" dist="50800" dir="5400000">
                <a:prstClr val="black">
                  <a:alpha val="50000"/>
                </a:prstClr>
              </a:inn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13" tIns="49813" rIns="49813" bIns="49813"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400050" rtl="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chemeClr val="bg1"/>
                  </a:solidFill>
                  <a:uLnTx/>
                  <a:uFillTx/>
                  <a:latin typeface="Arial" pitchFamily="34" charset="0"/>
                  <a:cs typeface="Arial" pitchFamily="34" charset="0"/>
                </a:rPr>
                <a:t>2014</a:t>
              </a:r>
            </a:p>
          </p:txBody>
        </p:sp>
      </p:grpSp>
    </p:spTree>
    <p:extLst>
      <p:ext uri="{BB962C8B-B14F-4D97-AF65-F5344CB8AC3E}">
        <p14:creationId xmlns:p14="http://schemas.microsoft.com/office/powerpoint/2010/main" val="3114189252"/>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1.6 Traditional Software Development Models</a:t>
            </a:r>
            <a:endParaRPr lang="en-US"/>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Many life cycle models have been proposed so far, with their own advantages </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and </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disadvantages. A few important </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traditional software development </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models are as follows:</a:t>
            </a:r>
            <a:endParaRPr lang="en-US"/>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sym typeface="Arial" pitchFamily="34" charset="0"/>
            </a:endParaRP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
        <p:nvSpPr>
          <p:cNvPr id="80" name="Rectangle 79"/>
          <p:cNvSpPr/>
          <p:nvPr/>
        </p:nvSpPr>
        <p:spPr>
          <a:xfrm>
            <a:off x="0" y="2139940"/>
            <a:ext cx="12192000" cy="3140015"/>
          </a:xfrm>
          <a:prstGeom prst="rect">
            <a:avLst/>
          </a:prstGeom>
          <a:solidFill>
            <a:srgbClr val="FFFFFF"/>
          </a:solidFill>
          <a:ln w="25400" cap="flat" cmpd="sng" algn="ctr">
            <a:noFill/>
            <a:prstDash val="solid"/>
          </a:ln>
          <a:effectLst/>
        </p:spPr>
        <p:txBody>
          <a:bodyPr rtlCol="0" anchor="ct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Tx/>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lang="en-US" sz="1800" b="0" i="0" u="none" strike="noStrike" kern="0" cap="none" spc="0" normalizeH="0" baseline="0" noProof="0">
              <a:ln>
                <a:noFill/>
              </a:ln>
              <a:solidFill>
                <a:srgbClr val="FFFFFF"/>
              </a:solidFill>
              <a:effectLst/>
              <a:uLnTx/>
              <a:uFillTx/>
              <a:latin typeface="Arial" pitchFamily="34" charset="0"/>
            </a:endParaRPr>
          </a:p>
        </p:txBody>
      </p:sp>
      <p:sp>
        <p:nvSpPr>
          <p:cNvPr id="81" name="Shape 38"/>
          <p:cNvSpPr/>
          <p:nvPr/>
        </p:nvSpPr>
        <p:spPr>
          <a:xfrm>
            <a:off x="9976197" y="4836575"/>
            <a:ext cx="2231569" cy="125669"/>
          </a:xfrm>
          <a:prstGeom prst="rect">
            <a:avLst/>
          </a:prstGeom>
          <a:solidFill>
            <a:srgbClr val="56687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200"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83" name="Shape 818"/>
          <p:cNvSpPr txBox="1"/>
          <p:nvPr/>
        </p:nvSpPr>
        <p:spPr>
          <a:xfrm>
            <a:off x="889379" y="5422328"/>
            <a:ext cx="1733047" cy="584775"/>
          </a:xfrm>
          <a:prstGeom prst="rect">
            <a:avLst/>
          </a:prstGeom>
          <a:solidFill>
            <a:srgbClr val="F2F2F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457200" marR="0" lvl="0" indent="-228600" algn="ctr" defTabSz="914400" rtl="0" eaLnBrk="1" latinLnBrk="0" hangingPunct="0">
              <a:lnSpc>
                <a:spcPct val="100000"/>
              </a:lnSpc>
              <a:spcBef>
                <a:spcPct val="0"/>
              </a:spcBef>
              <a:spcAft>
                <a:spcPct val="0"/>
              </a:spcAft>
              <a:buClr>
                <a:srgbClr val="000000"/>
              </a:buClr>
              <a:buSzPts val="1400"/>
              <a:buFont typeface="Arial" pitchFamily="34" charset="0"/>
              <a:buNone/>
              <a:defRPr sz="1400" b="1"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914400" marR="0" lvl="1"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371600" marR="0" lvl="2"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286000" marR="0" lvl="4"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743200" marR="0" lvl="5"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200400" marR="0" lvl="6"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657600" marR="0" lvl="7"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114800" marR="0" lvl="8" indent="-228600"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ts val="1600"/>
              <a:buFont typeface="Arial" pitchFamily="34" charset="0"/>
              <a:buNone/>
              <a:defRPr kumimoji="0" sz="1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Classic Waterfall Model</a:t>
            </a:r>
            <a:endParaRPr kumimoji="0" lang="en-US" sz="1400" b="1"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endParaRPr>
          </a:p>
        </p:txBody>
      </p:sp>
      <p:sp>
        <p:nvSpPr>
          <p:cNvPr id="84" name="Shape 819"/>
          <p:cNvSpPr txBox="1"/>
          <p:nvPr/>
        </p:nvSpPr>
        <p:spPr>
          <a:xfrm>
            <a:off x="2880365" y="5445676"/>
            <a:ext cx="1792460" cy="584775"/>
          </a:xfrm>
          <a:prstGeom prst="rect">
            <a:avLst/>
          </a:prstGeom>
          <a:solidFill>
            <a:srgbClr val="F2F2F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457200" marR="0" lvl="0" indent="-228600" algn="ctr" defTabSz="914400" rtl="0" eaLnBrk="1" latinLnBrk="0" hangingPunct="0">
              <a:lnSpc>
                <a:spcPct val="100000"/>
              </a:lnSpc>
              <a:spcBef>
                <a:spcPct val="0"/>
              </a:spcBef>
              <a:spcAft>
                <a:spcPct val="0"/>
              </a:spcAft>
              <a:buClr>
                <a:srgbClr val="000000"/>
              </a:buClr>
              <a:buSzPts val="1400"/>
              <a:buFont typeface="Arial" pitchFamily="34" charset="0"/>
              <a:buNone/>
              <a:defRPr sz="1400" b="1"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914400" marR="0" lvl="1"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371600" marR="0" lvl="2"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286000" marR="0" lvl="4"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743200" marR="0" lvl="5"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200400" marR="0" lvl="6"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657600" marR="0" lvl="7"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114800" marR="0" lvl="8" indent="-228600"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ctr">
              <a:lnSpc>
                <a:spcPct val="100000"/>
              </a:lnSpc>
              <a:spcBef>
                <a:spcPct val="0"/>
              </a:spcBef>
              <a:spcAft>
                <a:spcPct val="0"/>
              </a:spcAft>
              <a:buSzPts val="1600"/>
              <a:buNone/>
              <a:defRPr kumimoji="0" sz="1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Gated Waterfall Model</a:t>
            </a:r>
          </a:p>
        </p:txBody>
      </p:sp>
      <p:sp>
        <p:nvSpPr>
          <p:cNvPr id="85" name="Shape 820"/>
          <p:cNvSpPr txBox="1"/>
          <p:nvPr/>
        </p:nvSpPr>
        <p:spPr>
          <a:xfrm>
            <a:off x="5175931" y="5436249"/>
            <a:ext cx="1481372" cy="584775"/>
          </a:xfrm>
          <a:prstGeom prst="rect">
            <a:avLst/>
          </a:prstGeom>
          <a:solidFill>
            <a:srgbClr val="F2F2F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457200" marR="0" lvl="0" indent="-228600" algn="ctr" defTabSz="914400" rtl="0" eaLnBrk="1" latinLnBrk="0" hangingPunct="0">
              <a:lnSpc>
                <a:spcPct val="100000"/>
              </a:lnSpc>
              <a:spcBef>
                <a:spcPct val="0"/>
              </a:spcBef>
              <a:spcAft>
                <a:spcPct val="0"/>
              </a:spcAft>
              <a:buClr>
                <a:srgbClr val="000000"/>
              </a:buClr>
              <a:buSzPts val="1400"/>
              <a:buFont typeface="Arial" pitchFamily="34" charset="0"/>
              <a:buNone/>
              <a:defRPr sz="1400" b="1"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914400" marR="0" lvl="1"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371600" marR="0" lvl="2"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286000" marR="0" lvl="4"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743200" marR="0" lvl="5"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200400" marR="0" lvl="6"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657600" marR="0" lvl="7"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114800" marR="0" lvl="8" indent="-228600"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ctr">
              <a:lnSpc>
                <a:spcPct val="100000"/>
              </a:lnSpc>
              <a:spcBef>
                <a:spcPct val="0"/>
              </a:spcBef>
              <a:spcAft>
                <a:spcPct val="0"/>
              </a:spcAft>
              <a:buSzPts val="1600"/>
              <a:buNone/>
              <a:defRPr kumimoji="0" sz="1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V-Shaped </a:t>
            </a:r>
          </a:p>
          <a:p>
            <a:pPr marL="0" marR="0" lvl="0" indent="0" algn="ctr">
              <a:lnSpc>
                <a:spcPct val="100000"/>
              </a:lnSpc>
              <a:spcBef>
                <a:spcPct val="0"/>
              </a:spcBef>
              <a:spcAft>
                <a:spcPct val="0"/>
              </a:spcAft>
              <a:buSzPts val="1600"/>
              <a:buNone/>
              <a:defRPr kumimoji="0" sz="1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Model</a:t>
            </a:r>
          </a:p>
        </p:txBody>
      </p:sp>
      <p:sp>
        <p:nvSpPr>
          <p:cNvPr id="86" name="Shape 821"/>
          <p:cNvSpPr txBox="1"/>
          <p:nvPr/>
        </p:nvSpPr>
        <p:spPr>
          <a:xfrm>
            <a:off x="7231278" y="5422327"/>
            <a:ext cx="1528489" cy="584775"/>
          </a:xfrm>
          <a:prstGeom prst="rect">
            <a:avLst/>
          </a:prstGeom>
          <a:solidFill>
            <a:srgbClr val="F2F2F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457200" marR="0" lvl="0" indent="-228600" algn="ctr" defTabSz="914400" rtl="0" eaLnBrk="1" latinLnBrk="0" hangingPunct="0">
              <a:lnSpc>
                <a:spcPct val="100000"/>
              </a:lnSpc>
              <a:spcBef>
                <a:spcPct val="0"/>
              </a:spcBef>
              <a:spcAft>
                <a:spcPct val="0"/>
              </a:spcAft>
              <a:buClr>
                <a:srgbClr val="000000"/>
              </a:buClr>
              <a:buSzPts val="1400"/>
              <a:buFont typeface="Arial" pitchFamily="34" charset="0"/>
              <a:buNone/>
              <a:defRPr sz="1400" b="1"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914400" marR="0" lvl="1"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371600" marR="0" lvl="2"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286000" marR="0" lvl="4"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743200" marR="0" lvl="5"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200400" marR="0" lvl="6"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657600" marR="0" lvl="7"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114800" marR="0" lvl="8" indent="-228600"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ts val="1600"/>
              <a:buFont typeface="Arial" pitchFamily="34" charset="0"/>
              <a:buNone/>
              <a:defRPr kumimoji="0" sz="1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Prototyping</a:t>
            </a:r>
          </a:p>
          <a:p>
            <a:pPr marL="0" marR="0" lvl="0" indent="0" algn="ctr" defTabSz="914400" rtl="0" eaLnBrk="1" fontAlgn="auto" latinLnBrk="0" hangingPunct="1">
              <a:lnSpc>
                <a:spcPct val="100000"/>
              </a:lnSpc>
              <a:spcBef>
                <a:spcPct val="0"/>
              </a:spcBef>
              <a:spcAft>
                <a:spcPct val="0"/>
              </a:spcAft>
              <a:buClr>
                <a:srgbClr val="000000"/>
              </a:buClr>
              <a:buSzPts val="1600"/>
              <a:buFont typeface="Arial" pitchFamily="34" charset="0"/>
              <a:buNone/>
              <a:defRPr kumimoji="0" sz="1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Model</a:t>
            </a:r>
            <a:endParaRPr kumimoji="0" lang="en-US" sz="1400" b="1"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endParaRPr>
          </a:p>
        </p:txBody>
      </p:sp>
      <p:sp>
        <p:nvSpPr>
          <p:cNvPr id="87" name="Shape 822"/>
          <p:cNvSpPr txBox="1"/>
          <p:nvPr/>
        </p:nvSpPr>
        <p:spPr>
          <a:xfrm>
            <a:off x="9431958" y="5422327"/>
            <a:ext cx="1479781" cy="584775"/>
          </a:xfrm>
          <a:prstGeom prst="rect">
            <a:avLst/>
          </a:prstGeom>
          <a:solidFill>
            <a:srgbClr val="F2F2F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457200" marR="0" lvl="0" indent="-228600" algn="ctr" defTabSz="914400" rtl="0" eaLnBrk="1" latinLnBrk="0" hangingPunct="0">
              <a:lnSpc>
                <a:spcPct val="100000"/>
              </a:lnSpc>
              <a:spcBef>
                <a:spcPct val="0"/>
              </a:spcBef>
              <a:spcAft>
                <a:spcPct val="0"/>
              </a:spcAft>
              <a:buClr>
                <a:srgbClr val="000000"/>
              </a:buClr>
              <a:buSzPts val="1400"/>
              <a:buFont typeface="Arial" pitchFamily="34" charset="0"/>
              <a:buNone/>
              <a:defRPr sz="1400" b="1"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914400" marR="0" lvl="1"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371600" marR="0" lvl="2"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286000" marR="0" lvl="4"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743200" marR="0" lvl="5"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200400" marR="0" lvl="6"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657600" marR="0" lvl="7" indent="-228600" algn="l" defTabSz="914400" rtl="0" eaLnBrk="1" latinLnBrk="0" hangingPunct="0">
              <a:lnSpc>
                <a:spcPct val="100000"/>
              </a:lnSpc>
              <a:spcBef>
                <a:spcPct val="0"/>
              </a:spcBef>
              <a:spcAft>
                <a:spcPct val="0"/>
              </a:spcAft>
              <a:buClr>
                <a:srgbClr val="000000"/>
              </a:buClr>
              <a:buSzPts val="1400"/>
              <a:buFont typeface="Arial" pitchFamily="34" charset="0"/>
              <a:buNone/>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114800" marR="0" lvl="8" indent="-228600" algn="l" rtl="0">
              <a:lnSpc>
                <a:spcPct val="100000"/>
              </a:lnSpc>
              <a:spcBef>
                <a:spcPct val="0"/>
              </a:spcBef>
              <a:spcAft>
                <a:spcPct val="0"/>
              </a:spcAft>
              <a:buClr>
                <a:srgbClr val="000000"/>
              </a:buClr>
              <a:buSzPts val="1400"/>
              <a:buFont typeface="Arial" pitchFamily="34" charset="0"/>
              <a:buNone/>
              <a:defRPr sz="1400" b="0" i="0" u="none" strike="noStrike" cap="none">
                <a:solidFill>
                  <a:srgbClr val="000000"/>
                </a:solidFill>
                <a:latin typeface="Arial" pitchFamily="34" charset="0"/>
                <a:ea typeface="Arial" pitchFamily="34" charset="0"/>
                <a:cs typeface="Arial" pitchFamily="34" charset="0"/>
                <a:sym typeface="Arial"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ts val="1600"/>
              <a:buFont typeface="Arial" pitchFamily="34" charset="0"/>
              <a:buNone/>
              <a:defRPr kumimoji="0" sz="1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Spiral </a:t>
            </a:r>
            <a:endParaRPr kumimoji="0" lang="en-US" sz="1400" b="1"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endParaRPr>
          </a:p>
          <a:p>
            <a:pPr marL="0" marR="0" lvl="0" indent="0" algn="ctr" defTabSz="914400" rtl="0" eaLnBrk="1" fontAlgn="auto" latinLnBrk="0" hangingPunct="1">
              <a:lnSpc>
                <a:spcPct val="100000"/>
              </a:lnSpc>
              <a:spcBef>
                <a:spcPct val="0"/>
              </a:spcBef>
              <a:spcAft>
                <a:spcPct val="0"/>
              </a:spcAft>
              <a:buClr>
                <a:srgbClr val="000000"/>
              </a:buClr>
              <a:buSzPts val="1600"/>
              <a:buFont typeface="Arial" pitchFamily="34" charset="0"/>
              <a:buNone/>
              <a:defRPr kumimoji="0" sz="14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rPr>
              <a:t>Model</a:t>
            </a:r>
            <a:endParaRPr kumimoji="0" lang="en-US" sz="1400" b="1" i="0" u="none" strike="noStrike" kern="0" cap="none" spc="0" normalizeH="0" baseline="0" noProof="0">
              <a:ln>
                <a:noFill/>
              </a:ln>
              <a:solidFill>
                <a:srgbClr val="000000"/>
              </a:solidFill>
              <a:effectLst/>
              <a:uLnTx/>
              <a:uFillTx/>
              <a:latin typeface="Arial" pitchFamily="34" charset="0"/>
              <a:cs typeface="Arial" pitchFamily="34" charset="0"/>
              <a:sym typeface="Arial" pitchFamily="34" charset="0"/>
            </a:endParaRPr>
          </a:p>
        </p:txBody>
      </p:sp>
      <p:sp>
        <p:nvSpPr>
          <p:cNvPr id="88" name="Shape 37"/>
          <p:cNvSpPr/>
          <p:nvPr/>
        </p:nvSpPr>
        <p:spPr>
          <a:xfrm>
            <a:off x="2050497" y="4836610"/>
            <a:ext cx="1666681" cy="149659"/>
          </a:xfrm>
          <a:prstGeom prst="rect">
            <a:avLst/>
          </a:prstGeom>
          <a:solidFill>
            <a:srgbClr val="96E2C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200"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89" name="Shape 38"/>
          <p:cNvSpPr/>
          <p:nvPr/>
        </p:nvSpPr>
        <p:spPr>
          <a:xfrm>
            <a:off x="3717179" y="4836575"/>
            <a:ext cx="2231569" cy="125669"/>
          </a:xfrm>
          <a:prstGeom prst="rect">
            <a:avLst/>
          </a:prstGeom>
          <a:solidFill>
            <a:srgbClr val="56687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200"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90" name="Shape 39"/>
          <p:cNvSpPr/>
          <p:nvPr/>
        </p:nvSpPr>
        <p:spPr>
          <a:xfrm>
            <a:off x="5999242" y="4836598"/>
            <a:ext cx="2189463" cy="149659"/>
          </a:xfrm>
          <a:prstGeom prst="rect">
            <a:avLst/>
          </a:prstGeom>
          <a:solidFill>
            <a:srgbClr val="44546A"/>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200"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91" name="Shape 40"/>
          <p:cNvSpPr/>
          <p:nvPr/>
        </p:nvSpPr>
        <p:spPr>
          <a:xfrm>
            <a:off x="8107477" y="4847970"/>
            <a:ext cx="1947944" cy="116885"/>
          </a:xfrm>
          <a:prstGeom prst="rect">
            <a:avLst/>
          </a:pr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200"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92" name="Shape 41"/>
          <p:cNvSpPr/>
          <p:nvPr/>
        </p:nvSpPr>
        <p:spPr>
          <a:xfrm>
            <a:off x="4797" y="4836645"/>
            <a:ext cx="1868936" cy="149659"/>
          </a:xfrm>
          <a:prstGeom prst="rect">
            <a:avLst/>
          </a:pr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200" b="0" i="0" u="none" strike="noStrike" kern="0" cap="none" spc="0" normalizeH="0" baseline="0" noProof="0">
              <a:ln>
                <a:noFill/>
              </a:ln>
              <a:solidFill>
                <a:srgbClr val="FFFFFF"/>
              </a:solidFill>
              <a:effectLst/>
              <a:uLnTx/>
              <a:uFillTx/>
              <a:latin typeface="Roboto"/>
              <a:ea typeface="Roboto"/>
              <a:cs typeface="Roboto"/>
              <a:sym typeface="Roboto"/>
            </a:endParaRPr>
          </a:p>
        </p:txBody>
      </p:sp>
      <p:grpSp>
        <p:nvGrpSpPr>
          <p:cNvPr id="93" name="Shape 43"/>
          <p:cNvGrpSpPr/>
          <p:nvPr/>
        </p:nvGrpSpPr>
        <p:grpSpPr>
          <a:xfrm>
            <a:off x="1104694" y="2731742"/>
            <a:ext cx="1304470" cy="2431269"/>
            <a:chOff x="1217471" y="1893408"/>
            <a:chExt cx="1304470" cy="2431269"/>
          </a:xfrm>
        </p:grpSpPr>
        <p:grpSp>
          <p:nvGrpSpPr>
            <p:cNvPr id="94" name="Shape 44"/>
            <p:cNvGrpSpPr/>
            <p:nvPr/>
          </p:nvGrpSpPr>
          <p:grpSpPr>
            <a:xfrm>
              <a:off x="1217471" y="2766893"/>
              <a:ext cx="1304470" cy="1557784"/>
              <a:chOff x="1217471" y="2766893"/>
              <a:chExt cx="1304470" cy="1557784"/>
            </a:xfrm>
          </p:grpSpPr>
          <p:grpSp>
            <p:nvGrpSpPr>
              <p:cNvPr id="99" name="Shape 45"/>
              <p:cNvGrpSpPr/>
              <p:nvPr/>
            </p:nvGrpSpPr>
            <p:grpSpPr>
              <a:xfrm>
                <a:off x="1217471" y="2766893"/>
                <a:ext cx="1304470" cy="1557784"/>
                <a:chOff x="1199541" y="3267114"/>
                <a:chExt cx="1304470" cy="1557784"/>
              </a:xfrm>
            </p:grpSpPr>
            <p:sp>
              <p:nvSpPr>
                <p:cNvPr id="101" name="Shape 46"/>
                <p:cNvSpPr/>
                <p:nvPr/>
              </p:nvSpPr>
              <p:spPr>
                <a:xfrm rot="10800000" flipH="1">
                  <a:off x="1199541" y="3267114"/>
                  <a:ext cx="1304470" cy="1020141"/>
                </a:xfrm>
                <a:prstGeom prst="triangle">
                  <a:avLst>
                    <a:gd name="adj" fmla="val 50000"/>
                  </a:avLst>
                </a:prstGeom>
                <a:gradFill>
                  <a:gsLst>
                    <a:gs pos="0">
                      <a:srgbClr val="1CC083"/>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2" name="Shape 47"/>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00" name="Shape 48"/>
              <p:cNvSpPr/>
              <p:nvPr/>
            </p:nvSpPr>
            <p:spPr>
              <a:xfrm>
                <a:off x="1718423" y="3882698"/>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5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rgbClr val="44546A"/>
                  </a:solidFill>
                  <a:effectLst/>
                  <a:uLnTx/>
                  <a:uFillTx/>
                  <a:latin typeface="Source Sans Pro Light"/>
                  <a:ea typeface="Source Sans Pro Light"/>
                  <a:cs typeface="Source Sans Pro Light"/>
                  <a:sym typeface="Source Sans Pro Light"/>
                </a:endParaRPr>
              </a:p>
            </p:txBody>
          </p:sp>
        </p:grpSp>
        <p:grpSp>
          <p:nvGrpSpPr>
            <p:cNvPr id="95" name="Shape 49"/>
            <p:cNvGrpSpPr/>
            <p:nvPr/>
          </p:nvGrpSpPr>
          <p:grpSpPr>
            <a:xfrm>
              <a:off x="1289951" y="1893408"/>
              <a:ext cx="1136271" cy="1246506"/>
              <a:chOff x="627304" y="1987183"/>
              <a:chExt cx="1594615" cy="1749317"/>
            </a:xfrm>
          </p:grpSpPr>
          <p:sp>
            <p:nvSpPr>
              <p:cNvPr id="96" name="Shape 50"/>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7" name="Shape 51"/>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8" name="Shape 52"/>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rgbClr val="1CC08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grpSp>
        <p:nvGrpSpPr>
          <p:cNvPr id="103" name="Shape 53"/>
          <p:cNvGrpSpPr/>
          <p:nvPr/>
        </p:nvGrpSpPr>
        <p:grpSpPr>
          <a:xfrm>
            <a:off x="3208425" y="2731742"/>
            <a:ext cx="1304470" cy="2483739"/>
            <a:chOff x="3326504" y="1893408"/>
            <a:chExt cx="1304470" cy="2483739"/>
          </a:xfrm>
        </p:grpSpPr>
        <p:grpSp>
          <p:nvGrpSpPr>
            <p:cNvPr id="104" name="Shape 54"/>
            <p:cNvGrpSpPr/>
            <p:nvPr/>
          </p:nvGrpSpPr>
          <p:grpSpPr>
            <a:xfrm>
              <a:off x="3326504" y="2772528"/>
              <a:ext cx="1304470" cy="1604619"/>
              <a:chOff x="3326504" y="2772528"/>
              <a:chExt cx="1304470" cy="1604619"/>
            </a:xfrm>
          </p:grpSpPr>
          <p:grpSp>
            <p:nvGrpSpPr>
              <p:cNvPr id="109" name="Shape 55"/>
              <p:cNvGrpSpPr/>
              <p:nvPr/>
            </p:nvGrpSpPr>
            <p:grpSpPr>
              <a:xfrm>
                <a:off x="3326504" y="2772528"/>
                <a:ext cx="1304470" cy="1604619"/>
                <a:chOff x="3269602" y="3277053"/>
                <a:chExt cx="1304470" cy="1593145"/>
              </a:xfrm>
            </p:grpSpPr>
            <p:sp>
              <p:nvSpPr>
                <p:cNvPr id="111" name="Shape 56"/>
                <p:cNvSpPr/>
                <p:nvPr/>
              </p:nvSpPr>
              <p:spPr>
                <a:xfrm rot="10800000" flipH="1">
                  <a:off x="3269602" y="3277053"/>
                  <a:ext cx="1304470" cy="1020141"/>
                </a:xfrm>
                <a:prstGeom prst="triangle">
                  <a:avLst>
                    <a:gd name="adj" fmla="val 50000"/>
                  </a:avLst>
                </a:prstGeom>
                <a:gradFill>
                  <a:gsLst>
                    <a:gs pos="0">
                      <a:srgbClr val="96E2C0"/>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2" name="Shape 57"/>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10" name="Shape 58"/>
              <p:cNvSpPr/>
              <p:nvPr/>
            </p:nvSpPr>
            <p:spPr>
              <a:xfrm>
                <a:off x="3839076" y="3922923"/>
                <a:ext cx="279327" cy="279327"/>
              </a:xfrm>
              <a:custGeom>
                <a:rect l="0" t="0" r="0" b="0"/>
                <a:pathLst>
                  <a:path w="119999" h="119999"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5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rgbClr val="44546A"/>
                  </a:solidFill>
                  <a:effectLst/>
                  <a:uLnTx/>
                  <a:uFillTx/>
                  <a:latin typeface="Source Sans Pro Light"/>
                  <a:ea typeface="Source Sans Pro Light"/>
                  <a:cs typeface="Source Sans Pro Light"/>
                  <a:sym typeface="Source Sans Pro Light"/>
                </a:endParaRPr>
              </a:p>
            </p:txBody>
          </p:sp>
        </p:grpSp>
        <p:grpSp>
          <p:nvGrpSpPr>
            <p:cNvPr id="105" name="Shape 59"/>
            <p:cNvGrpSpPr/>
            <p:nvPr/>
          </p:nvGrpSpPr>
          <p:grpSpPr>
            <a:xfrm>
              <a:off x="3410604" y="1893408"/>
              <a:ext cx="1136271" cy="1246506"/>
              <a:chOff x="627304" y="1987183"/>
              <a:chExt cx="1594615" cy="1749317"/>
            </a:xfrm>
          </p:grpSpPr>
          <p:sp>
            <p:nvSpPr>
              <p:cNvPr id="106" name="Shape 60"/>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7" name="Shape 61"/>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8" name="Shape 62"/>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rgbClr val="1CC08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grpSp>
        <p:nvGrpSpPr>
          <p:cNvPr id="113" name="Shape 63"/>
          <p:cNvGrpSpPr/>
          <p:nvPr/>
        </p:nvGrpSpPr>
        <p:grpSpPr>
          <a:xfrm>
            <a:off x="5312156" y="2728421"/>
            <a:ext cx="1304470" cy="2426375"/>
            <a:chOff x="5452152" y="1890087"/>
            <a:chExt cx="1304470" cy="2426375"/>
          </a:xfrm>
        </p:grpSpPr>
        <p:grpSp>
          <p:nvGrpSpPr>
            <p:cNvPr id="114" name="Shape 64"/>
            <p:cNvGrpSpPr/>
            <p:nvPr/>
          </p:nvGrpSpPr>
          <p:grpSpPr>
            <a:xfrm>
              <a:off x="5452152" y="2763572"/>
              <a:ext cx="1304470" cy="1552890"/>
              <a:chOff x="5452152" y="2763572"/>
              <a:chExt cx="1304470" cy="1552890"/>
            </a:xfrm>
          </p:grpSpPr>
          <p:grpSp>
            <p:nvGrpSpPr>
              <p:cNvPr id="119" name="Shape 65"/>
              <p:cNvGrpSpPr/>
              <p:nvPr/>
            </p:nvGrpSpPr>
            <p:grpSpPr>
              <a:xfrm>
                <a:off x="5452152" y="2763572"/>
                <a:ext cx="1304470" cy="1552890"/>
                <a:chOff x="5960996" y="3267114"/>
                <a:chExt cx="1304470" cy="1559509"/>
              </a:xfrm>
            </p:grpSpPr>
            <p:sp>
              <p:nvSpPr>
                <p:cNvPr id="121" name="Shape 66"/>
                <p:cNvSpPr/>
                <p:nvPr/>
              </p:nvSpPr>
              <p:spPr>
                <a:xfrm rot="10800000" flipH="1">
                  <a:off x="5960996" y="3267114"/>
                  <a:ext cx="1304470" cy="1020141"/>
                </a:xfrm>
                <a:prstGeom prst="triangle">
                  <a:avLst>
                    <a:gd name="adj" fmla="val 50000"/>
                  </a:avLst>
                </a:prstGeom>
                <a:gradFill>
                  <a:gsLst>
                    <a:gs pos="0">
                      <a:srgbClr val="56687C"/>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 name="Shape 67"/>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20" name="Shape 68"/>
              <p:cNvSpPr/>
              <p:nvPr/>
            </p:nvSpPr>
            <p:spPr>
              <a:xfrm>
                <a:off x="5981437" y="3879214"/>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5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rgbClr val="44546A"/>
                  </a:solidFill>
                  <a:effectLst/>
                  <a:uLnTx/>
                  <a:uFillTx/>
                  <a:latin typeface="Source Sans Pro Light"/>
                  <a:ea typeface="Source Sans Pro Light"/>
                  <a:cs typeface="Source Sans Pro Light"/>
                  <a:sym typeface="Source Sans Pro Light"/>
                </a:endParaRPr>
              </a:p>
            </p:txBody>
          </p:sp>
        </p:grpSp>
        <p:grpSp>
          <p:nvGrpSpPr>
            <p:cNvPr id="115" name="Shape 69"/>
            <p:cNvGrpSpPr/>
            <p:nvPr/>
          </p:nvGrpSpPr>
          <p:grpSpPr>
            <a:xfrm>
              <a:off x="5556109" y="1890087"/>
              <a:ext cx="1136271" cy="1246506"/>
              <a:chOff x="627304" y="1987183"/>
              <a:chExt cx="1594615" cy="1749317"/>
            </a:xfrm>
          </p:grpSpPr>
          <p:sp>
            <p:nvSpPr>
              <p:cNvPr id="116" name="Shape 70"/>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7" name="Shape 71"/>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8" name="Shape 72"/>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rgbClr val="56687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grpSp>
        <p:nvGrpSpPr>
          <p:cNvPr id="123" name="Shape 73"/>
          <p:cNvGrpSpPr/>
          <p:nvPr/>
        </p:nvGrpSpPr>
        <p:grpSpPr>
          <a:xfrm>
            <a:off x="7415887" y="2728421"/>
            <a:ext cx="1304470" cy="2434590"/>
            <a:chOff x="7521759" y="1890087"/>
            <a:chExt cx="1304470" cy="2434590"/>
          </a:xfrm>
        </p:grpSpPr>
        <p:grpSp>
          <p:nvGrpSpPr>
            <p:cNvPr id="124" name="Shape 74"/>
            <p:cNvGrpSpPr/>
            <p:nvPr/>
          </p:nvGrpSpPr>
          <p:grpSpPr>
            <a:xfrm>
              <a:off x="7521759" y="2766893"/>
              <a:ext cx="1304470" cy="1557784"/>
              <a:chOff x="7521759" y="2766893"/>
              <a:chExt cx="1304470" cy="1557784"/>
            </a:xfrm>
          </p:grpSpPr>
          <p:grpSp>
            <p:nvGrpSpPr>
              <p:cNvPr id="129" name="Shape 75"/>
              <p:cNvGrpSpPr/>
              <p:nvPr/>
            </p:nvGrpSpPr>
            <p:grpSpPr>
              <a:xfrm>
                <a:off x="7521759" y="2766893"/>
                <a:ext cx="1304470" cy="1557784"/>
                <a:chOff x="7980910" y="3267114"/>
                <a:chExt cx="1304470" cy="1557784"/>
              </a:xfrm>
            </p:grpSpPr>
            <p:sp>
              <p:nvSpPr>
                <p:cNvPr id="131" name="Shape 76"/>
                <p:cNvSpPr/>
                <p:nvPr/>
              </p:nvSpPr>
              <p:spPr>
                <a:xfrm rot="10800000" flipH="1">
                  <a:off x="7980910" y="3267114"/>
                  <a:ext cx="1304470" cy="1020141"/>
                </a:xfrm>
                <a:prstGeom prst="triangle">
                  <a:avLst>
                    <a:gd name="adj" fmla="val 50000"/>
                  </a:avLst>
                </a:prstGeom>
                <a:gradFill>
                  <a:gsLst>
                    <a:gs pos="0">
                      <a:srgbClr val="44546A"/>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2" name="Shape 77"/>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30" name="Shape 78"/>
              <p:cNvSpPr/>
              <p:nvPr/>
            </p:nvSpPr>
            <p:spPr>
              <a:xfrm>
                <a:off x="8050613" y="3892069"/>
                <a:ext cx="279327" cy="279327"/>
              </a:xfrm>
              <a:custGeom>
                <a:rect l="0" t="0" r="0" b="0"/>
                <a:pathLst>
                  <a:path w="119999" h="119999"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5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rgbClr val="44546A"/>
                  </a:solidFill>
                  <a:effectLst/>
                  <a:uLnTx/>
                  <a:uFillTx/>
                  <a:latin typeface="Source Sans Pro Light"/>
                  <a:ea typeface="Source Sans Pro Light"/>
                  <a:cs typeface="Source Sans Pro Light"/>
                  <a:sym typeface="Source Sans Pro Light"/>
                </a:endParaRPr>
              </a:p>
            </p:txBody>
          </p:sp>
        </p:grpSp>
        <p:grpSp>
          <p:nvGrpSpPr>
            <p:cNvPr id="125" name="Shape 79"/>
            <p:cNvGrpSpPr/>
            <p:nvPr/>
          </p:nvGrpSpPr>
          <p:grpSpPr>
            <a:xfrm>
              <a:off x="7622141" y="1890087"/>
              <a:ext cx="1136271" cy="1246506"/>
              <a:chOff x="627304" y="1987183"/>
              <a:chExt cx="1594615" cy="1749317"/>
            </a:xfrm>
          </p:grpSpPr>
          <p:sp>
            <p:nvSpPr>
              <p:cNvPr id="126" name="Shape 80"/>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7" name="Shape 81"/>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8" name="Shape 82"/>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rgbClr val="44546A"/>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grpSp>
        <p:nvGrpSpPr>
          <p:cNvPr id="133" name="Shape 83"/>
          <p:cNvGrpSpPr/>
          <p:nvPr/>
        </p:nvGrpSpPr>
        <p:grpSpPr>
          <a:xfrm>
            <a:off x="9519616" y="2692673"/>
            <a:ext cx="1304470" cy="2435707"/>
            <a:chOff x="9646841" y="1888970"/>
            <a:chExt cx="1304470" cy="2435707"/>
          </a:xfrm>
        </p:grpSpPr>
        <p:grpSp>
          <p:nvGrpSpPr>
            <p:cNvPr id="134" name="Shape 84"/>
            <p:cNvGrpSpPr/>
            <p:nvPr/>
          </p:nvGrpSpPr>
          <p:grpSpPr>
            <a:xfrm>
              <a:off x="9646841" y="2766893"/>
              <a:ext cx="1304470" cy="1557784"/>
              <a:chOff x="9646841" y="2766893"/>
              <a:chExt cx="1304470" cy="1557784"/>
            </a:xfrm>
          </p:grpSpPr>
          <p:grpSp>
            <p:nvGrpSpPr>
              <p:cNvPr id="139" name="Shape 85"/>
              <p:cNvGrpSpPr/>
              <p:nvPr/>
            </p:nvGrpSpPr>
            <p:grpSpPr>
              <a:xfrm>
                <a:off x="9646841" y="2766893"/>
                <a:ext cx="1304470" cy="1557784"/>
                <a:chOff x="9539460" y="3267114"/>
                <a:chExt cx="1304470" cy="1557784"/>
              </a:xfrm>
            </p:grpSpPr>
            <p:sp>
              <p:nvSpPr>
                <p:cNvPr id="141" name="Shape 86"/>
                <p:cNvSpPr/>
                <p:nvPr/>
              </p:nvSpPr>
              <p:spPr>
                <a:xfrm rot="10800000" flipH="1">
                  <a:off x="9539460" y="3267114"/>
                  <a:ext cx="1304470" cy="1020141"/>
                </a:xfrm>
                <a:prstGeom prst="triangle">
                  <a:avLst>
                    <a:gd name="adj" fmla="val 50000"/>
                  </a:avLst>
                </a:prstGeom>
                <a:gradFill>
                  <a:gsLst>
                    <a:gs pos="0">
                      <a:srgbClr val="1CC083"/>
                    </a:gs>
                    <a:gs pos="100000">
                      <a:srgbClr val="DDD9C3">
                        <a:alpha val="0"/>
                      </a:srgbClr>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 name="Shape 87"/>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40" name="Shape 88"/>
              <p:cNvSpPr/>
              <p:nvPr/>
            </p:nvSpPr>
            <p:spPr>
              <a:xfrm>
                <a:off x="10159411" y="3879214"/>
                <a:ext cx="279327" cy="279327"/>
              </a:xfrm>
              <a:custGeom>
                <a:rect l="0" t="0" r="0" b="0"/>
                <a:pathLst>
                  <a:path w="119999" h="119999"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5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rgbClr val="44546A"/>
                  </a:solidFill>
                  <a:effectLst/>
                  <a:uLnTx/>
                  <a:uFillTx/>
                  <a:latin typeface="Source Sans Pro Light"/>
                  <a:ea typeface="Source Sans Pro Light"/>
                  <a:cs typeface="Source Sans Pro Light"/>
                  <a:sym typeface="Source Sans Pro Light"/>
                </a:endParaRPr>
              </a:p>
            </p:txBody>
          </p:sp>
        </p:grpSp>
        <p:grpSp>
          <p:nvGrpSpPr>
            <p:cNvPr id="135" name="Shape 89"/>
            <p:cNvGrpSpPr/>
            <p:nvPr/>
          </p:nvGrpSpPr>
          <p:grpSpPr>
            <a:xfrm>
              <a:off x="9755990" y="1888970"/>
              <a:ext cx="1136271" cy="1246506"/>
              <a:chOff x="627304" y="1987183"/>
              <a:chExt cx="1594615" cy="1749317"/>
            </a:xfrm>
          </p:grpSpPr>
          <p:sp>
            <p:nvSpPr>
              <p:cNvPr id="136" name="Shape 90"/>
              <p:cNvSpPr/>
              <p:nvPr/>
            </p:nvSpPr>
            <p:spPr>
              <a:xfrm>
                <a:off x="1424612" y="2476575"/>
                <a:ext cx="797307" cy="1259925"/>
              </a:xfrm>
              <a:custGeom>
                <a:rect l="0" t="0" r="0" b="0"/>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7" name="Shape 91"/>
              <p:cNvSpPr/>
              <p:nvPr/>
            </p:nvSpPr>
            <p:spPr>
              <a:xfrm>
                <a:off x="627304" y="2476575"/>
                <a:ext cx="800283" cy="1259925"/>
              </a:xfrm>
              <a:custGeom>
                <a:rect l="0" t="0" r="0" b="0"/>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8" name="Shape 92"/>
              <p:cNvSpPr/>
              <p:nvPr/>
            </p:nvSpPr>
            <p:spPr>
              <a:xfrm>
                <a:off x="627304" y="1987183"/>
                <a:ext cx="1594614" cy="981760"/>
              </a:xfrm>
              <a:custGeom>
                <a:rect l="0" t="0" r="0" b="0"/>
                <a:pathLst>
                  <a:path w="119999" h="119999" extrusionOk="0">
                    <a:moveTo>
                      <a:pt x="60000" y="120000"/>
                    </a:moveTo>
                    <a:lnTo>
                      <a:pt x="120000" y="59818"/>
                    </a:lnTo>
                    <a:lnTo>
                      <a:pt x="60000" y="0"/>
                    </a:lnTo>
                    <a:lnTo>
                      <a:pt x="0" y="59818"/>
                    </a:lnTo>
                    <a:lnTo>
                      <a:pt x="60000" y="120000"/>
                    </a:lnTo>
                    <a:lnTo>
                      <a:pt x="60000" y="120000"/>
                    </a:lnTo>
                    <a:close/>
                  </a:path>
                </a:pathLst>
              </a:custGeom>
              <a:solidFill>
                <a:srgbClr val="1CC08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spTree>
    <p:extLst>
      <p:ext uri="{BB962C8B-B14F-4D97-AF65-F5344CB8AC3E}">
        <p14:creationId xmlns:p14="http://schemas.microsoft.com/office/powerpoint/2010/main" val="4242414152"/>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endParaRPr lang="en-US"/>
          </a:p>
        </p:txBody>
      </p:sp>
      <p:sp>
        <p:nvSpPr>
          <p:cNvPr id="5" name="Text Placeholder 4"/>
          <p:cNvSpPr>
            <a:spLocks noGrp="1"/>
          </p:cNvSpPr>
          <p:nvPr>
            <p:ph type="body" sz="quarter" idx="26"/>
          </p:nvPr>
        </p:nvSpPr>
        <p:spPr>
          <a:xfrm>
            <a:off x="4809150" y="1852368"/>
            <a:ext cx="7382849" cy="3749410"/>
          </a:xfrm>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 which of the following prototyping methods, initially created prototypes will not become part of the final version of the software?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Extreme prototyping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Rapid throwaway prototyping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Evolutionary prototyping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Incremental prototyping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Which of the following statements about Spiral model is true?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Define artifacts sequentially</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There are four essential spiral tasks</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Risk determines level of effort</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Risk determines degree of details</a:t>
            </a:r>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Tree>
    <p:extLst>
      <p:ext uri="{BB962C8B-B14F-4D97-AF65-F5344CB8AC3E}">
        <p14:creationId xmlns:p14="http://schemas.microsoft.com/office/powerpoint/2010/main" val="819029852"/>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1.7 </a:t>
            </a: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rPr>
              <a:t>Waterfall Model</a:t>
            </a:r>
            <a:endParaRPr lang="en-US"/>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sp>
        <p:nvSpPr>
          <p:cNvPr id="19" name="Google Shape;968;p53"/>
          <p:cNvSpPr txBox="1"/>
          <p:nvPr/>
        </p:nvSpPr>
        <p:spPr>
          <a:xfrm>
            <a:off x="89474" y="6228999"/>
            <a:ext cx="8717100" cy="2238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7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900" b="0" i="1"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Source adopted from “International Journal of Engineering &amp; Technology (iJET)”</a:t>
            </a:r>
            <a:endParaRPr sz="900" b="0" i="1" u="none" strike="noStrike" cap="none">
              <a:solidFill>
                <a:srgbClr val="000000"/>
              </a:solidFill>
              <a:latin typeface="Arial" pitchFamily="34" charset="0"/>
              <a:ea typeface="Arial" pitchFamily="34" charset="0"/>
              <a:cs typeface="Arial" pitchFamily="34" charset="0"/>
              <a:sym typeface="Arial" pitchFamily="34" charset="0"/>
            </a:endParaRPr>
          </a:p>
        </p:txBody>
      </p:sp>
      <p:grpSp>
        <p:nvGrpSpPr>
          <p:cNvPr id="20" name="Group 19"/>
          <p:cNvGrpSpPr/>
          <p:nvPr/>
        </p:nvGrpSpPr>
        <p:grpSpPr>
          <a:xfrm>
            <a:off x="244326" y="2193527"/>
            <a:ext cx="11657388" cy="2116355"/>
            <a:chOff x="244326" y="2193527"/>
            <a:chExt cx="13095500" cy="2377439"/>
          </a:xfrm>
        </p:grpSpPr>
        <p:sp>
          <p:nvSpPr>
            <p:cNvPr id="4" name="Shape 111"/>
            <p:cNvSpPr/>
            <p:nvPr/>
          </p:nvSpPr>
          <p:spPr>
            <a:xfrm>
              <a:off x="251665" y="338224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600">
                <a:solidFill>
                  <a:srgbClr val="FFFFFF"/>
                </a:solidFill>
                <a:latin typeface="Arial" pitchFamily="34" charset="0"/>
                <a:ea typeface="Calibri"/>
                <a:cs typeface="Arial" pitchFamily="34" charset="0"/>
                <a:sym typeface="Calibri"/>
              </a:endParaRPr>
            </a:p>
          </p:txBody>
        </p:sp>
        <p:sp>
          <p:nvSpPr>
            <p:cNvPr id="5" name="Shape 112"/>
            <p:cNvSpPr/>
            <p:nvPr/>
          </p:nvSpPr>
          <p:spPr>
            <a:xfrm>
              <a:off x="4496659" y="338224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600">
                <a:solidFill>
                  <a:srgbClr val="FFFFFF"/>
                </a:solidFill>
                <a:latin typeface="Arial" pitchFamily="34" charset="0"/>
                <a:ea typeface="Calibri"/>
                <a:cs typeface="Arial" pitchFamily="34" charset="0"/>
                <a:sym typeface="Calibri"/>
              </a:endParaRPr>
            </a:p>
          </p:txBody>
        </p:sp>
        <p:sp>
          <p:nvSpPr>
            <p:cNvPr id="6" name="Shape 113"/>
            <p:cNvSpPr/>
            <p:nvPr/>
          </p:nvSpPr>
          <p:spPr>
            <a:xfrm rot="10800000" flipH="1">
              <a:off x="2370492" y="219352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600">
                <a:solidFill>
                  <a:srgbClr val="FFFFFF"/>
                </a:solidFill>
                <a:latin typeface="Arial" pitchFamily="34" charset="0"/>
                <a:ea typeface="Calibri"/>
                <a:cs typeface="Arial" pitchFamily="34" charset="0"/>
                <a:sym typeface="Calibri"/>
              </a:endParaRPr>
            </a:p>
          </p:txBody>
        </p:sp>
        <p:sp>
          <p:nvSpPr>
            <p:cNvPr id="7" name="Shape 114"/>
            <p:cNvSpPr/>
            <p:nvPr/>
          </p:nvSpPr>
          <p:spPr>
            <a:xfrm>
              <a:off x="8748989" y="338224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600">
                <a:solidFill>
                  <a:srgbClr val="FFFFFF"/>
                </a:solidFill>
                <a:latin typeface="Arial" pitchFamily="34" charset="0"/>
                <a:ea typeface="Calibri"/>
                <a:cs typeface="Arial" pitchFamily="34" charset="0"/>
                <a:sym typeface="Calibri"/>
              </a:endParaRPr>
            </a:p>
          </p:txBody>
        </p:sp>
        <p:sp>
          <p:nvSpPr>
            <p:cNvPr id="8" name="Shape 115"/>
            <p:cNvSpPr/>
            <p:nvPr/>
          </p:nvSpPr>
          <p:spPr>
            <a:xfrm rot="10800000" flipH="1">
              <a:off x="6622824" y="219352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600">
                <a:solidFill>
                  <a:srgbClr val="FFFFFF"/>
                </a:solidFill>
                <a:latin typeface="Arial" pitchFamily="34" charset="0"/>
                <a:ea typeface="Calibri"/>
                <a:cs typeface="Arial" pitchFamily="34" charset="0"/>
                <a:sym typeface="Calibri"/>
              </a:endParaRPr>
            </a:p>
          </p:txBody>
        </p:sp>
        <p:sp>
          <p:nvSpPr>
            <p:cNvPr id="9" name="Shape 116"/>
            <p:cNvSpPr/>
            <p:nvPr/>
          </p:nvSpPr>
          <p:spPr>
            <a:xfrm>
              <a:off x="2370492" y="338224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96E2C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600" b="0" i="0" u="none" strike="noStrike" kern="0" cap="none" spc="0" normalizeH="0" baseline="0" noProof="0">
                <a:ln>
                  <a:noFill/>
                </a:ln>
                <a:solidFill>
                  <a:srgbClr val="FFFFFF"/>
                </a:solidFill>
                <a:effectLst/>
                <a:uLnTx/>
                <a:uFillTx/>
                <a:latin typeface="Arial" pitchFamily="34" charset="0"/>
                <a:ea typeface="Calibri"/>
                <a:cs typeface="Arial" pitchFamily="34" charset="0"/>
                <a:sym typeface="Calibri"/>
              </a:endParaRPr>
            </a:p>
          </p:txBody>
        </p:sp>
        <p:sp>
          <p:nvSpPr>
            <p:cNvPr id="10" name="Shape 117"/>
            <p:cNvSpPr/>
            <p:nvPr/>
          </p:nvSpPr>
          <p:spPr>
            <a:xfrm rot="10800000" flipH="1">
              <a:off x="244326" y="219352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600" b="0" i="0" u="none" strike="noStrike" kern="0" cap="none" spc="0" normalizeH="0" baseline="0" noProof="0">
                <a:ln>
                  <a:noFill/>
                </a:ln>
                <a:solidFill>
                  <a:srgbClr val="FFFFFF"/>
                </a:solidFill>
                <a:effectLst/>
                <a:uLnTx/>
                <a:uFillTx/>
                <a:latin typeface="Arial" pitchFamily="34" charset="0"/>
                <a:ea typeface="Calibri"/>
                <a:cs typeface="Arial" pitchFamily="34" charset="0"/>
                <a:sym typeface="Calibri"/>
              </a:endParaRPr>
            </a:p>
          </p:txBody>
        </p:sp>
        <p:sp>
          <p:nvSpPr>
            <p:cNvPr id="11" name="Shape 118"/>
            <p:cNvSpPr/>
            <p:nvPr/>
          </p:nvSpPr>
          <p:spPr>
            <a:xfrm>
              <a:off x="6622824" y="338224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600" b="0" i="0" u="none" strike="noStrike" kern="0" cap="none" spc="0" normalizeH="0" baseline="0" noProof="0">
                <a:ln>
                  <a:noFill/>
                </a:ln>
                <a:solidFill>
                  <a:srgbClr val="FFFFFF"/>
                </a:solidFill>
                <a:effectLst/>
                <a:uLnTx/>
                <a:uFillTx/>
                <a:latin typeface="Arial" pitchFamily="34" charset="0"/>
                <a:ea typeface="Calibri"/>
                <a:cs typeface="Arial" pitchFamily="34" charset="0"/>
                <a:sym typeface="Calibri"/>
              </a:endParaRPr>
            </a:p>
          </p:txBody>
        </p:sp>
        <p:sp>
          <p:nvSpPr>
            <p:cNvPr id="12" name="Shape 119"/>
            <p:cNvSpPr/>
            <p:nvPr/>
          </p:nvSpPr>
          <p:spPr>
            <a:xfrm rot="10800000" flipH="1">
              <a:off x="4496659" y="219352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44546A"/>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600" b="0" i="0" u="none" strike="noStrike" kern="0" cap="none" spc="0" normalizeH="0" baseline="0" noProof="0">
                <a:ln>
                  <a:noFill/>
                </a:ln>
                <a:solidFill>
                  <a:srgbClr val="FFFFFF"/>
                </a:solidFill>
                <a:effectLst/>
                <a:uLnTx/>
                <a:uFillTx/>
                <a:latin typeface="Arial" pitchFamily="34" charset="0"/>
                <a:ea typeface="Calibri"/>
                <a:cs typeface="Arial" pitchFamily="34" charset="0"/>
                <a:sym typeface="Calibri"/>
              </a:endParaRPr>
            </a:p>
          </p:txBody>
        </p:sp>
        <p:sp>
          <p:nvSpPr>
            <p:cNvPr id="13" name="Shape 120"/>
            <p:cNvSpPr/>
            <p:nvPr/>
          </p:nvSpPr>
          <p:spPr>
            <a:xfrm rot="10800000" flipH="1">
              <a:off x="8748989" y="219352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96E2C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600" b="0" i="0" u="none" strike="noStrike" kern="0" cap="none" spc="0" normalizeH="0" baseline="0" noProof="0">
                <a:ln>
                  <a:noFill/>
                </a:ln>
                <a:solidFill>
                  <a:srgbClr val="FFFFFF"/>
                </a:solidFill>
                <a:effectLst/>
                <a:uLnTx/>
                <a:uFillTx/>
                <a:latin typeface="Arial" pitchFamily="34" charset="0"/>
                <a:ea typeface="Calibri"/>
                <a:cs typeface="Arial" pitchFamily="34" charset="0"/>
                <a:sym typeface="Calibri"/>
              </a:endParaRPr>
            </a:p>
          </p:txBody>
        </p:sp>
        <p:sp>
          <p:nvSpPr>
            <p:cNvPr id="14" name="Shape 844"/>
            <p:cNvSpPr txBox="1"/>
            <p:nvPr/>
          </p:nvSpPr>
          <p:spPr>
            <a:xfrm>
              <a:off x="579782" y="3201622"/>
              <a:ext cx="1733048" cy="33855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rgbClr val="000000"/>
                </a:buClr>
                <a:buSzPts val="16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600" b="1" i="0" u="none" strike="noStrike" kern="1200" cap="none" normalizeH="0" noProof="0">
                  <a:solidFill>
                    <a:srgbClr val="000000"/>
                  </a:solidFill>
                  <a:uLnTx/>
                  <a:uFillTx/>
                  <a:latin typeface="Arial" pitchFamily="34" charset="0"/>
                  <a:ea typeface="Arial" pitchFamily="34" charset="0"/>
                  <a:cs typeface="Arial" pitchFamily="34" charset="0"/>
                  <a:sym typeface="Arial" pitchFamily="34" charset="0"/>
                </a:rPr>
                <a:t>Analysis</a:t>
              </a:r>
            </a:p>
          </p:txBody>
        </p:sp>
        <p:sp>
          <p:nvSpPr>
            <p:cNvPr id="15" name="Shape 845"/>
            <p:cNvSpPr txBox="1"/>
            <p:nvPr/>
          </p:nvSpPr>
          <p:spPr>
            <a:xfrm>
              <a:off x="2698126" y="3179770"/>
              <a:ext cx="1733048" cy="33855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rgbClr val="000000"/>
                </a:buClr>
                <a:buSzPts val="16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600" b="1" i="0" u="none" strike="noStrike" kern="1200" cap="none" normalizeH="0" noProof="0">
                  <a:solidFill>
                    <a:srgbClr val="000000"/>
                  </a:solidFill>
                  <a:uLnTx/>
                  <a:uFillTx/>
                  <a:latin typeface="Arial" pitchFamily="34" charset="0"/>
                  <a:ea typeface="Arial" pitchFamily="34" charset="0"/>
                  <a:cs typeface="Arial" pitchFamily="34" charset="0"/>
                  <a:sym typeface="Arial" pitchFamily="34" charset="0"/>
                </a:rPr>
                <a:t>Design</a:t>
              </a:r>
            </a:p>
          </p:txBody>
        </p:sp>
        <p:sp>
          <p:nvSpPr>
            <p:cNvPr id="16" name="Shape 846"/>
            <p:cNvSpPr txBox="1"/>
            <p:nvPr/>
          </p:nvSpPr>
          <p:spPr>
            <a:xfrm>
              <a:off x="4845888" y="3198834"/>
              <a:ext cx="1733048" cy="338554"/>
            </a:xfrm>
            <a:prstGeom prst="rect">
              <a:avLst/>
            </a:prstGeom>
            <a:noFill/>
            <a:ln>
              <a:noFill/>
            </a:ln>
          </p:spPr>
          <p:txBody>
            <a:bodyPr spcFirstLastPara="1" wrap="square" lIns="0" tIns="45700" rIns="0" bIns="45700" anchor="ctr"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rgbClr val="000000"/>
                </a:buClr>
                <a:buSzPts val="16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600" b="1" i="0" u="none" strike="noStrike" kern="1200" cap="none" normalizeH="0" noProof="0">
                  <a:solidFill>
                    <a:srgbClr val="000000"/>
                  </a:solidFill>
                  <a:uLnTx/>
                  <a:uFillTx/>
                  <a:latin typeface="Arial" pitchFamily="34" charset="0"/>
                  <a:ea typeface="Arial" pitchFamily="34" charset="0"/>
                  <a:cs typeface="Arial" pitchFamily="34" charset="0"/>
                  <a:sym typeface="Arial" pitchFamily="34" charset="0"/>
                </a:rPr>
                <a:t>Implementation</a:t>
              </a:r>
            </a:p>
          </p:txBody>
        </p:sp>
        <p:sp>
          <p:nvSpPr>
            <p:cNvPr id="17" name="Shape 847"/>
            <p:cNvSpPr txBox="1"/>
            <p:nvPr/>
          </p:nvSpPr>
          <p:spPr>
            <a:xfrm>
              <a:off x="6947733" y="3198834"/>
              <a:ext cx="1733048" cy="33855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rgbClr val="000000"/>
                </a:buClr>
                <a:buSzPts val="16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600" b="1" i="0" u="none" strike="noStrike" kern="1200" cap="none" normalizeH="0" noProof="0">
                  <a:solidFill>
                    <a:srgbClr val="000000"/>
                  </a:solidFill>
                  <a:uLnTx/>
                  <a:uFillTx/>
                  <a:latin typeface="Arial" pitchFamily="34" charset="0"/>
                  <a:ea typeface="Arial" pitchFamily="34" charset="0"/>
                  <a:cs typeface="Arial" pitchFamily="34" charset="0"/>
                  <a:sym typeface="Arial" pitchFamily="34" charset="0"/>
                </a:rPr>
                <a:t>Testing</a:t>
              </a:r>
            </a:p>
          </p:txBody>
        </p:sp>
        <p:sp>
          <p:nvSpPr>
            <p:cNvPr id="18" name="Shape 848"/>
            <p:cNvSpPr txBox="1"/>
            <p:nvPr/>
          </p:nvSpPr>
          <p:spPr>
            <a:xfrm>
              <a:off x="9060410" y="3198834"/>
              <a:ext cx="1733048" cy="33855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rgbClr val="000000"/>
                </a:buClr>
                <a:buSzPts val="16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600" b="1" i="0" u="none" strike="noStrike" kern="1200" cap="none" normalizeH="0" noProof="0">
                  <a:solidFill>
                    <a:srgbClr val="000000"/>
                  </a:solidFill>
                  <a:uLnTx/>
                  <a:uFillTx/>
                  <a:latin typeface="Arial" pitchFamily="34" charset="0"/>
                  <a:ea typeface="Arial" pitchFamily="34" charset="0"/>
                  <a:cs typeface="Arial" pitchFamily="34" charset="0"/>
                  <a:sym typeface="Arial" pitchFamily="34" charset="0"/>
                </a:rPr>
                <a:t>Deployment</a:t>
              </a:r>
            </a:p>
          </p:txBody>
        </p:sp>
        <p:sp>
          <p:nvSpPr>
            <p:cNvPr id="23" name="Shape 848">
              <a:extLst>
                <a:ext uri="{FF2B5EF4-FFF2-40B4-BE49-F238E27FC236}">
                  <a16:creationId xmlns:a16="http://schemas.microsoft.com/office/drawing/2014/main" id="{12A2653F-557B-44A4-A816-E1AA0704DB1B}"/>
                </a:ext>
              </a:extLst>
            </p:cNvPr>
            <p:cNvSpPr txBox="1"/>
            <p:nvPr/>
          </p:nvSpPr>
          <p:spPr>
            <a:xfrm>
              <a:off x="11300653" y="3173517"/>
              <a:ext cx="1733048" cy="33855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rgbClr val="000000"/>
                </a:buClr>
                <a:buSzPts val="16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600" b="1" i="0" u="none" strike="noStrike" kern="1200" cap="none" normalizeH="0" noProof="0">
                  <a:solidFill>
                    <a:srgbClr val="000000"/>
                  </a:solidFill>
                  <a:uLnTx/>
                  <a:uFillTx/>
                  <a:latin typeface="Arial" pitchFamily="34" charset="0"/>
                  <a:ea typeface="Arial" pitchFamily="34" charset="0"/>
                  <a:cs typeface="Arial" pitchFamily="34" charset="0"/>
                  <a:sym typeface="Arial" pitchFamily="34" charset="0"/>
                </a:rPr>
                <a:t>Maintenance</a:t>
              </a:r>
            </a:p>
          </p:txBody>
        </p:sp>
        <p:sp>
          <p:nvSpPr>
            <p:cNvPr id="21" name="Shape 112"/>
            <p:cNvSpPr/>
            <p:nvPr/>
          </p:nvSpPr>
          <p:spPr>
            <a:xfrm>
              <a:off x="10902240" y="338224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44546A"/>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600">
                <a:solidFill>
                  <a:srgbClr val="FFFFFF"/>
                </a:solidFill>
                <a:latin typeface="Arial" pitchFamily="34" charset="0"/>
                <a:ea typeface="Calibri"/>
                <a:cs typeface="Arial" pitchFamily="34" charset="0"/>
                <a:sym typeface="Calibri"/>
              </a:endParaRPr>
            </a:p>
          </p:txBody>
        </p:sp>
        <p:sp>
          <p:nvSpPr>
            <p:cNvPr id="22" name="Shape 119"/>
            <p:cNvSpPr/>
            <p:nvPr/>
          </p:nvSpPr>
          <p:spPr>
            <a:xfrm rot="10800000" flipH="1">
              <a:off x="10902240" y="2193527"/>
              <a:ext cx="2437586" cy="1188719"/>
            </a:xfrm>
            <a:custGeom>
              <a:rect l="0" t="0" r="0" b="0"/>
              <a:pathLst>
                <a:path w="119999" h="119999"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D7D9DB"/>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600" b="0" i="0" u="none" strike="noStrike" kern="0" cap="none" spc="0" normalizeH="0" baseline="0" noProof="0">
                <a:ln>
                  <a:noFill/>
                </a:ln>
                <a:solidFill>
                  <a:srgbClr val="FFFFFF"/>
                </a:solidFill>
                <a:effectLst/>
                <a:uLnTx/>
                <a:uFillTx/>
                <a:latin typeface="Arial" pitchFamily="34" charset="0"/>
                <a:ea typeface="Calibri"/>
                <a:cs typeface="Arial" pitchFamily="34" charset="0"/>
                <a:sym typeface="Calibri"/>
              </a:endParaRPr>
            </a:p>
          </p:txBody>
        </p:sp>
      </p:grpSp>
    </p:spTree>
    <p:extLst>
      <p:ext uri="{BB962C8B-B14F-4D97-AF65-F5344CB8AC3E}">
        <p14:creationId xmlns:p14="http://schemas.microsoft.com/office/powerpoint/2010/main" val="4039526425"/>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1.8 Classical Waterfall Model</a:t>
            </a:r>
            <a:endParaRPr lang="en-US"/>
          </a:p>
        </p:txBody>
      </p:sp>
      <p:sp>
        <p:nvSpPr>
          <p:cNvPr id="3" name="Text Placeholder 2"/>
          <p:cNvSpPr>
            <a:spLocks noGrp="1"/>
          </p:cNvSpPr>
          <p:nvPr>
            <p:ph type="body" idx="2"/>
          </p:nvPr>
        </p:nvSpPr>
        <p:spPr>
          <a:xfrm>
            <a:off x="514350" y="1304995"/>
            <a:ext cx="10719817"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In </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he </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aterfall approach, the outcome of one phase acts as the input for the next phase sequentially. The following picture illustrates the flow of steps i</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n the waterfall model.</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cxnSp>
        <p:nvCxnSpPr>
          <p:cNvPr id="12" name="Shape 864"/>
          <p:cNvCxnSpPr/>
          <p:nvPr/>
        </p:nvCxnSpPr>
        <p:spPr>
          <a:xfrm>
            <a:off x="7018548" y="2377519"/>
            <a:ext cx="287100" cy="311269"/>
          </a:xfrm>
          <a:prstGeom prst="bentConnector2">
            <a:avLst/>
          </a:prstGeom>
          <a:noFill/>
          <a:ln w="38100" cap="flat" cmpd="sng">
            <a:solidFill>
              <a:schemeClr val="dk1"/>
            </a:solidFill>
            <a:prstDash val="solid"/>
            <a:miter lim="800000"/>
            <a:headEnd type="none" w="sm" len="sm"/>
            <a:tailEnd type="triangle" w="lg" len="lg"/>
          </a:ln>
        </p:spPr>
      </p:cxnSp>
      <p:cxnSp>
        <p:nvCxnSpPr>
          <p:cNvPr id="13" name="Shape 865"/>
          <p:cNvCxnSpPr/>
          <p:nvPr/>
        </p:nvCxnSpPr>
        <p:spPr>
          <a:xfrm>
            <a:off x="7697475" y="2920276"/>
            <a:ext cx="410700" cy="332765"/>
          </a:xfrm>
          <a:prstGeom prst="bentConnector2">
            <a:avLst/>
          </a:prstGeom>
          <a:noFill/>
          <a:ln w="38100" cap="flat" cmpd="sng">
            <a:solidFill>
              <a:schemeClr val="dk1"/>
            </a:solidFill>
            <a:prstDash val="solid"/>
            <a:miter lim="800000"/>
            <a:headEnd type="none" w="sm" len="sm"/>
            <a:tailEnd type="triangle" w="lg" len="lg"/>
          </a:ln>
        </p:spPr>
      </p:cxnSp>
      <p:cxnSp>
        <p:nvCxnSpPr>
          <p:cNvPr id="14" name="Shape 866"/>
          <p:cNvCxnSpPr/>
          <p:nvPr/>
        </p:nvCxnSpPr>
        <p:spPr>
          <a:xfrm>
            <a:off x="8500002" y="3468376"/>
            <a:ext cx="407400" cy="347333"/>
          </a:xfrm>
          <a:prstGeom prst="bentConnector2">
            <a:avLst/>
          </a:prstGeom>
          <a:noFill/>
          <a:ln w="38100" cap="flat" cmpd="sng">
            <a:solidFill>
              <a:schemeClr val="dk1"/>
            </a:solidFill>
            <a:prstDash val="solid"/>
            <a:miter lim="800000"/>
            <a:headEnd type="none" w="sm" len="sm"/>
            <a:tailEnd type="triangle" w="lg" len="lg"/>
          </a:ln>
        </p:spPr>
      </p:cxnSp>
      <p:cxnSp>
        <p:nvCxnSpPr>
          <p:cNvPr id="15" name="Shape 867"/>
          <p:cNvCxnSpPr/>
          <p:nvPr/>
        </p:nvCxnSpPr>
        <p:spPr>
          <a:xfrm>
            <a:off x="9299229" y="4021494"/>
            <a:ext cx="387600" cy="314323"/>
          </a:xfrm>
          <a:prstGeom prst="bentConnector2">
            <a:avLst/>
          </a:prstGeom>
          <a:noFill/>
          <a:ln w="38100" cap="flat" cmpd="sng">
            <a:solidFill>
              <a:schemeClr val="dk1"/>
            </a:solidFill>
            <a:prstDash val="solid"/>
            <a:miter lim="800000"/>
            <a:headEnd type="none" w="sm" len="sm"/>
            <a:tailEnd type="triangle" w="lg" len="lg"/>
          </a:ln>
        </p:spPr>
      </p:cxnSp>
      <p:cxnSp>
        <p:nvCxnSpPr>
          <p:cNvPr id="16" name="Shape 868"/>
          <p:cNvCxnSpPr/>
          <p:nvPr/>
        </p:nvCxnSpPr>
        <p:spPr>
          <a:xfrm>
            <a:off x="10078656" y="4561839"/>
            <a:ext cx="400026" cy="322314"/>
          </a:xfrm>
          <a:prstGeom prst="bentConnector2">
            <a:avLst/>
          </a:prstGeom>
          <a:noFill/>
          <a:ln w="38100" cap="flat" cmpd="sng">
            <a:solidFill>
              <a:schemeClr val="dk1"/>
            </a:solidFill>
            <a:prstDash val="solid"/>
            <a:miter lim="800000"/>
            <a:headEnd type="none" w="sm" len="sm"/>
            <a:tailEnd type="triangle" w="lg" len="lg"/>
          </a:ln>
        </p:spPr>
      </p:cxnSp>
      <p:cxnSp>
        <p:nvCxnSpPr>
          <p:cNvPr id="18" name="Shape 870"/>
          <p:cNvCxnSpPr/>
          <p:nvPr/>
        </p:nvCxnSpPr>
        <p:spPr>
          <a:xfrm rot="5400000" flipH="1" flipV="1">
            <a:off x="4210612" y="5459845"/>
            <a:ext cx="1431293" cy="1411"/>
          </a:xfrm>
          <a:prstGeom prst="bentConnector3">
            <a:avLst>
              <a:gd name="adj1" fmla="val 50000"/>
            </a:avLst>
          </a:prstGeom>
          <a:noFill/>
          <a:ln w="38100" cap="flat" cmpd="sng">
            <a:solidFill>
              <a:srgbClr val="7F7F7F"/>
            </a:solidFill>
            <a:prstDash val="sysDash"/>
            <a:miter lim="800000"/>
            <a:headEnd type="none" w="lg" len="lg"/>
            <a:tailEnd type="triangle" w="lg" len="lg"/>
          </a:ln>
        </p:spPr>
      </p:cxnSp>
      <p:cxnSp>
        <p:nvCxnSpPr>
          <p:cNvPr id="19" name="Shape 871"/>
          <p:cNvCxnSpPr/>
          <p:nvPr/>
        </p:nvCxnSpPr>
        <p:spPr>
          <a:xfrm flipH="1" flipV="1">
            <a:off x="4177704" y="4205354"/>
            <a:ext cx="0" cy="1958810"/>
          </a:xfrm>
          <a:prstGeom prst="straightConnector1">
            <a:avLst/>
          </a:prstGeom>
          <a:noFill/>
          <a:ln w="38100" cap="flat" cmpd="sng">
            <a:solidFill>
              <a:srgbClr val="7F7F7F"/>
            </a:solidFill>
            <a:prstDash val="sysDash"/>
            <a:miter lim="800000"/>
            <a:headEnd type="none" w="lg" len="lg"/>
            <a:tailEnd type="triangle" w="lg" len="lg"/>
          </a:ln>
        </p:spPr>
      </p:cxnSp>
      <p:cxnSp>
        <p:nvCxnSpPr>
          <p:cNvPr id="20" name="Shape 872"/>
          <p:cNvCxnSpPr/>
          <p:nvPr/>
        </p:nvCxnSpPr>
        <p:spPr>
          <a:xfrm flipH="1" flipV="1">
            <a:off x="3429855" y="3678584"/>
            <a:ext cx="0" cy="2485580"/>
          </a:xfrm>
          <a:prstGeom prst="straightConnector1">
            <a:avLst/>
          </a:prstGeom>
          <a:noFill/>
          <a:ln w="38100" cap="flat" cmpd="sng">
            <a:solidFill>
              <a:srgbClr val="7F7F7F"/>
            </a:solidFill>
            <a:prstDash val="sysDash"/>
            <a:miter lim="800000"/>
            <a:headEnd type="none" w="lg" len="lg"/>
            <a:tailEnd type="triangle" w="lg" len="lg"/>
          </a:ln>
        </p:spPr>
      </p:cxnSp>
      <p:cxnSp>
        <p:nvCxnSpPr>
          <p:cNvPr id="21" name="Shape 873"/>
          <p:cNvCxnSpPr/>
          <p:nvPr/>
        </p:nvCxnSpPr>
        <p:spPr>
          <a:xfrm flipH="1" flipV="1">
            <a:off x="2682006" y="3161509"/>
            <a:ext cx="0" cy="3002655"/>
          </a:xfrm>
          <a:prstGeom prst="straightConnector1">
            <a:avLst/>
          </a:prstGeom>
          <a:noFill/>
          <a:ln w="38100" cap="flat" cmpd="sng">
            <a:solidFill>
              <a:srgbClr val="7F7F7F"/>
            </a:solidFill>
            <a:prstDash val="sysDash"/>
            <a:miter lim="800000"/>
            <a:headEnd type="none" w="lg" len="lg"/>
            <a:tailEnd type="triangle" w="lg" len="lg"/>
          </a:ln>
        </p:spPr>
      </p:cxnSp>
      <p:cxnSp>
        <p:nvCxnSpPr>
          <p:cNvPr id="23" name="Shape 870">
            <a:extLst>
              <a:ext uri="{FF2B5EF4-FFF2-40B4-BE49-F238E27FC236}">
                <a16:creationId xmlns:a16="http://schemas.microsoft.com/office/drawing/2014/main" id="{321FEAC2-6AB9-4BCD-8E3D-9EE50E716BC8}"/>
              </a:ext>
            </a:extLst>
          </p:cNvPr>
          <p:cNvCxnSpPr/>
          <p:nvPr/>
        </p:nvCxnSpPr>
        <p:spPr>
          <a:xfrm rot="5400000" flipH="1" flipV="1">
            <a:off x="5219005" y="5752825"/>
            <a:ext cx="912868" cy="1251"/>
          </a:xfrm>
          <a:prstGeom prst="bentConnector3">
            <a:avLst>
              <a:gd name="adj1" fmla="val 50000"/>
            </a:avLst>
          </a:prstGeom>
          <a:noFill/>
          <a:ln w="38100" cap="flat" cmpd="sng">
            <a:solidFill>
              <a:srgbClr val="7F7F7F"/>
            </a:solidFill>
            <a:prstDash val="sysDash"/>
            <a:miter lim="800000"/>
            <a:headEnd type="none" w="lg" len="lg"/>
            <a:tailEnd type="triangle" w="lg" len="lg"/>
          </a:ln>
        </p:spPr>
      </p:cxnSp>
      <p:cxnSp>
        <p:nvCxnSpPr>
          <p:cNvPr id="26" name="Shape 868">
            <a:extLst>
              <a:ext uri="{FF2B5EF4-FFF2-40B4-BE49-F238E27FC236}">
                <a16:creationId xmlns:a16="http://schemas.microsoft.com/office/drawing/2014/main" id="{7E8E315F-1340-4930-96C4-8990E3CD3E31}"/>
              </a:ext>
            </a:extLst>
          </p:cNvPr>
          <p:cNvCxnSpPr/>
          <p:nvPr/>
        </p:nvCxnSpPr>
        <p:spPr>
          <a:xfrm>
            <a:off x="10870508" y="5069862"/>
            <a:ext cx="363660" cy="354545"/>
          </a:xfrm>
          <a:prstGeom prst="bentConnector2">
            <a:avLst/>
          </a:prstGeom>
          <a:noFill/>
          <a:ln w="38100" cap="flat" cmpd="sng">
            <a:solidFill>
              <a:schemeClr val="dk1"/>
            </a:solidFill>
            <a:prstDash val="solid"/>
            <a:miter lim="800000"/>
            <a:headEnd type="none" w="sm" len="sm"/>
            <a:tailEnd type="triangle" w="lg" len="lg"/>
          </a:ln>
        </p:spPr>
      </p:cxnSp>
      <p:sp>
        <p:nvSpPr>
          <p:cNvPr id="33" name="Freeform 32"/>
          <p:cNvSpPr/>
          <p:nvPr/>
        </p:nvSpPr>
        <p:spPr>
          <a:xfrm>
            <a:off x="1228725" y="2390775"/>
            <a:ext cx="5334000" cy="3793959"/>
          </a:xfrm>
          <a:custGeom>
            <a:gdLst>
              <a:gd name="connsiteX0" fmla="*/ 295275 w 5334000"/>
              <a:gd name="connsiteY0" fmla="*/ 0 h 4114800"/>
              <a:gd name="connsiteX1" fmla="*/ 0 w 5334000"/>
              <a:gd name="connsiteY1" fmla="*/ 0 h 4114800"/>
              <a:gd name="connsiteX2" fmla="*/ 0 w 5334000"/>
              <a:gd name="connsiteY2" fmla="*/ 4114800 h 4114800"/>
              <a:gd name="connsiteX3" fmla="*/ 5334000 w 5334000"/>
              <a:gd name="connsiteY3" fmla="*/ 4114800 h 4114800"/>
              <a:gd name="connsiteX4" fmla="*/ 5334000 w 5334000"/>
              <a:gd name="connsiteY4" fmla="*/ 3747634 h 41148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0" h="4114800">
                <a:moveTo>
                  <a:pt x="295275" y="0"/>
                </a:moveTo>
                <a:lnTo>
                  <a:pt x="0" y="0"/>
                </a:lnTo>
                <a:lnTo>
                  <a:pt x="0" y="4114800"/>
                </a:lnTo>
                <a:lnTo>
                  <a:pt x="5334000" y="4114800"/>
                </a:lnTo>
                <a:lnTo>
                  <a:pt x="5334000" y="3747634"/>
                </a:lnTo>
              </a:path>
            </a:pathLst>
          </a:custGeom>
          <a:noFill/>
          <a:ln w="38100">
            <a:solidFill>
              <a:srgbClr val="7F7F7F"/>
            </a:solidFill>
            <a:prstDash val="sysDash"/>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6" name="Shape 858"/>
          <p:cNvSpPr/>
          <p:nvPr/>
        </p:nvSpPr>
        <p:spPr>
          <a:xfrm>
            <a:off x="1533798" y="2193776"/>
            <a:ext cx="5486400" cy="417594"/>
          </a:xfrm>
          <a:prstGeom prst="roundRect">
            <a:avLst/>
          </a:prstGeom>
          <a:solidFill>
            <a:srgbClr val="1CC083"/>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Feasibility Study</a:t>
            </a:r>
            <a:endParaRPr sz="1400" b="1"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7" name="Shape 859"/>
          <p:cNvSpPr/>
          <p:nvPr/>
        </p:nvSpPr>
        <p:spPr>
          <a:xfrm>
            <a:off x="2302695" y="2729310"/>
            <a:ext cx="5486400" cy="417594"/>
          </a:xfrm>
          <a:prstGeom prst="roundRect">
            <a:avLst/>
          </a:prstGeom>
          <a:solidFill>
            <a:srgbClr val="96E2C0"/>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Requirement Analysis and </a:t>
            </a:r>
            <a:r>
              <a:rPr kumimoji="0" lang="en-US" sz="1867" b="1"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S</a:t>
            </a:r>
            <a:r>
              <a:rPr kumimoji="0" lang="en-US" sz="1400" b="1"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pecification </a:t>
            </a:r>
            <a:r>
              <a:rPr kumimoji="0" lang="en-US" sz="1867" b="1"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D</a:t>
            </a:r>
            <a:r>
              <a:rPr kumimoji="0" lang="en-US" sz="1400" b="1"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esign </a:t>
            </a:r>
            <a:endParaRPr/>
          </a:p>
        </p:txBody>
      </p:sp>
      <p:sp>
        <p:nvSpPr>
          <p:cNvPr id="8" name="Shape 860"/>
          <p:cNvSpPr/>
          <p:nvPr/>
        </p:nvSpPr>
        <p:spPr>
          <a:xfrm>
            <a:off x="3071592" y="3264844"/>
            <a:ext cx="5486400" cy="417594"/>
          </a:xfrm>
          <a:prstGeom prst="roundRect">
            <a:avLst/>
          </a:prstGeom>
          <a:solidFill>
            <a:srgbClr val="1CC083"/>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Design Phase</a:t>
            </a:r>
            <a:endParaRPr sz="1400" b="1"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9" name="Shape 861"/>
          <p:cNvSpPr/>
          <p:nvPr/>
        </p:nvSpPr>
        <p:spPr>
          <a:xfrm>
            <a:off x="3840489" y="3800378"/>
            <a:ext cx="5486400" cy="417594"/>
          </a:xfrm>
          <a:prstGeom prst="roundRect">
            <a:avLst/>
          </a:prstGeom>
          <a:solidFill>
            <a:srgbClr val="96E2C0"/>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Coding and Unit testing</a:t>
            </a:r>
            <a:endParaRPr sz="1400" b="1" i="0" u="none" strike="noStrike" cap="none">
              <a:solidFill>
                <a:schemeClr val="dk1"/>
              </a:solidFill>
              <a:latin typeface="Arial" pitchFamily="34" charset="0"/>
              <a:ea typeface="Arial" pitchFamily="34" charset="0"/>
              <a:cs typeface="Arial" pitchFamily="34" charset="0"/>
              <a:sym typeface="Arial" pitchFamily="34" charset="0"/>
            </a:endParaRPr>
          </a:p>
        </p:txBody>
      </p:sp>
      <p:sp>
        <p:nvSpPr>
          <p:cNvPr id="10" name="Shape 862"/>
          <p:cNvSpPr/>
          <p:nvPr/>
        </p:nvSpPr>
        <p:spPr>
          <a:xfrm>
            <a:off x="4609386" y="4335912"/>
            <a:ext cx="5486400" cy="417594"/>
          </a:xfrm>
          <a:prstGeom prst="roundRect">
            <a:avLst/>
          </a:prstGeom>
          <a:solidFill>
            <a:srgbClr val="1CC083"/>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Integration and system testing</a:t>
            </a:r>
            <a:endParaRPr sz="1400" b="1" i="0" u="none" strike="noStrike" cap="none">
              <a:solidFill>
                <a:schemeClr val="lt1"/>
              </a:solidFill>
              <a:latin typeface="Arial" pitchFamily="34" charset="0"/>
              <a:ea typeface="Arial" pitchFamily="34" charset="0"/>
              <a:cs typeface="Arial" pitchFamily="34" charset="0"/>
              <a:sym typeface="Arial" pitchFamily="34" charset="0"/>
            </a:endParaRPr>
          </a:p>
        </p:txBody>
      </p:sp>
      <p:sp>
        <p:nvSpPr>
          <p:cNvPr id="11" name="Shape 863"/>
          <p:cNvSpPr/>
          <p:nvPr/>
        </p:nvSpPr>
        <p:spPr>
          <a:xfrm>
            <a:off x="6147178" y="5406977"/>
            <a:ext cx="5486400" cy="417594"/>
          </a:xfrm>
          <a:prstGeom prst="roundRect">
            <a:avLst/>
          </a:prstGeom>
          <a:solidFill>
            <a:srgbClr val="1CC083"/>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Maintenance</a:t>
            </a:r>
            <a:endParaRPr sz="1400" b="1" i="0" u="none" strike="noStrike" cap="none">
              <a:solidFill>
                <a:schemeClr val="dk1"/>
              </a:solidFill>
              <a:latin typeface="Arial" pitchFamily="34" charset="0"/>
              <a:ea typeface="Arial" pitchFamily="34" charset="0"/>
              <a:cs typeface="Arial" pitchFamily="34" charset="0"/>
              <a:sym typeface="Arial" pitchFamily="34" charset="0"/>
            </a:endParaRPr>
          </a:p>
        </p:txBody>
      </p:sp>
      <p:sp>
        <p:nvSpPr>
          <p:cNvPr id="22" name="Shape 863">
            <a:extLst>
              <a:ext uri="{FF2B5EF4-FFF2-40B4-BE49-F238E27FC236}">
                <a16:creationId xmlns:a16="http://schemas.microsoft.com/office/drawing/2014/main" id="{25D1FCAC-447D-4BDE-ADF7-2513DC5839A4}"/>
              </a:ext>
            </a:extLst>
          </p:cNvPr>
          <p:cNvSpPr/>
          <p:nvPr/>
        </p:nvSpPr>
        <p:spPr>
          <a:xfrm>
            <a:off x="5378283" y="4871446"/>
            <a:ext cx="5486400" cy="417594"/>
          </a:xfrm>
          <a:prstGeom prst="roundRect">
            <a:avLst/>
          </a:prstGeom>
          <a:solidFill>
            <a:srgbClr val="96E2C0"/>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Deployment</a:t>
            </a:r>
            <a:endParaRPr sz="1400" b="1" i="0" u="none" strike="noStrike" cap="none">
              <a:solidFill>
                <a:schemeClr val="dk1"/>
              </a:solidFill>
              <a:latin typeface="Arial" pitchFamily="34" charset="0"/>
              <a:ea typeface="Arial" pitchFamily="34" charset="0"/>
              <a:cs typeface="Arial" pitchFamily="34" charset="0"/>
              <a:sym typeface="Arial" pitchFamily="34" charset="0"/>
            </a:endParaRPr>
          </a:p>
        </p:txBody>
      </p:sp>
    </p:spTree>
    <p:extLst>
      <p:ext uri="{BB962C8B-B14F-4D97-AF65-F5344CB8AC3E}">
        <p14:creationId xmlns:p14="http://schemas.microsoft.com/office/powerpoint/2010/main" val="644226362"/>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1.8.1 First Stage – Feasibility Study</a:t>
            </a:r>
            <a:endParaRPr lang="en-US"/>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The following activities are covered during the feasibility study phase</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t>
            </a:r>
            <a:endParaRPr lang="en-US">
              <a:sym typeface="Arial" pitchFamily="34" charset="0"/>
            </a:endParaRPr>
          </a:p>
        </p:txBody>
      </p:sp>
      <p:pic>
        <p:nvPicPr>
          <p:cNvPr id="6" name="Shape 882"/>
          <p:cNvPicPr preferRelativeResize="0"/>
          <p:nvPr/>
        </p:nvPicPr>
        <p:blipFill>
          <a:blip r:embed="rId3">
            <a:alphaModFix/>
          </a:blip>
          <a:stretch>
            <a:fillRect/>
          </a:stretch>
        </p:blipFill>
        <p:spPr>
          <a:xfrm>
            <a:off x="9598740" y="3884099"/>
            <a:ext cx="2134450" cy="2330830"/>
          </a:xfrm>
          <a:prstGeom prst="rect">
            <a:avLst/>
          </a:prstGeom>
          <a:noFill/>
          <a:ln>
            <a:noFill/>
          </a:ln>
        </p:spPr>
      </p:pic>
      <p:sp>
        <p:nvSpPr>
          <p:cNvPr id="9" name="Rectangle 8"/>
          <p:cNvSpPr/>
          <p:nvPr/>
        </p:nvSpPr>
        <p:spPr>
          <a:xfrm>
            <a:off x="667655" y="2127964"/>
            <a:ext cx="8128000" cy="504000"/>
          </a:xfrm>
          <a:prstGeom prst="rect">
            <a:avLst/>
          </a:prstGeom>
          <a:ln>
            <a:solidFill>
              <a:srgbClr val="0EC07D"/>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0" name="Freeform 9"/>
          <p:cNvSpPr/>
          <p:nvPr/>
        </p:nvSpPr>
        <p:spPr>
          <a:xfrm>
            <a:off x="1074055" y="1832764"/>
            <a:ext cx="5689600" cy="590400"/>
          </a:xfrm>
          <a:custGeom>
            <a:gdLst>
              <a:gd name="connsiteX0" fmla="*/ 0 w 5689600"/>
              <a:gd name="connsiteY0" fmla="*/ 98402 h 590400"/>
              <a:gd name="connsiteX1" fmla="*/ 98402 w 5689600"/>
              <a:gd name="connsiteY1" fmla="*/ 0 h 590400"/>
              <a:gd name="connsiteX2" fmla="*/ 5591198 w 5689600"/>
              <a:gd name="connsiteY2" fmla="*/ 0 h 590400"/>
              <a:gd name="connsiteX3" fmla="*/ 5689600 w 5689600"/>
              <a:gd name="connsiteY3" fmla="*/ 98402 h 590400"/>
              <a:gd name="connsiteX4" fmla="*/ 5689600 w 5689600"/>
              <a:gd name="connsiteY4" fmla="*/ 491998 h 590400"/>
              <a:gd name="connsiteX5" fmla="*/ 5591198 w 5689600"/>
              <a:gd name="connsiteY5" fmla="*/ 590400 h 590400"/>
              <a:gd name="connsiteX6" fmla="*/ 98402 w 5689600"/>
              <a:gd name="connsiteY6" fmla="*/ 590400 h 590400"/>
              <a:gd name="connsiteX7" fmla="*/ 0 w 5689600"/>
              <a:gd name="connsiteY7" fmla="*/ 491998 h 590400"/>
              <a:gd name="connsiteX8" fmla="*/ 0 w 5689600"/>
              <a:gd name="connsiteY8" fmla="*/ 98402 h 590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90400">
                <a:moveTo>
                  <a:pt x="0" y="98402"/>
                </a:moveTo>
                <a:cubicBezTo>
                  <a:pt x="0" y="44056"/>
                  <a:pt x="44056" y="0"/>
                  <a:pt x="98402" y="0"/>
                </a:cubicBezTo>
                <a:lnTo>
                  <a:pt x="5591198" y="0"/>
                </a:lnTo>
                <a:cubicBezTo>
                  <a:pt x="5645544" y="0"/>
                  <a:pt x="5689600" y="44056"/>
                  <a:pt x="5689600" y="98402"/>
                </a:cubicBezTo>
                <a:lnTo>
                  <a:pt x="5689600" y="491998"/>
                </a:lnTo>
                <a:cubicBezTo>
                  <a:pt x="5689600" y="546344"/>
                  <a:pt x="5645544" y="590400"/>
                  <a:pt x="5591198" y="590400"/>
                </a:cubicBezTo>
                <a:lnTo>
                  <a:pt x="98402" y="590400"/>
                </a:lnTo>
                <a:cubicBezTo>
                  <a:pt x="44056" y="590400"/>
                  <a:pt x="0" y="546344"/>
                  <a:pt x="0" y="491998"/>
                </a:cubicBezTo>
                <a:lnTo>
                  <a:pt x="0" y="98402"/>
                </a:lnTo>
                <a:close/>
              </a:path>
            </a:pathLst>
          </a:custGeom>
          <a:solidFill>
            <a:srgbClr val="0EC0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3874" tIns="28821" rIns="243874" bIns="2882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8890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0" i="0" u="none" strike="noStrike" kern="1200" cap="none" spc="0" normalizeH="0" baseline="0" noProof="0">
                <a:solidFill>
                  <a:srgbClr val="FFFFFF"/>
                </a:solidFill>
                <a:uLnTx/>
                <a:uFillTx/>
                <a:latin typeface="Arial" pitchFamily="34" charset="0"/>
                <a:cs typeface="Arial" pitchFamily="34" charset="0"/>
                <a:sym typeface="Arial" pitchFamily="34" charset="0"/>
              </a:rPr>
              <a:t>Financial Feasibility</a:t>
            </a:r>
            <a:endParaRPr lang="en-US" sz="2000" kern="1200">
              <a:latin typeface="Arial" pitchFamily="34" charset="0"/>
              <a:cs typeface="Arial" pitchFamily="34" charset="0"/>
            </a:endParaRPr>
          </a:p>
        </p:txBody>
      </p:sp>
      <p:sp>
        <p:nvSpPr>
          <p:cNvPr id="11" name="Rectangle 10"/>
          <p:cNvSpPr/>
          <p:nvPr/>
        </p:nvSpPr>
        <p:spPr>
          <a:xfrm>
            <a:off x="667655" y="3035164"/>
            <a:ext cx="8128000" cy="504000"/>
          </a:xfrm>
          <a:prstGeom prst="rect">
            <a:avLst/>
          </a:prstGeom>
          <a:ln>
            <a:solidFill>
              <a:srgbClr val="0EC07D"/>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2" name="Freeform 11"/>
          <p:cNvSpPr/>
          <p:nvPr/>
        </p:nvSpPr>
        <p:spPr>
          <a:xfrm>
            <a:off x="1074055" y="2739964"/>
            <a:ext cx="5689600" cy="590400"/>
          </a:xfrm>
          <a:custGeom>
            <a:gdLst>
              <a:gd name="connsiteX0" fmla="*/ 0 w 5689600"/>
              <a:gd name="connsiteY0" fmla="*/ 98402 h 590400"/>
              <a:gd name="connsiteX1" fmla="*/ 98402 w 5689600"/>
              <a:gd name="connsiteY1" fmla="*/ 0 h 590400"/>
              <a:gd name="connsiteX2" fmla="*/ 5591198 w 5689600"/>
              <a:gd name="connsiteY2" fmla="*/ 0 h 590400"/>
              <a:gd name="connsiteX3" fmla="*/ 5689600 w 5689600"/>
              <a:gd name="connsiteY3" fmla="*/ 98402 h 590400"/>
              <a:gd name="connsiteX4" fmla="*/ 5689600 w 5689600"/>
              <a:gd name="connsiteY4" fmla="*/ 491998 h 590400"/>
              <a:gd name="connsiteX5" fmla="*/ 5591198 w 5689600"/>
              <a:gd name="connsiteY5" fmla="*/ 590400 h 590400"/>
              <a:gd name="connsiteX6" fmla="*/ 98402 w 5689600"/>
              <a:gd name="connsiteY6" fmla="*/ 590400 h 590400"/>
              <a:gd name="connsiteX7" fmla="*/ 0 w 5689600"/>
              <a:gd name="connsiteY7" fmla="*/ 491998 h 590400"/>
              <a:gd name="connsiteX8" fmla="*/ 0 w 5689600"/>
              <a:gd name="connsiteY8" fmla="*/ 98402 h 590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90400">
                <a:moveTo>
                  <a:pt x="0" y="98402"/>
                </a:moveTo>
                <a:cubicBezTo>
                  <a:pt x="0" y="44056"/>
                  <a:pt x="44056" y="0"/>
                  <a:pt x="98402" y="0"/>
                </a:cubicBezTo>
                <a:lnTo>
                  <a:pt x="5591198" y="0"/>
                </a:lnTo>
                <a:cubicBezTo>
                  <a:pt x="5645544" y="0"/>
                  <a:pt x="5689600" y="44056"/>
                  <a:pt x="5689600" y="98402"/>
                </a:cubicBezTo>
                <a:lnTo>
                  <a:pt x="5689600" y="491998"/>
                </a:lnTo>
                <a:cubicBezTo>
                  <a:pt x="5689600" y="546344"/>
                  <a:pt x="5645544" y="590400"/>
                  <a:pt x="5591198" y="590400"/>
                </a:cubicBezTo>
                <a:lnTo>
                  <a:pt x="98402" y="590400"/>
                </a:lnTo>
                <a:cubicBezTo>
                  <a:pt x="44056" y="590400"/>
                  <a:pt x="0" y="546344"/>
                  <a:pt x="0" y="491998"/>
                </a:cubicBezTo>
                <a:lnTo>
                  <a:pt x="0" y="98402"/>
                </a:lnTo>
                <a:close/>
              </a:path>
            </a:pathLst>
          </a:custGeom>
          <a:solidFill>
            <a:srgbClr val="0EC0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3874" tIns="28821" rIns="243874" bIns="2882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8890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0" i="0" u="none" strike="noStrike" kern="1200" cap="none" spc="0" normalizeH="0" baseline="0" noProof="0">
                <a:solidFill>
                  <a:srgbClr val="FFFFFF"/>
                </a:solidFill>
                <a:uLnTx/>
                <a:uFillTx/>
                <a:latin typeface="Arial" pitchFamily="34" charset="0"/>
                <a:cs typeface="Arial" pitchFamily="34" charset="0"/>
                <a:sym typeface="Arial" pitchFamily="34" charset="0"/>
              </a:rPr>
              <a:t>Technical Feasibility</a:t>
            </a:r>
            <a:endParaRPr lang="en-US" sz="2000" kern="1200">
              <a:latin typeface="Arial" pitchFamily="34" charset="0"/>
              <a:cs typeface="Arial" pitchFamily="34" charset="0"/>
            </a:endParaRPr>
          </a:p>
        </p:txBody>
      </p:sp>
      <p:sp>
        <p:nvSpPr>
          <p:cNvPr id="13" name="Rectangle 12"/>
          <p:cNvSpPr/>
          <p:nvPr/>
        </p:nvSpPr>
        <p:spPr>
          <a:xfrm>
            <a:off x="667655" y="3942364"/>
            <a:ext cx="8128000" cy="504000"/>
          </a:xfrm>
          <a:prstGeom prst="rect">
            <a:avLst/>
          </a:prstGeom>
          <a:ln>
            <a:solidFill>
              <a:srgbClr val="0EC07D"/>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4" name="Freeform 13"/>
          <p:cNvSpPr/>
          <p:nvPr/>
        </p:nvSpPr>
        <p:spPr>
          <a:xfrm>
            <a:off x="1074055" y="3647164"/>
            <a:ext cx="5689600" cy="590400"/>
          </a:xfrm>
          <a:custGeom>
            <a:gdLst>
              <a:gd name="connsiteX0" fmla="*/ 0 w 5689600"/>
              <a:gd name="connsiteY0" fmla="*/ 98402 h 590400"/>
              <a:gd name="connsiteX1" fmla="*/ 98402 w 5689600"/>
              <a:gd name="connsiteY1" fmla="*/ 0 h 590400"/>
              <a:gd name="connsiteX2" fmla="*/ 5591198 w 5689600"/>
              <a:gd name="connsiteY2" fmla="*/ 0 h 590400"/>
              <a:gd name="connsiteX3" fmla="*/ 5689600 w 5689600"/>
              <a:gd name="connsiteY3" fmla="*/ 98402 h 590400"/>
              <a:gd name="connsiteX4" fmla="*/ 5689600 w 5689600"/>
              <a:gd name="connsiteY4" fmla="*/ 491998 h 590400"/>
              <a:gd name="connsiteX5" fmla="*/ 5591198 w 5689600"/>
              <a:gd name="connsiteY5" fmla="*/ 590400 h 590400"/>
              <a:gd name="connsiteX6" fmla="*/ 98402 w 5689600"/>
              <a:gd name="connsiteY6" fmla="*/ 590400 h 590400"/>
              <a:gd name="connsiteX7" fmla="*/ 0 w 5689600"/>
              <a:gd name="connsiteY7" fmla="*/ 491998 h 590400"/>
              <a:gd name="connsiteX8" fmla="*/ 0 w 5689600"/>
              <a:gd name="connsiteY8" fmla="*/ 98402 h 590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90400">
                <a:moveTo>
                  <a:pt x="0" y="98402"/>
                </a:moveTo>
                <a:cubicBezTo>
                  <a:pt x="0" y="44056"/>
                  <a:pt x="44056" y="0"/>
                  <a:pt x="98402" y="0"/>
                </a:cubicBezTo>
                <a:lnTo>
                  <a:pt x="5591198" y="0"/>
                </a:lnTo>
                <a:cubicBezTo>
                  <a:pt x="5645544" y="0"/>
                  <a:pt x="5689600" y="44056"/>
                  <a:pt x="5689600" y="98402"/>
                </a:cubicBezTo>
                <a:lnTo>
                  <a:pt x="5689600" y="491998"/>
                </a:lnTo>
                <a:cubicBezTo>
                  <a:pt x="5689600" y="546344"/>
                  <a:pt x="5645544" y="590400"/>
                  <a:pt x="5591198" y="590400"/>
                </a:cubicBezTo>
                <a:lnTo>
                  <a:pt x="98402" y="590400"/>
                </a:lnTo>
                <a:cubicBezTo>
                  <a:pt x="44056" y="590400"/>
                  <a:pt x="0" y="546344"/>
                  <a:pt x="0" y="491998"/>
                </a:cubicBezTo>
                <a:lnTo>
                  <a:pt x="0" y="98402"/>
                </a:lnTo>
                <a:close/>
              </a:path>
            </a:pathLst>
          </a:custGeom>
          <a:solidFill>
            <a:srgbClr val="0EC0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3874" tIns="28821" rIns="243874" bIns="2882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8890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0" i="0" u="none" strike="noStrike" kern="1200" cap="none" spc="0" normalizeH="0" baseline="0" noProof="0">
                <a:solidFill>
                  <a:srgbClr val="FFFFFF"/>
                </a:solidFill>
                <a:uLnTx/>
                <a:uFillTx/>
                <a:latin typeface="Arial" pitchFamily="34" charset="0"/>
                <a:cs typeface="Arial" pitchFamily="34" charset="0"/>
                <a:sym typeface="Arial" pitchFamily="34" charset="0"/>
              </a:rPr>
              <a:t>Client Visit</a:t>
            </a:r>
            <a:endParaRPr lang="en-US" sz="2000" kern="1200">
              <a:latin typeface="Arial" pitchFamily="34" charset="0"/>
              <a:cs typeface="Arial" pitchFamily="34" charset="0"/>
            </a:endParaRPr>
          </a:p>
        </p:txBody>
      </p:sp>
      <p:sp>
        <p:nvSpPr>
          <p:cNvPr id="15" name="Rectangle 14"/>
          <p:cNvSpPr/>
          <p:nvPr/>
        </p:nvSpPr>
        <p:spPr>
          <a:xfrm>
            <a:off x="667655" y="4849564"/>
            <a:ext cx="8128000" cy="504000"/>
          </a:xfrm>
          <a:prstGeom prst="rect">
            <a:avLst/>
          </a:prstGeom>
          <a:ln>
            <a:solidFill>
              <a:srgbClr val="0EC07D"/>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6" name="Freeform 15"/>
          <p:cNvSpPr/>
          <p:nvPr/>
        </p:nvSpPr>
        <p:spPr>
          <a:xfrm>
            <a:off x="1074055" y="4554364"/>
            <a:ext cx="5689600" cy="590400"/>
          </a:xfrm>
          <a:custGeom>
            <a:gdLst>
              <a:gd name="connsiteX0" fmla="*/ 0 w 5689600"/>
              <a:gd name="connsiteY0" fmla="*/ 98402 h 590400"/>
              <a:gd name="connsiteX1" fmla="*/ 98402 w 5689600"/>
              <a:gd name="connsiteY1" fmla="*/ 0 h 590400"/>
              <a:gd name="connsiteX2" fmla="*/ 5591198 w 5689600"/>
              <a:gd name="connsiteY2" fmla="*/ 0 h 590400"/>
              <a:gd name="connsiteX3" fmla="*/ 5689600 w 5689600"/>
              <a:gd name="connsiteY3" fmla="*/ 98402 h 590400"/>
              <a:gd name="connsiteX4" fmla="*/ 5689600 w 5689600"/>
              <a:gd name="connsiteY4" fmla="*/ 491998 h 590400"/>
              <a:gd name="connsiteX5" fmla="*/ 5591198 w 5689600"/>
              <a:gd name="connsiteY5" fmla="*/ 590400 h 590400"/>
              <a:gd name="connsiteX6" fmla="*/ 98402 w 5689600"/>
              <a:gd name="connsiteY6" fmla="*/ 590400 h 590400"/>
              <a:gd name="connsiteX7" fmla="*/ 0 w 5689600"/>
              <a:gd name="connsiteY7" fmla="*/ 491998 h 590400"/>
              <a:gd name="connsiteX8" fmla="*/ 0 w 5689600"/>
              <a:gd name="connsiteY8" fmla="*/ 98402 h 590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90400">
                <a:moveTo>
                  <a:pt x="0" y="98402"/>
                </a:moveTo>
                <a:cubicBezTo>
                  <a:pt x="0" y="44056"/>
                  <a:pt x="44056" y="0"/>
                  <a:pt x="98402" y="0"/>
                </a:cubicBezTo>
                <a:lnTo>
                  <a:pt x="5591198" y="0"/>
                </a:lnTo>
                <a:cubicBezTo>
                  <a:pt x="5645544" y="0"/>
                  <a:pt x="5689600" y="44056"/>
                  <a:pt x="5689600" y="98402"/>
                </a:cubicBezTo>
                <a:lnTo>
                  <a:pt x="5689600" y="491998"/>
                </a:lnTo>
                <a:cubicBezTo>
                  <a:pt x="5689600" y="546344"/>
                  <a:pt x="5645544" y="590400"/>
                  <a:pt x="5591198" y="590400"/>
                </a:cubicBezTo>
                <a:lnTo>
                  <a:pt x="98402" y="590400"/>
                </a:lnTo>
                <a:cubicBezTo>
                  <a:pt x="44056" y="590400"/>
                  <a:pt x="0" y="546344"/>
                  <a:pt x="0" y="491998"/>
                </a:cubicBezTo>
                <a:lnTo>
                  <a:pt x="0" y="98402"/>
                </a:lnTo>
                <a:close/>
              </a:path>
            </a:pathLst>
          </a:custGeom>
          <a:solidFill>
            <a:srgbClr val="0EC0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3874" tIns="28821" rIns="243874" bIns="2882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8890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0" i="0" u="none" strike="noStrike" kern="1200" cap="none" spc="0" normalizeH="0" baseline="0" noProof="0">
                <a:solidFill>
                  <a:srgbClr val="FFFFFF"/>
                </a:solidFill>
                <a:uLnTx/>
                <a:uFillTx/>
                <a:latin typeface="Arial" pitchFamily="34" charset="0"/>
                <a:cs typeface="Arial" pitchFamily="34" charset="0"/>
                <a:sym typeface="Arial" pitchFamily="34" charset="0"/>
              </a:rPr>
              <a:t>Study Of Input-output Data</a:t>
            </a:r>
            <a:endParaRPr lang="en-US" sz="2000" kern="1200">
              <a:latin typeface="Arial" pitchFamily="34" charset="0"/>
              <a:cs typeface="Arial" pitchFamily="34" charset="0"/>
            </a:endParaRPr>
          </a:p>
        </p:txBody>
      </p:sp>
      <p:sp>
        <p:nvSpPr>
          <p:cNvPr id="17" name="Rectangle 16"/>
          <p:cNvSpPr/>
          <p:nvPr/>
        </p:nvSpPr>
        <p:spPr>
          <a:xfrm>
            <a:off x="667655" y="5756764"/>
            <a:ext cx="8128000" cy="504000"/>
          </a:xfrm>
          <a:prstGeom prst="rect">
            <a:avLst/>
          </a:prstGeom>
          <a:ln>
            <a:solidFill>
              <a:srgbClr val="0EC07D"/>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8" name="Freeform 17"/>
          <p:cNvSpPr/>
          <p:nvPr/>
        </p:nvSpPr>
        <p:spPr>
          <a:xfrm>
            <a:off x="1074055" y="5461564"/>
            <a:ext cx="5689600" cy="590400"/>
          </a:xfrm>
          <a:custGeom>
            <a:gdLst>
              <a:gd name="connsiteX0" fmla="*/ 0 w 5689600"/>
              <a:gd name="connsiteY0" fmla="*/ 98402 h 590400"/>
              <a:gd name="connsiteX1" fmla="*/ 98402 w 5689600"/>
              <a:gd name="connsiteY1" fmla="*/ 0 h 590400"/>
              <a:gd name="connsiteX2" fmla="*/ 5591198 w 5689600"/>
              <a:gd name="connsiteY2" fmla="*/ 0 h 590400"/>
              <a:gd name="connsiteX3" fmla="*/ 5689600 w 5689600"/>
              <a:gd name="connsiteY3" fmla="*/ 98402 h 590400"/>
              <a:gd name="connsiteX4" fmla="*/ 5689600 w 5689600"/>
              <a:gd name="connsiteY4" fmla="*/ 491998 h 590400"/>
              <a:gd name="connsiteX5" fmla="*/ 5591198 w 5689600"/>
              <a:gd name="connsiteY5" fmla="*/ 590400 h 590400"/>
              <a:gd name="connsiteX6" fmla="*/ 98402 w 5689600"/>
              <a:gd name="connsiteY6" fmla="*/ 590400 h 590400"/>
              <a:gd name="connsiteX7" fmla="*/ 0 w 5689600"/>
              <a:gd name="connsiteY7" fmla="*/ 491998 h 590400"/>
              <a:gd name="connsiteX8" fmla="*/ 0 w 5689600"/>
              <a:gd name="connsiteY8" fmla="*/ 98402 h 590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90400">
                <a:moveTo>
                  <a:pt x="0" y="98402"/>
                </a:moveTo>
                <a:cubicBezTo>
                  <a:pt x="0" y="44056"/>
                  <a:pt x="44056" y="0"/>
                  <a:pt x="98402" y="0"/>
                </a:cubicBezTo>
                <a:lnTo>
                  <a:pt x="5591198" y="0"/>
                </a:lnTo>
                <a:cubicBezTo>
                  <a:pt x="5645544" y="0"/>
                  <a:pt x="5689600" y="44056"/>
                  <a:pt x="5689600" y="98402"/>
                </a:cubicBezTo>
                <a:lnTo>
                  <a:pt x="5689600" y="491998"/>
                </a:lnTo>
                <a:cubicBezTo>
                  <a:pt x="5689600" y="546344"/>
                  <a:pt x="5645544" y="590400"/>
                  <a:pt x="5591198" y="590400"/>
                </a:cubicBezTo>
                <a:lnTo>
                  <a:pt x="98402" y="590400"/>
                </a:lnTo>
                <a:cubicBezTo>
                  <a:pt x="44056" y="590400"/>
                  <a:pt x="0" y="546344"/>
                  <a:pt x="0" y="491998"/>
                </a:cubicBezTo>
                <a:lnTo>
                  <a:pt x="0" y="98402"/>
                </a:lnTo>
                <a:close/>
              </a:path>
            </a:pathLst>
          </a:custGeom>
          <a:solidFill>
            <a:srgbClr val="0EC0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3874" tIns="28821" rIns="243874" bIns="2882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8890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0" i="0" u="none" strike="noStrike" kern="1200" cap="none" spc="0" normalizeH="0" baseline="0" noProof="0">
                <a:solidFill>
                  <a:srgbClr val="FFFFFF"/>
                </a:solidFill>
                <a:uLnTx/>
                <a:uFillTx/>
                <a:latin typeface="Arial" pitchFamily="34" charset="0"/>
                <a:cs typeface="Arial" pitchFamily="34" charset="0"/>
                <a:sym typeface="Arial" pitchFamily="34" charset="0"/>
              </a:rPr>
              <a:t>Case Study</a:t>
            </a:r>
            <a:endParaRPr lang="en-US" sz="2000" kern="1200">
              <a:latin typeface="Arial" pitchFamily="34" charset="0"/>
              <a:cs typeface="Arial" pitchFamily="34" charset="0"/>
            </a:endParaRPr>
          </a:p>
        </p:txBody>
      </p:sp>
    </p:spTree>
    <p:extLst>
      <p:ext uri="{BB962C8B-B14F-4D97-AF65-F5344CB8AC3E}">
        <p14:creationId xmlns:p14="http://schemas.microsoft.com/office/powerpoint/2010/main" val="3397832293"/>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custGeom>
            <a:rect l="l" t="t" r="r" b="b"/>
            <a:pathLst>
              <a:path w="13004800" h="9753600">
                <a:moveTo>
                  <a:pt x="0" y="9753600"/>
                </a:moveTo>
                <a:lnTo>
                  <a:pt x="13004800" y="9753600"/>
                </a:lnTo>
                <a:lnTo>
                  <a:pt x="13004800" y="0"/>
                </a:lnTo>
                <a:lnTo>
                  <a:pt x="0" y="0"/>
                </a:lnTo>
                <a:lnTo>
                  <a:pt x="0" y="9753600"/>
                </a:lnTo>
                <a:close/>
              </a:path>
            </a:pathLst>
          </a:custGeom>
          <a:solidFill>
            <a:srgbClr val="3C5A63"/>
          </a:solidFill>
        </p:spPr>
        <p:txBody>
          <a:bodyPr wrap="square" lIns="0" tIns="0" rIns="0" bIns="0" rtlCol="0"/>
          <a:lstStyle>
            <a:defPPr>
              <a:defRPr lang="en-US"/>
            </a:defPPr>
          </a:lstStyle>
          <a:p>
            <a:endParaRPr/>
          </a:p>
        </p:txBody>
      </p:sp>
      <p:sp>
        <p:nvSpPr>
          <p:cNvPr id="3" name="object 3"/>
          <p:cNvSpPr txBox="1">
            <a:spLocks noGrp="1"/>
          </p:cNvSpPr>
          <p:nvPr>
            <p:ph type="ctrTitle"/>
          </p:nvPr>
        </p:nvSpPr>
        <p:spPr>
          <a:xfrm>
            <a:off x="2141345" y="-75344"/>
            <a:ext cx="2196912" cy="2643327"/>
          </a:xfrm>
          <a:prstGeom prst="rect">
            <a:avLst/>
          </a:prstGeom>
        </p:spPr>
        <p:txBody>
          <a:bodyPr vert="horz" wrap="square" lIns="0" tIns="8930" rIns="0" bIns="0" rtlCol="0">
            <a:spAutoFit/>
          </a:bodyPr>
          <a:lstStyle/>
          <a:p>
            <a:pPr marL="8930">
              <a:lnSpc>
                <a:spcPct val="100000"/>
              </a:lnSpc>
              <a:spcBef>
                <a:spcPts val="70"/>
              </a:spcBef>
            </a:pPr>
            <a:r>
              <a:rPr spc="70"/>
              <a:t>12</a:t>
            </a:r>
          </a:p>
        </p:txBody>
      </p:sp>
      <p:sp>
        <p:nvSpPr>
          <p:cNvPr id="4" name="object 4"/>
          <p:cNvSpPr txBox="1"/>
          <p:nvPr/>
        </p:nvSpPr>
        <p:spPr>
          <a:xfrm>
            <a:off x="1439465" y="3420070"/>
            <a:ext cx="6336506" cy="2123480"/>
          </a:xfrm>
          <a:prstGeom prst="rect">
            <a:avLst/>
          </a:prstGeom>
        </p:spPr>
        <p:txBody>
          <a:bodyPr vert="horz" wrap="square" lIns="0" tIns="8930" rIns="0" bIns="0" rtlCol="0">
            <a:spAutoFit/>
          </a:bodyPr>
          <a:lstStyle>
            <a:defPPr>
              <a:defRPr lang="en-US"/>
            </a:defPPr>
          </a:lstStyle>
          <a:p>
            <a:pPr marL="8930">
              <a:lnSpc>
                <a:spcPts val="11707"/>
              </a:lnSpc>
              <a:spcBef>
                <a:spcPts val="70"/>
              </a:spcBef>
            </a:pPr>
            <a:r>
              <a:rPr sz="10195" spc="161">
                <a:solidFill>
                  <a:srgbClr val="FFFFFF"/>
                </a:solidFill>
                <a:latin typeface="Lucida Sans"/>
                <a:cs typeface="Lucida Sans"/>
              </a:rPr>
              <a:t>princi</a:t>
            </a:r>
            <a:r>
              <a:rPr sz="10195" spc="105">
                <a:solidFill>
                  <a:srgbClr val="FFFFFF"/>
                </a:solidFill>
                <a:latin typeface="Lucida Sans"/>
                <a:cs typeface="Lucida Sans"/>
              </a:rPr>
              <a:t>p</a:t>
            </a:r>
            <a:r>
              <a:rPr sz="10195" spc="46">
                <a:solidFill>
                  <a:srgbClr val="FFFFFF"/>
                </a:solidFill>
                <a:latin typeface="Lucida Sans"/>
                <a:cs typeface="Lucida Sans"/>
              </a:rPr>
              <a:t>l</a:t>
            </a:r>
            <a:r>
              <a:rPr sz="10195" spc="172">
                <a:solidFill>
                  <a:srgbClr val="FFFFFF"/>
                </a:solidFill>
                <a:latin typeface="Lucida Sans"/>
                <a:cs typeface="Lucida Sans"/>
              </a:rPr>
              <a:t>es</a:t>
            </a:r>
            <a:endParaRPr sz="10195">
              <a:latin typeface="Lucida Sans"/>
              <a:cs typeface="Lucida Sans"/>
            </a:endParaRPr>
          </a:p>
          <a:p>
            <a:pPr marL="43308">
              <a:lnSpc>
                <a:spcPts val="4873"/>
              </a:lnSpc>
            </a:pPr>
            <a:r>
              <a:rPr sz="4500">
                <a:solidFill>
                  <a:srgbClr val="FFFFFF"/>
                </a:solidFill>
                <a:latin typeface="Lucida Sans"/>
                <a:cs typeface="Lucida Sans"/>
              </a:rPr>
              <a:t>for </a:t>
            </a:r>
            <a:r>
              <a:rPr sz="4500" spc="-7">
                <a:solidFill>
                  <a:srgbClr val="FFFFFF"/>
                </a:solidFill>
                <a:latin typeface="Lucida Sans"/>
                <a:cs typeface="Lucida Sans"/>
              </a:rPr>
              <a:t>Agile</a:t>
            </a:r>
            <a:r>
              <a:rPr sz="4500" spc="-186">
                <a:solidFill>
                  <a:srgbClr val="FFFFFF"/>
                </a:solidFill>
                <a:latin typeface="Lucida Sans"/>
                <a:cs typeface="Lucida Sans"/>
              </a:rPr>
              <a:t> </a:t>
            </a:r>
            <a:r>
              <a:rPr sz="4500" spc="88">
                <a:solidFill>
                  <a:srgbClr val="FFFFFF"/>
                </a:solidFill>
                <a:latin typeface="Lucida Sans"/>
                <a:cs typeface="Lucida Sans"/>
              </a:rPr>
              <a:t>development</a:t>
            </a:r>
            <a:endParaRPr sz="4500">
              <a:latin typeface="Lucida Sans"/>
              <a:cs typeface="Lucida Sans"/>
            </a:endParaRPr>
          </a:p>
        </p:txBody>
      </p:sp>
    </p:spTree>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08634" y="633246"/>
            <a:ext cx="11983365" cy="492172"/>
          </a:xfrm>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5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1.8.2 Second Stage – Requirements Analysis and Specification Design </a:t>
            </a:r>
            <a:endParaRPr lang="en-US" spc="-50"/>
          </a:p>
        </p:txBody>
      </p:sp>
      <p:sp>
        <p:nvSpPr>
          <p:cNvPr id="5" name="Text Placeholder 4"/>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The two major activities carried out during the requirements analysis and specification design phase.</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br>
            <a:endParaRPr lang="en-US">
              <a:sym typeface="Arial" pitchFamily="34" charset="0"/>
            </a:endParaRPr>
          </a:p>
        </p:txBody>
      </p:sp>
      <p:sp>
        <p:nvSpPr>
          <p:cNvPr id="13" name="Freeform 12"/>
          <p:cNvSpPr/>
          <p:nvPr/>
        </p:nvSpPr>
        <p:spPr>
          <a:xfrm>
            <a:off x="2367106" y="1913263"/>
            <a:ext cx="8625804" cy="1747563"/>
          </a:xfrm>
          <a:custGeom>
            <a:gdLst>
              <a:gd name="connsiteX0" fmla="*/ 291266 w 1747562"/>
              <a:gd name="connsiteY0" fmla="*/ 0 h 7501353"/>
              <a:gd name="connsiteX1" fmla="*/ 1456296 w 1747562"/>
              <a:gd name="connsiteY1" fmla="*/ 0 h 7501353"/>
              <a:gd name="connsiteX2" fmla="*/ 1747562 w 1747562"/>
              <a:gd name="connsiteY2" fmla="*/ 291266 h 7501353"/>
              <a:gd name="connsiteX3" fmla="*/ 1747562 w 1747562"/>
              <a:gd name="connsiteY3" fmla="*/ 7501353 h 7501353"/>
              <a:gd name="connsiteX4" fmla="*/ 1747562 w 1747562"/>
              <a:gd name="connsiteY4" fmla="*/ 7501353 h 7501353"/>
              <a:gd name="connsiteX5" fmla="*/ 0 w 1747562"/>
              <a:gd name="connsiteY5" fmla="*/ 7501353 h 7501353"/>
              <a:gd name="connsiteX6" fmla="*/ 0 w 1747562"/>
              <a:gd name="connsiteY6" fmla="*/ 7501353 h 7501353"/>
              <a:gd name="connsiteX7" fmla="*/ 0 w 1747562"/>
              <a:gd name="connsiteY7" fmla="*/ 291266 h 7501353"/>
              <a:gd name="connsiteX8" fmla="*/ 291266 w 1747562"/>
              <a:gd name="connsiteY8" fmla="*/ 0 h 750135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562" h="7501353">
                <a:moveTo>
                  <a:pt x="1747562" y="1250251"/>
                </a:moveTo>
                <a:lnTo>
                  <a:pt x="1747562" y="6251102"/>
                </a:lnTo>
                <a:cubicBezTo>
                  <a:pt x="1747562" y="6941596"/>
                  <a:pt x="1717182" y="7501351"/>
                  <a:pt x="1679707" y="7501351"/>
                </a:cubicBezTo>
                <a:lnTo>
                  <a:pt x="0" y="7501351"/>
                </a:lnTo>
                <a:lnTo>
                  <a:pt x="0" y="7501351"/>
                </a:lnTo>
                <a:lnTo>
                  <a:pt x="0" y="2"/>
                </a:lnTo>
                <a:lnTo>
                  <a:pt x="0" y="2"/>
                </a:lnTo>
                <a:lnTo>
                  <a:pt x="1679707" y="2"/>
                </a:lnTo>
                <a:cubicBezTo>
                  <a:pt x="1717182" y="2"/>
                  <a:pt x="1747562" y="559757"/>
                  <a:pt x="1747562" y="1250251"/>
                </a:cubicBezTo>
                <a:close/>
              </a:path>
            </a:pathLst>
          </a:custGeom>
          <a:solidFill>
            <a:schemeClr val="accent6">
              <a:lumMod val="40000"/>
              <a:lumOff val="6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771" tIns="117694" rIns="150079" bIns="11769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285750" marR="0" lvl="1" indent="-285750" algn="l" defTabSz="755650" fontAlgn="auto">
              <a:lnSpc>
                <a:spcPct val="100000"/>
              </a:lnSpc>
              <a:spcBef>
                <a:spcPct val="0"/>
              </a:spcBef>
              <a:spcAft>
                <a:spcPts val="600"/>
              </a:spcAft>
              <a:buSzTx/>
              <a:buFont typeface="Wingdings 3" panose="05040102010807070707" pitchFamily="18" charset="2"/>
              <a:buChar char="*"/>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sym typeface="Arial" pitchFamily="34" charset="0"/>
              </a:rPr>
              <a:t>All relevant information regarding the product is collected from the customer and users through interviews and discussions.</a:t>
            </a:r>
          </a:p>
          <a:p>
            <a:pPr marL="285750" marR="0" lvl="1" indent="-285750" algn="l" defTabSz="755650" fontAlgn="auto">
              <a:lnSpc>
                <a:spcPct val="100000"/>
              </a:lnSpc>
              <a:spcBef>
                <a:spcPct val="0"/>
              </a:spcBef>
              <a:spcAft>
                <a:spcPts val="600"/>
              </a:spcAft>
              <a:buSzTx/>
              <a:buFont typeface="Wingdings 3" panose="05040102010807070707" pitchFamily="18" charset="2"/>
              <a:buChar char="*"/>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sym typeface="Arial" pitchFamily="34" charset="0"/>
              </a:rPr>
              <a:t>All the ambiguities and contradictions are identified and resolved.</a:t>
            </a:r>
          </a:p>
        </p:txBody>
      </p:sp>
      <p:sp>
        <p:nvSpPr>
          <p:cNvPr id="14" name="Rounded Rectangle 13"/>
          <p:cNvSpPr/>
          <p:nvPr/>
        </p:nvSpPr>
        <p:spPr>
          <a:xfrm>
            <a:off x="514350" y="1794111"/>
            <a:ext cx="1854031" cy="1985865"/>
          </a:xfrm>
          <a:prstGeom prst="roundRect">
            <a:avLst>
              <a:gd name="adj" fmla="val 9051"/>
            </a:avLst>
          </a:prstGeom>
          <a:solidFill>
            <a:srgbClr val="1CC08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254" tIns="43919" rIns="57254" bIns="4391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3111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sym typeface="Arial" pitchFamily="34" charset="0"/>
              </a:rPr>
              <a:t>Requirements gathering and analysis</a:t>
            </a:r>
            <a:endParaRPr lang="en-US" sz="1800" b="1" kern="1200">
              <a:latin typeface="Arial" pitchFamily="34" charset="0"/>
              <a:cs typeface="Arial" pitchFamily="34" charset="0"/>
            </a:endParaRPr>
          </a:p>
        </p:txBody>
      </p:sp>
      <p:sp>
        <p:nvSpPr>
          <p:cNvPr id="15" name="Freeform 14"/>
          <p:cNvSpPr/>
          <p:nvPr/>
        </p:nvSpPr>
        <p:spPr>
          <a:xfrm>
            <a:off x="2368381" y="4206939"/>
            <a:ext cx="8616190" cy="1747562"/>
          </a:xfrm>
          <a:custGeom>
            <a:gdLst>
              <a:gd name="connsiteX0" fmla="*/ 291266 w 1747562"/>
              <a:gd name="connsiteY0" fmla="*/ 0 h 7473188"/>
              <a:gd name="connsiteX1" fmla="*/ 1456296 w 1747562"/>
              <a:gd name="connsiteY1" fmla="*/ 0 h 7473188"/>
              <a:gd name="connsiteX2" fmla="*/ 1747562 w 1747562"/>
              <a:gd name="connsiteY2" fmla="*/ 291266 h 7473188"/>
              <a:gd name="connsiteX3" fmla="*/ 1747562 w 1747562"/>
              <a:gd name="connsiteY3" fmla="*/ 7473188 h 7473188"/>
              <a:gd name="connsiteX4" fmla="*/ 1747562 w 1747562"/>
              <a:gd name="connsiteY4" fmla="*/ 7473188 h 7473188"/>
              <a:gd name="connsiteX5" fmla="*/ 0 w 1747562"/>
              <a:gd name="connsiteY5" fmla="*/ 7473188 h 7473188"/>
              <a:gd name="connsiteX6" fmla="*/ 0 w 1747562"/>
              <a:gd name="connsiteY6" fmla="*/ 7473188 h 7473188"/>
              <a:gd name="connsiteX7" fmla="*/ 0 w 1747562"/>
              <a:gd name="connsiteY7" fmla="*/ 291266 h 7473188"/>
              <a:gd name="connsiteX8" fmla="*/ 291266 w 1747562"/>
              <a:gd name="connsiteY8" fmla="*/ 0 h 74731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562" h="7473188">
                <a:moveTo>
                  <a:pt x="1747562" y="1245556"/>
                </a:moveTo>
                <a:lnTo>
                  <a:pt x="1747562" y="6227632"/>
                </a:lnTo>
                <a:cubicBezTo>
                  <a:pt x="1747562" y="6915535"/>
                  <a:pt x="1717068" y="7473188"/>
                  <a:pt x="1679451" y="7473188"/>
                </a:cubicBezTo>
                <a:lnTo>
                  <a:pt x="0" y="7473188"/>
                </a:lnTo>
                <a:lnTo>
                  <a:pt x="0" y="7473188"/>
                </a:lnTo>
                <a:lnTo>
                  <a:pt x="0" y="0"/>
                </a:lnTo>
                <a:lnTo>
                  <a:pt x="0" y="0"/>
                </a:lnTo>
                <a:lnTo>
                  <a:pt x="1679451" y="0"/>
                </a:lnTo>
                <a:cubicBezTo>
                  <a:pt x="1717068" y="0"/>
                  <a:pt x="1747562" y="557653"/>
                  <a:pt x="1747562" y="1245556"/>
                </a:cubicBezTo>
                <a:close/>
              </a:path>
            </a:pathLst>
          </a:custGeom>
          <a:solidFill>
            <a:schemeClr val="accent6">
              <a:lumMod val="40000"/>
              <a:lumOff val="6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771" tIns="117693" rIns="150078" bIns="11769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285750" marR="0" lvl="1" indent="-285750" algn="l" defTabSz="755650" fontAlgn="auto">
              <a:lnSpc>
                <a:spcPct val="100000"/>
              </a:lnSpc>
              <a:spcBef>
                <a:spcPct val="0"/>
              </a:spcBef>
              <a:spcAft>
                <a:spcPts val="600"/>
              </a:spcAft>
              <a:buSzTx/>
              <a:buFont typeface="Wingdings 3" panose="05040102010807070707" pitchFamily="18" charset="2"/>
              <a:buChar char="*"/>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User requirements are captured and organized into a Software Requirements Specification (SRS) document.</a:t>
            </a:r>
            <a:endParaRPr lang="en-US" sz="1600" kern="1200">
              <a:latin typeface="Arial" pitchFamily="34" charset="0"/>
              <a:cs typeface="Arial" pitchFamily="34" charset="0"/>
            </a:endParaRPr>
          </a:p>
          <a:p>
            <a:pPr marL="285750" marR="0" lvl="1" indent="-285750" algn="l" defTabSz="755650" fontAlgn="auto">
              <a:lnSpc>
                <a:spcPct val="100000"/>
              </a:lnSpc>
              <a:spcBef>
                <a:spcPct val="0"/>
              </a:spcBef>
              <a:spcAft>
                <a:spcPts val="600"/>
              </a:spcAft>
              <a:buSzTx/>
              <a:buFont typeface="Wingdings 3" panose="05040102010807070707" pitchFamily="18" charset="2"/>
              <a:buChar char="*"/>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The main components of SRS are functional requirements, non-functional requirements and goals for implementation.</a:t>
            </a:r>
            <a:endParaRPr lang="en-US" sz="1600" kern="1200">
              <a:latin typeface="Arial" pitchFamily="34" charset="0"/>
              <a:cs typeface="Arial" pitchFamily="34" charset="0"/>
            </a:endParaRPr>
          </a:p>
          <a:p>
            <a:pPr marL="285750" marR="0" lvl="1" indent="-285750" algn="l" defTabSz="755650" fontAlgn="auto">
              <a:lnSpc>
                <a:spcPct val="100000"/>
              </a:lnSpc>
              <a:spcBef>
                <a:spcPct val="0"/>
              </a:spcBef>
              <a:spcAft>
                <a:spcPts val="600"/>
              </a:spcAft>
              <a:buSzTx/>
              <a:buFont typeface="Wingdings 3" panose="05040102010807070707" pitchFamily="18" charset="2"/>
              <a:buChar char="*"/>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Very little information on top-level analysis and design is also included in this document.</a:t>
            </a:r>
          </a:p>
        </p:txBody>
      </p:sp>
      <p:sp>
        <p:nvSpPr>
          <p:cNvPr id="16" name="Rounded Rectangle 15"/>
          <p:cNvSpPr/>
          <p:nvPr/>
        </p:nvSpPr>
        <p:spPr>
          <a:xfrm>
            <a:off x="514351" y="4087786"/>
            <a:ext cx="1854031" cy="1985865"/>
          </a:xfrm>
          <a:prstGeom prst="roundRect">
            <a:avLst>
              <a:gd name="adj" fmla="val 7271"/>
            </a:avLst>
          </a:prstGeom>
          <a:solidFill>
            <a:srgbClr val="1CC08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21" tIns="44886" rIns="58221" bIns="44886"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3111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sym typeface="Arial" pitchFamily="34" charset="0"/>
              </a:rPr>
              <a:t>Requirements specification</a:t>
            </a:r>
            <a:endParaRPr lang="en-US" sz="1800" b="1" kern="1200">
              <a:latin typeface="Arial" pitchFamily="34" charset="0"/>
              <a:cs typeface="Arial" pitchFamily="34" charset="0"/>
            </a:endParaRPr>
          </a:p>
        </p:txBody>
      </p:sp>
    </p:spTree>
    <p:extLst>
      <p:ext uri="{BB962C8B-B14F-4D97-AF65-F5344CB8AC3E}">
        <p14:creationId xmlns:p14="http://schemas.microsoft.com/office/powerpoint/2010/main" val="576915492"/>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1.8.3 Third Stage – Design Phase</a:t>
            </a:r>
            <a:endParaRPr lang="en-US"/>
          </a:p>
        </p:txBody>
      </p:sp>
      <p:sp>
        <p:nvSpPr>
          <p:cNvPr id="3" name="Text Placeholder 2"/>
          <p:cNvSpPr>
            <a:spLocks noGrp="1"/>
          </p:cNvSpPr>
          <p:nvPr>
            <p:ph type="body" idx="2"/>
          </p:nvPr>
        </p:nvSpPr>
        <p:spPr>
          <a:xfrm>
            <a:off x="514350" y="1304995"/>
            <a:ext cx="11201399"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The following activities are covered during the design phase</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t>
            </a:r>
            <a:endParaRPr lang="en-US">
              <a:sym typeface="Arial" pitchFamily="34" charset="0"/>
            </a:endParaRP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Creation of system design as per the requirements gathered during the previous phase, i.e., based on SRS document</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Functionality of hardware and software are separated out and the software modules are designed</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Definition of overall system architecture</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Documentation of design</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There are two levels in the design phase: </a:t>
            </a:r>
          </a:p>
        </p:txBody>
      </p:sp>
      <p:grpSp>
        <p:nvGrpSpPr>
          <p:cNvPr id="8" name="Group 7"/>
          <p:cNvGrpSpPr/>
          <p:nvPr/>
        </p:nvGrpSpPr>
        <p:grpSpPr>
          <a:xfrm>
            <a:off x="4336869" y="3857961"/>
            <a:ext cx="3741781" cy="2559789"/>
            <a:chOff x="3839029" y="4008989"/>
            <a:chExt cx="4513942" cy="3088032"/>
          </a:xfrm>
        </p:grpSpPr>
        <p:sp>
          <p:nvSpPr>
            <p:cNvPr id="18" name="Rounded Rectangle 17"/>
            <p:cNvSpPr/>
            <p:nvPr/>
          </p:nvSpPr>
          <p:spPr>
            <a:xfrm>
              <a:off x="3839029" y="4008989"/>
              <a:ext cx="4513942" cy="3088032"/>
            </a:xfrm>
            <a:prstGeom prst="roundRect">
              <a:avLst>
                <a:gd name="adj" fmla="val 6327"/>
              </a:avLst>
            </a:prstGeom>
            <a:solidFill>
              <a:srgbClr val="0EC07D"/>
            </a:solidFill>
          </p:spPr>
          <p:txBody>
            <a:bodyPr wrap="none" tIns="91440" anchor="t">
              <a:noAutofit/>
            </a:bodyPr>
            <a:lstStyle>
              <a:defPPr marR="0" lvl="0" algn="l" rtl="0">
                <a:lnSpc>
                  <a:spcPct val="100000"/>
                </a:lnSpc>
                <a:spcBef>
                  <a:spcPct val="0"/>
                </a:spcBef>
                <a:spcAft>
                  <a:spcPct val="0"/>
                </a:spcAft>
                <a:defRPr lang="en-US"/>
              </a:defPPr>
            </a:lstStyle>
            <a:p>
              <a:pPr marR="0" lvl="0" algn="ctr">
                <a:lnSpc>
                  <a:spcPct val="90000"/>
                </a:lnSpc>
                <a:spcBef>
                  <a:spcPts val="60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Design Phases</a:t>
              </a:r>
            </a:p>
          </p:txBody>
        </p:sp>
        <p:sp>
          <p:nvSpPr>
            <p:cNvPr id="10" name="Freeform 9"/>
            <p:cNvSpPr/>
            <p:nvPr/>
          </p:nvSpPr>
          <p:spPr>
            <a:xfrm>
              <a:off x="3992012" y="4587752"/>
              <a:ext cx="2313573" cy="2313573"/>
            </a:xfrm>
            <a:custGeom>
              <a:gdLst>
                <a:gd name="connsiteX0" fmla="*/ 0 w 2313573"/>
                <a:gd name="connsiteY0" fmla="*/ 1156787 h 2313573"/>
                <a:gd name="connsiteX1" fmla="*/ 1156787 w 2313573"/>
                <a:gd name="connsiteY1" fmla="*/ 0 h 2313573"/>
                <a:gd name="connsiteX2" fmla="*/ 2313574 w 2313573"/>
                <a:gd name="connsiteY2" fmla="*/ 1156787 h 2313573"/>
                <a:gd name="connsiteX3" fmla="*/ 1156787 w 2313573"/>
                <a:gd name="connsiteY3" fmla="*/ 2313574 h 2313573"/>
                <a:gd name="connsiteX4" fmla="*/ 0 w 2313573"/>
                <a:gd name="connsiteY4" fmla="*/ 1156787 h 2313573"/>
              </a:gdLst>
              <a:cxnLst>
                <a:cxn ang="0">
                  <a:pos x="connsiteX0" y="connsiteY0"/>
                </a:cxn>
                <a:cxn ang="0">
                  <a:pos x="connsiteX1" y="connsiteY1"/>
                </a:cxn>
                <a:cxn ang="0">
                  <a:pos x="connsiteX2" y="connsiteY2"/>
                </a:cxn>
                <a:cxn ang="0">
                  <a:pos x="connsiteX3" y="connsiteY3"/>
                </a:cxn>
                <a:cxn ang="0">
                  <a:pos x="connsiteX4" y="connsiteY4"/>
                </a:cxn>
              </a:cxnLst>
              <a:rect l="l" t="t" r="r" b="b"/>
              <a:pathLst>
                <a:path w="2313573" h="2313573">
                  <a:moveTo>
                    <a:pt x="0" y="1156787"/>
                  </a:moveTo>
                  <a:cubicBezTo>
                    <a:pt x="0" y="517911"/>
                    <a:pt x="517911" y="0"/>
                    <a:pt x="1156787" y="0"/>
                  </a:cubicBezTo>
                  <a:cubicBezTo>
                    <a:pt x="1795663" y="0"/>
                    <a:pt x="2313574" y="517911"/>
                    <a:pt x="2313574" y="1156787"/>
                  </a:cubicBezTo>
                  <a:cubicBezTo>
                    <a:pt x="2313574" y="1795663"/>
                    <a:pt x="1795663" y="2313574"/>
                    <a:pt x="1156787" y="2313574"/>
                  </a:cubicBezTo>
                  <a:cubicBezTo>
                    <a:pt x="517911" y="2313574"/>
                    <a:pt x="0" y="1795663"/>
                    <a:pt x="0" y="1156787"/>
                  </a:cubicBezTo>
                  <a:close/>
                </a:path>
              </a:pathLst>
            </a:custGeom>
            <a:solidFill>
              <a:schemeClr val="bg1">
                <a:alpha val="78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66139" tIns="384535" rIns="466139" bIns="38453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9pPr>
            </a:lstStyle>
            <a:p>
              <a:pPr marL="0" marR="0" lvl="0" indent="0" algn="ctr" defTabSz="160020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rgbClr val="000000"/>
                  </a:solidFill>
                  <a:uLnTx/>
                  <a:uFillTx/>
                  <a:latin typeface="Arial" pitchFamily="34" charset="0"/>
                  <a:cs typeface="Arial" pitchFamily="34" charset="0"/>
                  <a:sym typeface="Arial" pitchFamily="34" charset="0"/>
                </a:rPr>
                <a:t>High </a:t>
              </a:r>
              <a:br>
                <a:rPr kumimoji="0" lang="hi-IN" sz="1600" b="1" i="0" u="none" strike="noStrike" kern="1200" cap="none" spc="0" normalizeH="0" baseline="0" noProof="0">
                  <a:solidFill>
                    <a:srgbClr val="000000"/>
                  </a:solidFill>
                  <a:uLnTx/>
                  <a:uFillTx/>
                  <a:latin typeface="Arial" pitchFamily="34" charset="0"/>
                  <a:cs typeface="Arial" pitchFamily="34" charset="0"/>
                  <a:sym typeface="Arial" pitchFamily="34" charset="0"/>
                </a:rPr>
              </a:br>
              <a:r>
                <a:rPr kumimoji="0" lang="en-US" sz="1600" b="1" i="0" u="none" strike="noStrike" kern="1200" cap="none" spc="0" normalizeH="0" baseline="0" noProof="0">
                  <a:solidFill>
                    <a:srgbClr val="000000"/>
                  </a:solidFill>
                  <a:uLnTx/>
                  <a:uFillTx/>
                  <a:latin typeface="Arial" pitchFamily="34" charset="0"/>
                  <a:cs typeface="Arial" pitchFamily="34" charset="0"/>
                  <a:sym typeface="Arial" pitchFamily="34" charset="0"/>
                </a:rPr>
                <a:t>level design</a:t>
              </a:r>
              <a:endParaRPr lang="en-US" sz="1600" b="1" kern="1200">
                <a:latin typeface="Arial" pitchFamily="34" charset="0"/>
                <a:cs typeface="Arial" pitchFamily="34" charset="0"/>
              </a:endParaRPr>
            </a:p>
          </p:txBody>
        </p:sp>
        <p:sp>
          <p:nvSpPr>
            <p:cNvPr id="11" name="Freeform 10"/>
            <p:cNvSpPr/>
            <p:nvPr/>
          </p:nvSpPr>
          <p:spPr>
            <a:xfrm>
              <a:off x="5842871" y="4587752"/>
              <a:ext cx="2313573" cy="2313573"/>
            </a:xfrm>
            <a:custGeom>
              <a:gdLst>
                <a:gd name="connsiteX0" fmla="*/ 0 w 2313573"/>
                <a:gd name="connsiteY0" fmla="*/ 1156787 h 2313573"/>
                <a:gd name="connsiteX1" fmla="*/ 1156787 w 2313573"/>
                <a:gd name="connsiteY1" fmla="*/ 0 h 2313573"/>
                <a:gd name="connsiteX2" fmla="*/ 2313574 w 2313573"/>
                <a:gd name="connsiteY2" fmla="*/ 1156787 h 2313573"/>
                <a:gd name="connsiteX3" fmla="*/ 1156787 w 2313573"/>
                <a:gd name="connsiteY3" fmla="*/ 2313574 h 2313573"/>
                <a:gd name="connsiteX4" fmla="*/ 0 w 2313573"/>
                <a:gd name="connsiteY4" fmla="*/ 1156787 h 2313573"/>
              </a:gdLst>
              <a:cxnLst>
                <a:cxn ang="0">
                  <a:pos x="connsiteX0" y="connsiteY0"/>
                </a:cxn>
                <a:cxn ang="0">
                  <a:pos x="connsiteX1" y="connsiteY1"/>
                </a:cxn>
                <a:cxn ang="0">
                  <a:pos x="connsiteX2" y="connsiteY2"/>
                </a:cxn>
                <a:cxn ang="0">
                  <a:pos x="connsiteX3" y="connsiteY3"/>
                </a:cxn>
                <a:cxn ang="0">
                  <a:pos x="connsiteX4" y="connsiteY4"/>
                </a:cxn>
              </a:cxnLst>
              <a:rect l="l" t="t" r="r" b="b"/>
              <a:pathLst>
                <a:path w="2313573" h="2313573">
                  <a:moveTo>
                    <a:pt x="0" y="1156787"/>
                  </a:moveTo>
                  <a:cubicBezTo>
                    <a:pt x="0" y="517911"/>
                    <a:pt x="517911" y="0"/>
                    <a:pt x="1156787" y="0"/>
                  </a:cubicBezTo>
                  <a:cubicBezTo>
                    <a:pt x="1795663" y="0"/>
                    <a:pt x="2313574" y="517911"/>
                    <a:pt x="2313574" y="1156787"/>
                  </a:cubicBezTo>
                  <a:cubicBezTo>
                    <a:pt x="2313574" y="1795663"/>
                    <a:pt x="1795663" y="2313574"/>
                    <a:pt x="1156787" y="2313574"/>
                  </a:cubicBezTo>
                  <a:cubicBezTo>
                    <a:pt x="517911" y="2313574"/>
                    <a:pt x="0" y="1795663"/>
                    <a:pt x="0" y="1156787"/>
                  </a:cubicBezTo>
                  <a:close/>
                </a:path>
              </a:pathLst>
            </a:custGeom>
            <a:solidFill>
              <a:schemeClr val="bg1">
                <a:alpha val="78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66139" tIns="384535" rIns="466139" bIns="38453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9pPr>
            </a:lstStyle>
            <a:p>
              <a:pPr marL="0" marR="0" lvl="0" indent="0" algn="ctr" defTabSz="160020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rgbClr val="000000"/>
                  </a:solidFill>
                  <a:uLnTx/>
                  <a:uFillTx/>
                  <a:latin typeface="Arial" pitchFamily="34" charset="0"/>
                  <a:cs typeface="Arial" pitchFamily="34" charset="0"/>
                  <a:sym typeface="Arial" pitchFamily="34" charset="0"/>
                </a:rPr>
                <a:t>Low </a:t>
              </a:r>
              <a:br>
                <a:rPr kumimoji="0" lang="hi-IN" sz="1600" b="1" i="0" u="none" strike="noStrike" kern="1200" cap="none" spc="0" normalizeH="0" baseline="0" noProof="0">
                  <a:solidFill>
                    <a:srgbClr val="000000"/>
                  </a:solidFill>
                  <a:uLnTx/>
                  <a:uFillTx/>
                  <a:latin typeface="Arial" pitchFamily="34" charset="0"/>
                  <a:cs typeface="Arial" pitchFamily="34" charset="0"/>
                  <a:sym typeface="Arial" pitchFamily="34" charset="0"/>
                </a:rPr>
              </a:br>
              <a:r>
                <a:rPr kumimoji="0" lang="en-US" sz="1600" b="1" i="0" u="none" strike="noStrike" kern="1200" cap="none" spc="0" normalizeH="0" baseline="0" noProof="0">
                  <a:solidFill>
                    <a:srgbClr val="000000"/>
                  </a:solidFill>
                  <a:uLnTx/>
                  <a:uFillTx/>
                  <a:latin typeface="Arial" pitchFamily="34" charset="0"/>
                  <a:cs typeface="Arial" pitchFamily="34" charset="0"/>
                  <a:sym typeface="Arial" pitchFamily="34" charset="0"/>
                </a:rPr>
                <a:t>level design</a:t>
              </a:r>
              <a:endParaRPr lang="en-US" sz="1600" b="1" kern="1200">
                <a:latin typeface="Arial" pitchFamily="34" charset="0"/>
                <a:cs typeface="Arial" pitchFamily="34" charset="0"/>
              </a:endParaRPr>
            </a:p>
          </p:txBody>
        </p:sp>
      </p:grpSp>
    </p:spTree>
    <p:extLst>
      <p:ext uri="{BB962C8B-B14F-4D97-AF65-F5344CB8AC3E}">
        <p14:creationId xmlns:p14="http://schemas.microsoft.com/office/powerpoint/2010/main" val="523929091"/>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1.8.4 Fourth Stage – Coding and Unit Testing</a:t>
            </a:r>
            <a:endParaRPr lang="en-US"/>
          </a:p>
        </p:txBody>
      </p:sp>
      <p:sp>
        <p:nvSpPr>
          <p:cNvPr id="5" name="Text Placeholder 4"/>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The following activities are covered during the code and unit testing phase</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t>
            </a:r>
          </a:p>
        </p:txBody>
      </p:sp>
      <p:sp>
        <p:nvSpPr>
          <p:cNvPr id="3" name="Oval 2"/>
          <p:cNvSpPr/>
          <p:nvPr/>
        </p:nvSpPr>
        <p:spPr>
          <a:xfrm>
            <a:off x="886533" y="1704102"/>
            <a:ext cx="4778304" cy="4778304"/>
          </a:xfrm>
          <a:prstGeom prst="ellipse">
            <a:avLst/>
          </a:prstGeom>
          <a:solidFill>
            <a:srgbClr val="1CC083"/>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2000" b="1">
              <a:latin typeface="Arial" pitchFamily="34" charset="0"/>
              <a:cs typeface="Arial" pitchFamily="34" charset="0"/>
            </a:endParaRPr>
          </a:p>
        </p:txBody>
      </p:sp>
      <p:sp>
        <p:nvSpPr>
          <p:cNvPr id="4" name="Oval 3"/>
          <p:cNvSpPr/>
          <p:nvPr/>
        </p:nvSpPr>
        <p:spPr>
          <a:xfrm>
            <a:off x="1203130" y="3681350"/>
            <a:ext cx="1894076" cy="1894076"/>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solidFill>
                <a:uLnTx/>
                <a:uFillTx/>
                <a:latin typeface="Arial" pitchFamily="34" charset="0"/>
                <a:cs typeface="Arial" pitchFamily="34" charset="0"/>
              </a:rPr>
              <a:t>Developing the source code</a:t>
            </a:r>
          </a:p>
        </p:txBody>
      </p:sp>
      <p:sp>
        <p:nvSpPr>
          <p:cNvPr id="6" name="Oval 5"/>
          <p:cNvSpPr/>
          <p:nvPr/>
        </p:nvSpPr>
        <p:spPr>
          <a:xfrm>
            <a:off x="3414382" y="3681350"/>
            <a:ext cx="1894076" cy="1894076"/>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solidFill>
                <a:uLnTx/>
                <a:uFillTx/>
                <a:latin typeface="Arial" pitchFamily="34" charset="0"/>
                <a:cs typeface="Arial" pitchFamily="34" charset="0"/>
              </a:rPr>
              <a:t>Developing the modules of the program</a:t>
            </a:r>
            <a:endParaRPr lang="en-US" sz="1600" b="1">
              <a:solidFill>
                <a:schemeClr val="tx1"/>
              </a:solidFill>
              <a:latin typeface="Arial" pitchFamily="34" charset="0"/>
              <a:cs typeface="Arial" pitchFamily="34" charset="0"/>
            </a:endParaRPr>
          </a:p>
        </p:txBody>
      </p:sp>
      <p:sp>
        <p:nvSpPr>
          <p:cNvPr id="8" name="Oval 7"/>
          <p:cNvSpPr/>
          <p:nvPr/>
        </p:nvSpPr>
        <p:spPr>
          <a:xfrm>
            <a:off x="6287997" y="1704102"/>
            <a:ext cx="4778304" cy="4778304"/>
          </a:xfrm>
          <a:prstGeom prst="ellipse">
            <a:avLst/>
          </a:prstGeom>
          <a:solidFill>
            <a:srgbClr val="1CC083"/>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2000" b="1">
              <a:latin typeface="Arial" pitchFamily="34" charset="0"/>
              <a:cs typeface="Arial" pitchFamily="34" charset="0"/>
            </a:endParaRPr>
          </a:p>
        </p:txBody>
      </p:sp>
      <p:sp>
        <p:nvSpPr>
          <p:cNvPr id="9" name="Oval 8"/>
          <p:cNvSpPr/>
          <p:nvPr/>
        </p:nvSpPr>
        <p:spPr>
          <a:xfrm>
            <a:off x="6604594" y="3681350"/>
            <a:ext cx="1894076" cy="1894076"/>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solidFill>
                <a:uLnTx/>
                <a:uFillTx/>
                <a:latin typeface="Arial" pitchFamily="34" charset="0"/>
                <a:cs typeface="Arial" pitchFamily="34" charset="0"/>
              </a:rPr>
              <a:t>Testing of modules</a:t>
            </a:r>
            <a:endParaRPr lang="en-US" sz="1600" b="1">
              <a:solidFill>
                <a:schemeClr val="tx1"/>
              </a:solidFill>
              <a:latin typeface="Arial" pitchFamily="34" charset="0"/>
              <a:cs typeface="Arial" pitchFamily="34" charset="0"/>
            </a:endParaRPr>
          </a:p>
        </p:txBody>
      </p:sp>
      <p:sp>
        <p:nvSpPr>
          <p:cNvPr id="10" name="Oval 9"/>
          <p:cNvSpPr/>
          <p:nvPr/>
        </p:nvSpPr>
        <p:spPr>
          <a:xfrm>
            <a:off x="8815846" y="3681350"/>
            <a:ext cx="1894076" cy="1894076"/>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solidFill>
                <a:uLnTx/>
                <a:uFillTx/>
                <a:latin typeface="Arial" pitchFamily="34" charset="0"/>
                <a:cs typeface="Arial" pitchFamily="34" charset="0"/>
              </a:rPr>
              <a:t>Debugging the errors</a:t>
            </a:r>
            <a:endParaRPr lang="en-US" sz="1600" b="1">
              <a:solidFill>
                <a:schemeClr val="tx1"/>
              </a:solidFill>
              <a:latin typeface="Arial" pitchFamily="34" charset="0"/>
              <a:cs typeface="Arial" pitchFamily="34" charset="0"/>
            </a:endParaRPr>
          </a:p>
        </p:txBody>
      </p:sp>
      <p:sp>
        <p:nvSpPr>
          <p:cNvPr id="11" name="Rounded Rectangle 10"/>
          <p:cNvSpPr/>
          <p:nvPr/>
        </p:nvSpPr>
        <p:spPr>
          <a:xfrm>
            <a:off x="1623527" y="2323797"/>
            <a:ext cx="3340359" cy="566777"/>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chemeClr val="tx1"/>
                </a:solidFill>
                <a:uLnTx/>
                <a:uFillTx/>
                <a:latin typeface="Arial" pitchFamily="34" charset="0"/>
                <a:cs typeface="Arial" pitchFamily="34" charset="0"/>
              </a:rPr>
              <a:t>IMPLEMENTATION</a:t>
            </a:r>
            <a:endParaRPr lang="en-US" sz="1800" b="1">
              <a:solidFill>
                <a:schemeClr val="tx1"/>
              </a:solidFill>
              <a:latin typeface="Arial" pitchFamily="34" charset="0"/>
              <a:cs typeface="Arial" pitchFamily="34" charset="0"/>
            </a:endParaRPr>
          </a:p>
        </p:txBody>
      </p:sp>
      <p:sp>
        <p:nvSpPr>
          <p:cNvPr id="12" name="Rounded Rectangle 11"/>
          <p:cNvSpPr/>
          <p:nvPr/>
        </p:nvSpPr>
        <p:spPr>
          <a:xfrm>
            <a:off x="7016620" y="2323797"/>
            <a:ext cx="3359021" cy="566777"/>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chemeClr val="tx1"/>
                </a:solidFill>
                <a:uLnTx/>
                <a:uFillTx/>
                <a:latin typeface="Arial" pitchFamily="34" charset="0"/>
                <a:cs typeface="Arial" pitchFamily="34" charset="0"/>
              </a:rPr>
              <a:t>TESTING</a:t>
            </a:r>
          </a:p>
        </p:txBody>
      </p:sp>
      <p:sp>
        <p:nvSpPr>
          <p:cNvPr id="17" name="Rectangle 16"/>
          <p:cNvSpPr/>
          <p:nvPr/>
        </p:nvSpPr>
        <p:spPr>
          <a:xfrm>
            <a:off x="2027328" y="2890574"/>
            <a:ext cx="237425" cy="834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8" name="Rectangle 17"/>
          <p:cNvSpPr/>
          <p:nvPr/>
        </p:nvSpPr>
        <p:spPr>
          <a:xfrm>
            <a:off x="4238001" y="2890574"/>
            <a:ext cx="237425" cy="834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1" name="Rectangle 20"/>
          <p:cNvSpPr/>
          <p:nvPr/>
        </p:nvSpPr>
        <p:spPr>
          <a:xfrm>
            <a:off x="7432919" y="2890574"/>
            <a:ext cx="237425" cy="834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2" name="Rectangle 21"/>
          <p:cNvSpPr/>
          <p:nvPr/>
        </p:nvSpPr>
        <p:spPr>
          <a:xfrm>
            <a:off x="9644171" y="2890574"/>
            <a:ext cx="237425" cy="834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9" name="Rounded Rectangle 28"/>
          <p:cNvSpPr/>
          <p:nvPr/>
        </p:nvSpPr>
        <p:spPr>
          <a:xfrm>
            <a:off x="1681952" y="2383581"/>
            <a:ext cx="3223508" cy="459181"/>
          </a:xfrm>
          <a:prstGeom prst="roundRect">
            <a:avLst>
              <a:gd name="adj" fmla="val 50000"/>
            </a:avLst>
          </a:prstGeom>
          <a:noFill/>
          <a:ln w="38100">
            <a:solidFill>
              <a:srgbClr val="1CC0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800" b="1">
              <a:solidFill>
                <a:schemeClr val="tx1"/>
              </a:solidFill>
              <a:latin typeface="Arial" pitchFamily="34" charset="0"/>
              <a:cs typeface="Arial" pitchFamily="34" charset="0"/>
            </a:endParaRPr>
          </a:p>
        </p:txBody>
      </p:sp>
      <p:sp>
        <p:nvSpPr>
          <p:cNvPr id="30" name="Rounded Rectangle 29"/>
          <p:cNvSpPr/>
          <p:nvPr/>
        </p:nvSpPr>
        <p:spPr>
          <a:xfrm>
            <a:off x="7079452" y="2383581"/>
            <a:ext cx="3223508" cy="459181"/>
          </a:xfrm>
          <a:prstGeom prst="roundRect">
            <a:avLst>
              <a:gd name="adj" fmla="val 50000"/>
            </a:avLst>
          </a:prstGeom>
          <a:noFill/>
          <a:ln w="38100">
            <a:solidFill>
              <a:srgbClr val="1CC0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800" b="1">
              <a:solidFill>
                <a:schemeClr val="tx1"/>
              </a:solidFill>
              <a:latin typeface="Arial" pitchFamily="34" charset="0"/>
              <a:cs typeface="Arial" pitchFamily="34" charset="0"/>
            </a:endParaRPr>
          </a:p>
        </p:txBody>
      </p:sp>
      <p:grpSp>
        <p:nvGrpSpPr>
          <p:cNvPr id="36" name="Group 35"/>
          <p:cNvGrpSpPr/>
          <p:nvPr/>
        </p:nvGrpSpPr>
        <p:grpSpPr>
          <a:xfrm>
            <a:off x="1289225" y="2828048"/>
            <a:ext cx="1721887" cy="2673984"/>
            <a:chOff x="1289225" y="2828048"/>
            <a:chExt cx="1721887" cy="2673984"/>
          </a:xfrm>
        </p:grpSpPr>
        <p:cxnSp>
          <p:nvCxnSpPr>
            <p:cNvPr id="27" name="Straight Arrow Connector 26"/>
            <p:cNvCxnSpPr/>
            <p:nvPr/>
          </p:nvCxnSpPr>
          <p:spPr>
            <a:xfrm flipH="1">
              <a:off x="2146040" y="2828048"/>
              <a:ext cx="0" cy="957732"/>
            </a:xfrm>
            <a:prstGeom prst="straightConnector1">
              <a:avLst/>
            </a:prstGeom>
            <a:ln w="38100">
              <a:solidFill>
                <a:srgbClr val="1CC08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1289225" y="3780145"/>
              <a:ext cx="1721887" cy="1721887"/>
            </a:xfrm>
            <a:prstGeom prst="ellipse">
              <a:avLst/>
            </a:prstGeom>
            <a:noFill/>
            <a:ln w="38100">
              <a:solidFill>
                <a:srgbClr val="1CC0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b="1">
                <a:solidFill>
                  <a:schemeClr val="tx1"/>
                </a:solidFill>
                <a:latin typeface="Arial" pitchFamily="34" charset="0"/>
                <a:cs typeface="Arial" pitchFamily="34" charset="0"/>
              </a:endParaRPr>
            </a:p>
          </p:txBody>
        </p:sp>
      </p:grpSp>
      <p:grpSp>
        <p:nvGrpSpPr>
          <p:cNvPr id="37" name="Group 36"/>
          <p:cNvGrpSpPr/>
          <p:nvPr/>
        </p:nvGrpSpPr>
        <p:grpSpPr>
          <a:xfrm>
            <a:off x="3495769" y="2828048"/>
            <a:ext cx="1721887" cy="2673984"/>
            <a:chOff x="1289225" y="2828048"/>
            <a:chExt cx="1721887" cy="2673984"/>
          </a:xfrm>
        </p:grpSpPr>
        <p:cxnSp>
          <p:nvCxnSpPr>
            <p:cNvPr id="38" name="Straight Arrow Connector 37"/>
            <p:cNvCxnSpPr/>
            <p:nvPr/>
          </p:nvCxnSpPr>
          <p:spPr>
            <a:xfrm flipH="1">
              <a:off x="2146040" y="2828048"/>
              <a:ext cx="0" cy="957732"/>
            </a:xfrm>
            <a:prstGeom prst="straightConnector1">
              <a:avLst/>
            </a:prstGeom>
            <a:ln w="38100">
              <a:solidFill>
                <a:srgbClr val="1CC08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289225" y="3780145"/>
              <a:ext cx="1721887" cy="1721887"/>
            </a:xfrm>
            <a:prstGeom prst="ellipse">
              <a:avLst/>
            </a:prstGeom>
            <a:noFill/>
            <a:ln w="38100">
              <a:solidFill>
                <a:srgbClr val="1CC0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b="1">
                <a:solidFill>
                  <a:schemeClr val="tx1"/>
                </a:solidFill>
                <a:latin typeface="Arial" pitchFamily="34" charset="0"/>
                <a:cs typeface="Arial" pitchFamily="34" charset="0"/>
              </a:endParaRPr>
            </a:p>
          </p:txBody>
        </p:sp>
      </p:grpSp>
      <p:grpSp>
        <p:nvGrpSpPr>
          <p:cNvPr id="40" name="Group 39"/>
          <p:cNvGrpSpPr/>
          <p:nvPr/>
        </p:nvGrpSpPr>
        <p:grpSpPr>
          <a:xfrm>
            <a:off x="6690687" y="2828048"/>
            <a:ext cx="1721887" cy="2673984"/>
            <a:chOff x="1289225" y="2828048"/>
            <a:chExt cx="1721887" cy="2673984"/>
          </a:xfrm>
        </p:grpSpPr>
        <p:cxnSp>
          <p:nvCxnSpPr>
            <p:cNvPr id="41" name="Straight Arrow Connector 40"/>
            <p:cNvCxnSpPr/>
            <p:nvPr/>
          </p:nvCxnSpPr>
          <p:spPr>
            <a:xfrm flipH="1">
              <a:off x="2146040" y="2828048"/>
              <a:ext cx="0" cy="957732"/>
            </a:xfrm>
            <a:prstGeom prst="straightConnector1">
              <a:avLst/>
            </a:prstGeom>
            <a:ln w="38100">
              <a:solidFill>
                <a:srgbClr val="1CC08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289225" y="3780145"/>
              <a:ext cx="1721887" cy="1721887"/>
            </a:xfrm>
            <a:prstGeom prst="ellipse">
              <a:avLst/>
            </a:prstGeom>
            <a:noFill/>
            <a:ln w="38100">
              <a:solidFill>
                <a:srgbClr val="1CC0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b="1">
                <a:solidFill>
                  <a:schemeClr val="tx1"/>
                </a:solidFill>
                <a:latin typeface="Arial" pitchFamily="34" charset="0"/>
                <a:cs typeface="Arial" pitchFamily="34" charset="0"/>
              </a:endParaRPr>
            </a:p>
          </p:txBody>
        </p:sp>
      </p:grpSp>
      <p:grpSp>
        <p:nvGrpSpPr>
          <p:cNvPr id="43" name="Group 42"/>
          <p:cNvGrpSpPr/>
          <p:nvPr/>
        </p:nvGrpSpPr>
        <p:grpSpPr>
          <a:xfrm>
            <a:off x="8897634" y="2828048"/>
            <a:ext cx="1721887" cy="2673984"/>
            <a:chOff x="1289225" y="2828048"/>
            <a:chExt cx="1721887" cy="2673984"/>
          </a:xfrm>
        </p:grpSpPr>
        <p:cxnSp>
          <p:nvCxnSpPr>
            <p:cNvPr id="44" name="Straight Arrow Connector 43"/>
            <p:cNvCxnSpPr/>
            <p:nvPr/>
          </p:nvCxnSpPr>
          <p:spPr>
            <a:xfrm flipH="1">
              <a:off x="2146040" y="2828048"/>
              <a:ext cx="0" cy="957732"/>
            </a:xfrm>
            <a:prstGeom prst="straightConnector1">
              <a:avLst/>
            </a:prstGeom>
            <a:ln w="38100">
              <a:solidFill>
                <a:srgbClr val="1CC08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289225" y="3780145"/>
              <a:ext cx="1721887" cy="1721887"/>
            </a:xfrm>
            <a:prstGeom prst="ellipse">
              <a:avLst/>
            </a:prstGeom>
            <a:noFill/>
            <a:ln w="38100">
              <a:solidFill>
                <a:srgbClr val="1CC0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b="1">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2376155473"/>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1.8.5 Fifth Stage – Integration and System Testing </a:t>
            </a:r>
            <a:endParaRPr lang="en-US"/>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The following activities are covered during the integration and system testing phase</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t>
            </a:r>
            <a:endParaRPr lang="en-US">
              <a:sym typeface="Arial" pitchFamily="34" charset="0"/>
            </a:endParaRP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sym typeface="Arial" pitchFamily="34" charset="0"/>
            </a:endParaRP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
        <p:nvSpPr>
          <p:cNvPr id="9" name="Diamond 8"/>
          <p:cNvSpPr/>
          <p:nvPr/>
        </p:nvSpPr>
        <p:spPr>
          <a:xfrm>
            <a:off x="3624651" y="1899254"/>
            <a:ext cx="4478238" cy="4478238"/>
          </a:xfrm>
          <a:prstGeom prst="diamond">
            <a:avLst/>
          </a:prstGeom>
          <a:solidFill>
            <a:schemeClr val="bg2">
              <a:lumMod val="5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0" name="Freeform 9"/>
          <p:cNvSpPr/>
          <p:nvPr/>
        </p:nvSpPr>
        <p:spPr>
          <a:xfrm>
            <a:off x="4050083" y="2324686"/>
            <a:ext cx="1746512" cy="1746512"/>
          </a:xfrm>
          <a:custGeom>
            <a:gdLst>
              <a:gd name="connsiteX0" fmla="*/ 0 w 1746512"/>
              <a:gd name="connsiteY0" fmla="*/ 291091 h 1746512"/>
              <a:gd name="connsiteX1" fmla="*/ 291091 w 1746512"/>
              <a:gd name="connsiteY1" fmla="*/ 0 h 1746512"/>
              <a:gd name="connsiteX2" fmla="*/ 1455421 w 1746512"/>
              <a:gd name="connsiteY2" fmla="*/ 0 h 1746512"/>
              <a:gd name="connsiteX3" fmla="*/ 1746512 w 1746512"/>
              <a:gd name="connsiteY3" fmla="*/ 291091 h 1746512"/>
              <a:gd name="connsiteX4" fmla="*/ 1746512 w 1746512"/>
              <a:gd name="connsiteY4" fmla="*/ 1455421 h 1746512"/>
              <a:gd name="connsiteX5" fmla="*/ 1455421 w 1746512"/>
              <a:gd name="connsiteY5" fmla="*/ 1746512 h 1746512"/>
              <a:gd name="connsiteX6" fmla="*/ 291091 w 1746512"/>
              <a:gd name="connsiteY6" fmla="*/ 1746512 h 1746512"/>
              <a:gd name="connsiteX7" fmla="*/ 0 w 1746512"/>
              <a:gd name="connsiteY7" fmla="*/ 1455421 h 1746512"/>
              <a:gd name="connsiteX8" fmla="*/ 0 w 1746512"/>
              <a:gd name="connsiteY8" fmla="*/ 291091 h 17465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512" h="1746512">
                <a:moveTo>
                  <a:pt x="0" y="291091"/>
                </a:moveTo>
                <a:cubicBezTo>
                  <a:pt x="0" y="130326"/>
                  <a:pt x="130326" y="0"/>
                  <a:pt x="291091" y="0"/>
                </a:cubicBezTo>
                <a:lnTo>
                  <a:pt x="1455421" y="0"/>
                </a:lnTo>
                <a:cubicBezTo>
                  <a:pt x="1616186" y="0"/>
                  <a:pt x="1746512" y="130326"/>
                  <a:pt x="1746512" y="291091"/>
                </a:cubicBezTo>
                <a:lnTo>
                  <a:pt x="1746512" y="1455421"/>
                </a:lnTo>
                <a:cubicBezTo>
                  <a:pt x="1746512" y="1616186"/>
                  <a:pt x="1616186" y="1746512"/>
                  <a:pt x="1455421" y="1746512"/>
                </a:cubicBezTo>
                <a:lnTo>
                  <a:pt x="291091" y="1746512"/>
                </a:lnTo>
                <a:cubicBezTo>
                  <a:pt x="130326" y="1746512"/>
                  <a:pt x="0" y="1616186"/>
                  <a:pt x="0" y="1455421"/>
                </a:cubicBezTo>
                <a:lnTo>
                  <a:pt x="0" y="291091"/>
                </a:lnTo>
                <a:close/>
              </a:path>
            </a:pathLst>
          </a:custGeom>
          <a:solidFill>
            <a:srgbClr val="0EC07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698" tIns="176698" rIns="176698" bIns="176698"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10668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rgbClr val="FFFFFF"/>
                </a:solidFill>
                <a:uLnTx/>
                <a:uFillTx/>
                <a:latin typeface="Arial" pitchFamily="34" charset="0"/>
                <a:cs typeface="Arial" pitchFamily="34" charset="0"/>
                <a:sym typeface="Arial" pitchFamily="34" charset="0"/>
              </a:rPr>
              <a:t>Integration in Planned Manner</a:t>
            </a:r>
            <a:endParaRPr lang="en-US" sz="1800" kern="1200">
              <a:latin typeface="Arial" pitchFamily="34" charset="0"/>
              <a:cs typeface="Arial" pitchFamily="34" charset="0"/>
            </a:endParaRPr>
          </a:p>
        </p:txBody>
      </p:sp>
      <p:sp>
        <p:nvSpPr>
          <p:cNvPr id="11" name="Freeform 10"/>
          <p:cNvSpPr/>
          <p:nvPr/>
        </p:nvSpPr>
        <p:spPr>
          <a:xfrm>
            <a:off x="5930943" y="2324686"/>
            <a:ext cx="1746512" cy="1746512"/>
          </a:xfrm>
          <a:custGeom>
            <a:gdLst>
              <a:gd name="connsiteX0" fmla="*/ 0 w 1746512"/>
              <a:gd name="connsiteY0" fmla="*/ 291091 h 1746512"/>
              <a:gd name="connsiteX1" fmla="*/ 291091 w 1746512"/>
              <a:gd name="connsiteY1" fmla="*/ 0 h 1746512"/>
              <a:gd name="connsiteX2" fmla="*/ 1455421 w 1746512"/>
              <a:gd name="connsiteY2" fmla="*/ 0 h 1746512"/>
              <a:gd name="connsiteX3" fmla="*/ 1746512 w 1746512"/>
              <a:gd name="connsiteY3" fmla="*/ 291091 h 1746512"/>
              <a:gd name="connsiteX4" fmla="*/ 1746512 w 1746512"/>
              <a:gd name="connsiteY4" fmla="*/ 1455421 h 1746512"/>
              <a:gd name="connsiteX5" fmla="*/ 1455421 w 1746512"/>
              <a:gd name="connsiteY5" fmla="*/ 1746512 h 1746512"/>
              <a:gd name="connsiteX6" fmla="*/ 291091 w 1746512"/>
              <a:gd name="connsiteY6" fmla="*/ 1746512 h 1746512"/>
              <a:gd name="connsiteX7" fmla="*/ 0 w 1746512"/>
              <a:gd name="connsiteY7" fmla="*/ 1455421 h 1746512"/>
              <a:gd name="connsiteX8" fmla="*/ 0 w 1746512"/>
              <a:gd name="connsiteY8" fmla="*/ 291091 h 17465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512" h="1746512">
                <a:moveTo>
                  <a:pt x="0" y="291091"/>
                </a:moveTo>
                <a:cubicBezTo>
                  <a:pt x="0" y="130326"/>
                  <a:pt x="130326" y="0"/>
                  <a:pt x="291091" y="0"/>
                </a:cubicBezTo>
                <a:lnTo>
                  <a:pt x="1455421" y="0"/>
                </a:lnTo>
                <a:cubicBezTo>
                  <a:pt x="1616186" y="0"/>
                  <a:pt x="1746512" y="130326"/>
                  <a:pt x="1746512" y="291091"/>
                </a:cubicBezTo>
                <a:lnTo>
                  <a:pt x="1746512" y="1455421"/>
                </a:lnTo>
                <a:cubicBezTo>
                  <a:pt x="1746512" y="1616186"/>
                  <a:pt x="1616186" y="1746512"/>
                  <a:pt x="1455421" y="1746512"/>
                </a:cubicBezTo>
                <a:lnTo>
                  <a:pt x="291091" y="1746512"/>
                </a:lnTo>
                <a:cubicBezTo>
                  <a:pt x="130326" y="1746512"/>
                  <a:pt x="0" y="1616186"/>
                  <a:pt x="0" y="1455421"/>
                </a:cubicBezTo>
                <a:lnTo>
                  <a:pt x="0" y="291091"/>
                </a:lnTo>
                <a:close/>
              </a:path>
            </a:pathLst>
          </a:custGeom>
          <a:solidFill>
            <a:srgbClr val="0EC07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698" tIns="176698" rIns="176698" bIns="176698"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10668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rgbClr val="FFFFFF"/>
                </a:solidFill>
                <a:uLnTx/>
                <a:uFillTx/>
                <a:latin typeface="Arial" pitchFamily="34" charset="0"/>
                <a:cs typeface="Arial" pitchFamily="34" charset="0"/>
                <a:sym typeface="Arial" pitchFamily="34" charset="0"/>
              </a:rPr>
              <a:t>Steps of Integration</a:t>
            </a:r>
            <a:endParaRPr lang="en-US" sz="1800" kern="1200">
              <a:latin typeface="Arial" pitchFamily="34" charset="0"/>
              <a:cs typeface="Arial" pitchFamily="34" charset="0"/>
            </a:endParaRPr>
          </a:p>
        </p:txBody>
      </p:sp>
      <p:sp>
        <p:nvSpPr>
          <p:cNvPr id="12" name="Freeform 11"/>
          <p:cNvSpPr/>
          <p:nvPr/>
        </p:nvSpPr>
        <p:spPr>
          <a:xfrm>
            <a:off x="4050083" y="4205546"/>
            <a:ext cx="1746512" cy="1746512"/>
          </a:xfrm>
          <a:custGeom>
            <a:gdLst>
              <a:gd name="connsiteX0" fmla="*/ 0 w 1746512"/>
              <a:gd name="connsiteY0" fmla="*/ 291091 h 1746512"/>
              <a:gd name="connsiteX1" fmla="*/ 291091 w 1746512"/>
              <a:gd name="connsiteY1" fmla="*/ 0 h 1746512"/>
              <a:gd name="connsiteX2" fmla="*/ 1455421 w 1746512"/>
              <a:gd name="connsiteY2" fmla="*/ 0 h 1746512"/>
              <a:gd name="connsiteX3" fmla="*/ 1746512 w 1746512"/>
              <a:gd name="connsiteY3" fmla="*/ 291091 h 1746512"/>
              <a:gd name="connsiteX4" fmla="*/ 1746512 w 1746512"/>
              <a:gd name="connsiteY4" fmla="*/ 1455421 h 1746512"/>
              <a:gd name="connsiteX5" fmla="*/ 1455421 w 1746512"/>
              <a:gd name="connsiteY5" fmla="*/ 1746512 h 1746512"/>
              <a:gd name="connsiteX6" fmla="*/ 291091 w 1746512"/>
              <a:gd name="connsiteY6" fmla="*/ 1746512 h 1746512"/>
              <a:gd name="connsiteX7" fmla="*/ 0 w 1746512"/>
              <a:gd name="connsiteY7" fmla="*/ 1455421 h 1746512"/>
              <a:gd name="connsiteX8" fmla="*/ 0 w 1746512"/>
              <a:gd name="connsiteY8" fmla="*/ 291091 h 17465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512" h="1746512">
                <a:moveTo>
                  <a:pt x="0" y="291091"/>
                </a:moveTo>
                <a:cubicBezTo>
                  <a:pt x="0" y="130326"/>
                  <a:pt x="130326" y="0"/>
                  <a:pt x="291091" y="0"/>
                </a:cubicBezTo>
                <a:lnTo>
                  <a:pt x="1455421" y="0"/>
                </a:lnTo>
                <a:cubicBezTo>
                  <a:pt x="1616186" y="0"/>
                  <a:pt x="1746512" y="130326"/>
                  <a:pt x="1746512" y="291091"/>
                </a:cubicBezTo>
                <a:lnTo>
                  <a:pt x="1746512" y="1455421"/>
                </a:lnTo>
                <a:cubicBezTo>
                  <a:pt x="1746512" y="1616186"/>
                  <a:pt x="1616186" y="1746512"/>
                  <a:pt x="1455421" y="1746512"/>
                </a:cubicBezTo>
                <a:lnTo>
                  <a:pt x="291091" y="1746512"/>
                </a:lnTo>
                <a:cubicBezTo>
                  <a:pt x="130326" y="1746512"/>
                  <a:pt x="0" y="1616186"/>
                  <a:pt x="0" y="1455421"/>
                </a:cubicBezTo>
                <a:lnTo>
                  <a:pt x="0" y="291091"/>
                </a:lnTo>
                <a:close/>
              </a:path>
            </a:pathLst>
          </a:custGeom>
          <a:solidFill>
            <a:srgbClr val="0EC07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698" tIns="176698" rIns="176698" bIns="176698"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10668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rgbClr val="FFFFFF"/>
                </a:solidFill>
                <a:uLnTx/>
                <a:uFillTx/>
                <a:latin typeface="Arial" pitchFamily="34" charset="0"/>
                <a:cs typeface="Arial" pitchFamily="34" charset="0"/>
                <a:sym typeface="Arial" pitchFamily="34" charset="0"/>
              </a:rPr>
              <a:t>Addition of Modules</a:t>
            </a:r>
            <a:endParaRPr lang="en-US" sz="1800" kern="1200">
              <a:latin typeface="Arial" pitchFamily="34" charset="0"/>
              <a:cs typeface="Arial" pitchFamily="34" charset="0"/>
            </a:endParaRPr>
          </a:p>
        </p:txBody>
      </p:sp>
      <p:sp>
        <p:nvSpPr>
          <p:cNvPr id="13" name="Freeform 12"/>
          <p:cNvSpPr/>
          <p:nvPr/>
        </p:nvSpPr>
        <p:spPr>
          <a:xfrm>
            <a:off x="5930943" y="4205546"/>
            <a:ext cx="1746512" cy="1746512"/>
          </a:xfrm>
          <a:custGeom>
            <a:gdLst>
              <a:gd name="connsiteX0" fmla="*/ 0 w 1746512"/>
              <a:gd name="connsiteY0" fmla="*/ 291091 h 1746512"/>
              <a:gd name="connsiteX1" fmla="*/ 291091 w 1746512"/>
              <a:gd name="connsiteY1" fmla="*/ 0 h 1746512"/>
              <a:gd name="connsiteX2" fmla="*/ 1455421 w 1746512"/>
              <a:gd name="connsiteY2" fmla="*/ 0 h 1746512"/>
              <a:gd name="connsiteX3" fmla="*/ 1746512 w 1746512"/>
              <a:gd name="connsiteY3" fmla="*/ 291091 h 1746512"/>
              <a:gd name="connsiteX4" fmla="*/ 1746512 w 1746512"/>
              <a:gd name="connsiteY4" fmla="*/ 1455421 h 1746512"/>
              <a:gd name="connsiteX5" fmla="*/ 1455421 w 1746512"/>
              <a:gd name="connsiteY5" fmla="*/ 1746512 h 1746512"/>
              <a:gd name="connsiteX6" fmla="*/ 291091 w 1746512"/>
              <a:gd name="connsiteY6" fmla="*/ 1746512 h 1746512"/>
              <a:gd name="connsiteX7" fmla="*/ 0 w 1746512"/>
              <a:gd name="connsiteY7" fmla="*/ 1455421 h 1746512"/>
              <a:gd name="connsiteX8" fmla="*/ 0 w 1746512"/>
              <a:gd name="connsiteY8" fmla="*/ 291091 h 17465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512" h="1746512">
                <a:moveTo>
                  <a:pt x="0" y="291091"/>
                </a:moveTo>
                <a:cubicBezTo>
                  <a:pt x="0" y="130326"/>
                  <a:pt x="130326" y="0"/>
                  <a:pt x="291091" y="0"/>
                </a:cubicBezTo>
                <a:lnTo>
                  <a:pt x="1455421" y="0"/>
                </a:lnTo>
                <a:cubicBezTo>
                  <a:pt x="1616186" y="0"/>
                  <a:pt x="1746512" y="130326"/>
                  <a:pt x="1746512" y="291091"/>
                </a:cubicBezTo>
                <a:lnTo>
                  <a:pt x="1746512" y="1455421"/>
                </a:lnTo>
                <a:cubicBezTo>
                  <a:pt x="1746512" y="1616186"/>
                  <a:pt x="1616186" y="1746512"/>
                  <a:pt x="1455421" y="1746512"/>
                </a:cubicBezTo>
                <a:lnTo>
                  <a:pt x="291091" y="1746512"/>
                </a:lnTo>
                <a:cubicBezTo>
                  <a:pt x="130326" y="1746512"/>
                  <a:pt x="0" y="1616186"/>
                  <a:pt x="0" y="1455421"/>
                </a:cubicBezTo>
                <a:lnTo>
                  <a:pt x="0" y="291091"/>
                </a:lnTo>
                <a:close/>
              </a:path>
            </a:pathLst>
          </a:custGeom>
          <a:solidFill>
            <a:srgbClr val="0EC07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698" tIns="176698" rIns="176698" bIns="176698"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10668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rgbClr val="FFFFFF"/>
                </a:solidFill>
                <a:uLnTx/>
                <a:uFillTx/>
                <a:latin typeface="Arial" pitchFamily="34" charset="0"/>
                <a:cs typeface="Arial" pitchFamily="34" charset="0"/>
                <a:sym typeface="Arial" pitchFamily="34" charset="0"/>
              </a:rPr>
              <a:t>System Testing</a:t>
            </a:r>
            <a:endParaRPr lang="en-US" sz="1800" kern="1200">
              <a:latin typeface="Arial" pitchFamily="34" charset="0"/>
              <a:cs typeface="Arial" pitchFamily="34" charset="0"/>
            </a:endParaRPr>
          </a:p>
        </p:txBody>
      </p:sp>
    </p:spTree>
    <p:extLst>
      <p:ext uri="{BB962C8B-B14F-4D97-AF65-F5344CB8AC3E}">
        <p14:creationId xmlns:p14="http://schemas.microsoft.com/office/powerpoint/2010/main" val="3896052289"/>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1.8.5 Fifth Stage – Integration and System Testing (Contd.)</a:t>
            </a:r>
            <a:endParaRPr lang="en-US"/>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This is a level of software testing where a complete and integrated software is tested. The various tests may include the following:</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sym typeface="Arial" pitchFamily="34" charset="0"/>
            </a:endParaRP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
        <p:nvSpPr>
          <p:cNvPr id="16" name="Freeform 15"/>
          <p:cNvSpPr/>
          <p:nvPr/>
        </p:nvSpPr>
        <p:spPr>
          <a:xfrm>
            <a:off x="4976440" y="4140197"/>
            <a:ext cx="2239118" cy="2239119"/>
          </a:xfrm>
          <a:custGeom>
            <a:gdLst>
              <a:gd name="connsiteX0" fmla="*/ 0 w 2239118"/>
              <a:gd name="connsiteY0" fmla="*/ 2239118 h 2239118"/>
              <a:gd name="connsiteX1" fmla="*/ 1119559 w 2239118"/>
              <a:gd name="connsiteY1" fmla="*/ 0 h 2239118"/>
              <a:gd name="connsiteX2" fmla="*/ 2239118 w 2239118"/>
              <a:gd name="connsiteY2" fmla="*/ 2239118 h 2239118"/>
              <a:gd name="connsiteX3" fmla="*/ 0 w 2239118"/>
              <a:gd name="connsiteY3" fmla="*/ 2239118 h 2239118"/>
            </a:gdLst>
            <a:cxnLst>
              <a:cxn ang="0">
                <a:pos x="connsiteX0" y="connsiteY0"/>
              </a:cxn>
              <a:cxn ang="0">
                <a:pos x="connsiteX1" y="connsiteY1"/>
              </a:cxn>
              <a:cxn ang="0">
                <a:pos x="connsiteX2" y="connsiteY2"/>
              </a:cxn>
              <a:cxn ang="0">
                <a:pos x="connsiteX3" y="connsiteY3"/>
              </a:cxn>
            </a:cxnLst>
            <a:rect l="l" t="t" r="r" b="b"/>
            <a:pathLst>
              <a:path w="2239118" h="2239118">
                <a:moveTo>
                  <a:pt x="2239118" y="0"/>
                </a:moveTo>
                <a:lnTo>
                  <a:pt x="1119559" y="2239118"/>
                </a:lnTo>
                <a:lnTo>
                  <a:pt x="0" y="0"/>
                </a:lnTo>
                <a:lnTo>
                  <a:pt x="2239118" y="0"/>
                </a:lnTo>
                <a:close/>
              </a:path>
            </a:pathLst>
          </a:cu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309" tIns="49531" rIns="609310" bIns="116908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b="1" kern="1200">
              <a:latin typeface="Arial" pitchFamily="34" charset="0"/>
              <a:cs typeface="Arial" pitchFamily="34" charset="0"/>
            </a:endParaRPr>
          </a:p>
        </p:txBody>
      </p:sp>
      <p:grpSp>
        <p:nvGrpSpPr>
          <p:cNvPr id="18" name="Group 17"/>
          <p:cNvGrpSpPr/>
          <p:nvPr/>
        </p:nvGrpSpPr>
        <p:grpSpPr>
          <a:xfrm>
            <a:off x="3386666" y="1901080"/>
            <a:ext cx="5418667" cy="4478236"/>
            <a:chOff x="3856881" y="1799482"/>
            <a:chExt cx="4478237" cy="4478236"/>
          </a:xfrm>
        </p:grpSpPr>
        <p:sp>
          <p:nvSpPr>
            <p:cNvPr id="14" name="Freeform 13"/>
            <p:cNvSpPr/>
            <p:nvPr/>
          </p:nvSpPr>
          <p:spPr>
            <a:xfrm>
              <a:off x="4976440" y="1799482"/>
              <a:ext cx="2239118" cy="2239118"/>
            </a:xfrm>
            <a:custGeom>
              <a:gdLst>
                <a:gd name="connsiteX0" fmla="*/ 0 w 2239118"/>
                <a:gd name="connsiteY0" fmla="*/ 2239118 h 2239118"/>
                <a:gd name="connsiteX1" fmla="*/ 1119559 w 2239118"/>
                <a:gd name="connsiteY1" fmla="*/ 0 h 2239118"/>
                <a:gd name="connsiteX2" fmla="*/ 2239118 w 2239118"/>
                <a:gd name="connsiteY2" fmla="*/ 2239118 h 2239118"/>
                <a:gd name="connsiteX3" fmla="*/ 0 w 2239118"/>
                <a:gd name="connsiteY3" fmla="*/ 2239118 h 2239118"/>
              </a:gdLst>
              <a:cxnLst>
                <a:cxn ang="0">
                  <a:pos x="connsiteX0" y="connsiteY0"/>
                </a:cxn>
                <a:cxn ang="0">
                  <a:pos x="connsiteX1" y="connsiteY1"/>
                </a:cxn>
                <a:cxn ang="0">
                  <a:pos x="connsiteX2" y="connsiteY2"/>
                </a:cxn>
                <a:cxn ang="0">
                  <a:pos x="connsiteX3" y="connsiteY3"/>
                </a:cxn>
              </a:cxnLst>
              <a:rect l="l" t="t" r="r" b="b"/>
              <a:pathLst>
                <a:path w="2239118" h="2239118">
                  <a:moveTo>
                    <a:pt x="0" y="2239118"/>
                  </a:moveTo>
                  <a:lnTo>
                    <a:pt x="1119559" y="0"/>
                  </a:lnTo>
                  <a:lnTo>
                    <a:pt x="2239118" y="2239118"/>
                  </a:lnTo>
                  <a:lnTo>
                    <a:pt x="0" y="2239118"/>
                  </a:lnTo>
                  <a:close/>
                </a:path>
              </a:pathLst>
            </a:custGeom>
            <a:solidFill>
              <a:srgbClr val="0EC0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310" tIns="914400" rIns="609309" bIns="4953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rgbClr val="FFFFFF"/>
                  </a:solidFill>
                  <a:uLnTx/>
                  <a:uFillTx/>
                  <a:latin typeface="Arial" pitchFamily="34" charset="0"/>
                  <a:cs typeface="Arial" pitchFamily="34" charset="0"/>
                  <a:sym typeface="Arial" pitchFamily="34" charset="0"/>
                </a:rPr>
                <a:t>Alpha (α ) - Testing (Development team)</a:t>
              </a:r>
              <a:endParaRPr lang="en-US" sz="1600" b="1" kern="1200">
                <a:latin typeface="Arial" pitchFamily="34" charset="0"/>
                <a:cs typeface="Arial" pitchFamily="34" charset="0"/>
              </a:endParaRPr>
            </a:p>
          </p:txBody>
        </p:sp>
        <p:sp>
          <p:nvSpPr>
            <p:cNvPr id="15" name="Freeform 14"/>
            <p:cNvSpPr/>
            <p:nvPr/>
          </p:nvSpPr>
          <p:spPr>
            <a:xfrm>
              <a:off x="3856881" y="4038600"/>
              <a:ext cx="2239118" cy="2239118"/>
            </a:xfrm>
            <a:custGeom>
              <a:gdLst>
                <a:gd name="connsiteX0" fmla="*/ 0 w 2239118"/>
                <a:gd name="connsiteY0" fmla="*/ 2239118 h 2239118"/>
                <a:gd name="connsiteX1" fmla="*/ 1119559 w 2239118"/>
                <a:gd name="connsiteY1" fmla="*/ 0 h 2239118"/>
                <a:gd name="connsiteX2" fmla="*/ 2239118 w 2239118"/>
                <a:gd name="connsiteY2" fmla="*/ 2239118 h 2239118"/>
                <a:gd name="connsiteX3" fmla="*/ 0 w 2239118"/>
                <a:gd name="connsiteY3" fmla="*/ 2239118 h 2239118"/>
              </a:gdLst>
              <a:cxnLst>
                <a:cxn ang="0">
                  <a:pos x="connsiteX0" y="connsiteY0"/>
                </a:cxn>
                <a:cxn ang="0">
                  <a:pos x="connsiteX1" y="connsiteY1"/>
                </a:cxn>
                <a:cxn ang="0">
                  <a:pos x="connsiteX2" y="connsiteY2"/>
                </a:cxn>
                <a:cxn ang="0">
                  <a:pos x="connsiteX3" y="connsiteY3"/>
                </a:cxn>
              </a:cxnLst>
              <a:rect l="l" t="t" r="r" b="b"/>
              <a:pathLst>
                <a:path w="2239118" h="2239118">
                  <a:moveTo>
                    <a:pt x="0" y="2239118"/>
                  </a:moveTo>
                  <a:lnTo>
                    <a:pt x="1119559" y="0"/>
                  </a:lnTo>
                  <a:lnTo>
                    <a:pt x="2239118" y="2239118"/>
                  </a:lnTo>
                  <a:lnTo>
                    <a:pt x="0" y="2239118"/>
                  </a:lnTo>
                  <a:close/>
                </a:path>
              </a:pathLst>
            </a:custGeom>
            <a:solidFill>
              <a:srgbClr val="0EC0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310" tIns="1005840" rIns="609309" bIns="4953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rgbClr val="FFFFFF"/>
                  </a:solidFill>
                  <a:uLnTx/>
                  <a:uFillTx/>
                  <a:latin typeface="Arial" pitchFamily="34" charset="0"/>
                  <a:cs typeface="Arial" pitchFamily="34" charset="0"/>
                  <a:sym typeface="Arial" pitchFamily="34" charset="0"/>
                </a:rPr>
                <a:t>Beta (β) - Testing (set of customers)</a:t>
              </a:r>
              <a:endParaRPr lang="en-US" sz="1600" b="1" kern="1200">
                <a:latin typeface="Arial" pitchFamily="34" charset="0"/>
                <a:cs typeface="Arial" pitchFamily="34" charset="0"/>
              </a:endParaRPr>
            </a:p>
          </p:txBody>
        </p:sp>
        <p:sp>
          <p:nvSpPr>
            <p:cNvPr id="17" name="Freeform 16"/>
            <p:cNvSpPr/>
            <p:nvPr/>
          </p:nvSpPr>
          <p:spPr>
            <a:xfrm>
              <a:off x="6096000" y="4038600"/>
              <a:ext cx="2239118" cy="2239118"/>
            </a:xfrm>
            <a:custGeom>
              <a:gdLst>
                <a:gd name="connsiteX0" fmla="*/ 0 w 2239118"/>
                <a:gd name="connsiteY0" fmla="*/ 2239118 h 2239118"/>
                <a:gd name="connsiteX1" fmla="*/ 1119559 w 2239118"/>
                <a:gd name="connsiteY1" fmla="*/ 0 h 2239118"/>
                <a:gd name="connsiteX2" fmla="*/ 2239118 w 2239118"/>
                <a:gd name="connsiteY2" fmla="*/ 2239118 h 2239118"/>
                <a:gd name="connsiteX3" fmla="*/ 0 w 2239118"/>
                <a:gd name="connsiteY3" fmla="*/ 2239118 h 2239118"/>
              </a:gdLst>
              <a:cxnLst>
                <a:cxn ang="0">
                  <a:pos x="connsiteX0" y="connsiteY0"/>
                </a:cxn>
                <a:cxn ang="0">
                  <a:pos x="connsiteX1" y="connsiteY1"/>
                </a:cxn>
                <a:cxn ang="0">
                  <a:pos x="connsiteX2" y="connsiteY2"/>
                </a:cxn>
                <a:cxn ang="0">
                  <a:pos x="connsiteX3" y="connsiteY3"/>
                </a:cxn>
              </a:cxnLst>
              <a:rect l="l" t="t" r="r" b="b"/>
              <a:pathLst>
                <a:path w="2239118" h="2239118">
                  <a:moveTo>
                    <a:pt x="0" y="2239118"/>
                  </a:moveTo>
                  <a:lnTo>
                    <a:pt x="1119559" y="0"/>
                  </a:lnTo>
                  <a:lnTo>
                    <a:pt x="2239118" y="2239118"/>
                  </a:lnTo>
                  <a:lnTo>
                    <a:pt x="0" y="2239118"/>
                  </a:lnTo>
                  <a:close/>
                </a:path>
              </a:pathLst>
            </a:custGeom>
            <a:solidFill>
              <a:srgbClr val="0EC0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310" tIns="1005840" rIns="609309" bIns="4953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5778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rgbClr val="FFFFFF"/>
                  </a:solidFill>
                  <a:uLnTx/>
                  <a:uFillTx/>
                  <a:latin typeface="Arial" pitchFamily="34" charset="0"/>
                  <a:cs typeface="Arial" pitchFamily="34" charset="0"/>
                  <a:sym typeface="Arial" pitchFamily="34" charset="0"/>
                </a:rPr>
                <a:t>Acceptance Testing (customers)</a:t>
              </a:r>
              <a:endParaRPr lang="en-US" sz="1600" b="1" kern="1200">
                <a:latin typeface="Arial" pitchFamily="34" charset="0"/>
                <a:cs typeface="Arial" pitchFamily="34" charset="0"/>
              </a:endParaRPr>
            </a:p>
          </p:txBody>
        </p:sp>
      </p:grpSp>
      <p:pic>
        <p:nvPicPr>
          <p:cNvPr id="6" name="Shape 927"/>
          <p:cNvPicPr preferRelativeResize="0"/>
          <p:nvPr/>
        </p:nvPicPr>
        <p:blipFill>
          <a:blip r:embed="rId3">
            <a:alphaModFix/>
          </a:blip>
          <a:stretch>
            <a:fillRect/>
          </a:stretch>
        </p:blipFill>
        <p:spPr>
          <a:xfrm>
            <a:off x="5610905" y="4402099"/>
            <a:ext cx="986555" cy="1106712"/>
          </a:xfrm>
          <a:prstGeom prst="rect">
            <a:avLst/>
          </a:prstGeom>
          <a:noFill/>
          <a:ln>
            <a:noFill/>
          </a:ln>
        </p:spPr>
      </p:pic>
    </p:spTree>
    <p:extLst>
      <p:ext uri="{BB962C8B-B14F-4D97-AF65-F5344CB8AC3E}">
        <p14:creationId xmlns:p14="http://schemas.microsoft.com/office/powerpoint/2010/main" val="1088317794"/>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1.8.6 Sixth Stage – System Deployment and Maintenance</a:t>
            </a:r>
            <a:endParaRPr lang="en-US"/>
          </a:p>
        </p:txBody>
      </p:sp>
      <p:sp>
        <p:nvSpPr>
          <p:cNvPr id="5" name="Text Placeholder 4"/>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The following activities are covered during the system deployment and maintenance phase.</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Product Deployment</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Development and Maintenance</a:t>
            </a:r>
            <a:endParaRPr lang="en-US"/>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sym typeface="Arial" pitchFamily="34" charset="0"/>
            </a:endParaRP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Maintenance</a:t>
            </a:r>
            <a:endParaRPr lang="en-US" b="1"/>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Corrective Maintenance</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Perfective Maintenance</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Adaptive Maintenance</a:t>
            </a:r>
            <a:endParaRPr lang="en-US"/>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sym typeface="Arial" pitchFamily="34" charset="0"/>
            </a:endParaRP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pic>
        <p:nvPicPr>
          <p:cNvPr id="8" name="Shape 936"/>
          <p:cNvPicPr preferRelativeResize="0"/>
          <p:nvPr/>
        </p:nvPicPr>
        <p:blipFill>
          <a:blip r:embed="rId3">
            <a:alphaModFix/>
          </a:blip>
          <a:stretch>
            <a:fillRect/>
          </a:stretch>
        </p:blipFill>
        <p:spPr>
          <a:xfrm>
            <a:off x="8033625" y="2712579"/>
            <a:ext cx="3251418" cy="3053219"/>
          </a:xfrm>
          <a:prstGeom prst="rect">
            <a:avLst/>
          </a:prstGeom>
          <a:noFill/>
          <a:ln>
            <a:noFill/>
          </a:ln>
        </p:spPr>
      </p:pic>
    </p:spTree>
    <p:extLst>
      <p:ext uri="{BB962C8B-B14F-4D97-AF65-F5344CB8AC3E}">
        <p14:creationId xmlns:p14="http://schemas.microsoft.com/office/powerpoint/2010/main" val="1920212262"/>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1.9 Advantages of Waterfall Model</a:t>
            </a:r>
            <a:b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br>
            <a:endParaRPr lang="en-US"/>
          </a:p>
        </p:txBody>
      </p:sp>
      <p:sp>
        <p:nvSpPr>
          <p:cNvPr id="11" name="Text Placeholder 10"/>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sp>
        <p:nvSpPr>
          <p:cNvPr id="18" name="Shape 944"/>
          <p:cNvSpPr txBox="1"/>
          <p:nvPr/>
        </p:nvSpPr>
        <p:spPr>
          <a:xfrm>
            <a:off x="442709" y="5053163"/>
            <a:ext cx="3658029" cy="10854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chemeClr val="dk1"/>
              </a:buClr>
              <a:buSzPts val="15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500" b="0" i="0" u="none" strike="noStrike" kern="1200" cap="none" normalizeH="0" noProof="0">
                <a:solidFill>
                  <a:schemeClr val="dk1"/>
                </a:solidFill>
                <a:uLnTx/>
                <a:uFillTx/>
                <a:latin typeface="Arial" pitchFamily="34" charset="0"/>
                <a:ea typeface="Arial" pitchFamily="34" charset="0"/>
                <a:cs typeface="Arial" pitchFamily="34" charset="0"/>
              </a:rPr>
              <a:t>Every phase has a defined start and end point. The progress can be distinctly identified by both, the client and the software developer, through the use of milestones.</a:t>
            </a:r>
          </a:p>
        </p:txBody>
      </p:sp>
      <p:sp>
        <p:nvSpPr>
          <p:cNvPr id="19" name="Shape 945"/>
          <p:cNvSpPr txBox="1"/>
          <p:nvPr/>
        </p:nvSpPr>
        <p:spPr>
          <a:xfrm>
            <a:off x="443342" y="4670026"/>
            <a:ext cx="3644936" cy="372727"/>
          </a:xfrm>
          <a:prstGeom prst="rect">
            <a:avLst/>
          </a:prstGeom>
          <a:solidFill>
            <a:srgbClr val="F2F2F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rgbClr val="000000"/>
              </a:buClr>
              <a:buSzPts val="16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600" b="1" i="0" u="none" strike="noStrike" kern="1200" cap="none" normalizeH="0" noProof="0">
                <a:solidFill>
                  <a:srgbClr val="000000"/>
                </a:solidFill>
                <a:uLnTx/>
                <a:uFillTx/>
                <a:latin typeface="Arial" pitchFamily="34" charset="0"/>
                <a:ea typeface="Arial" pitchFamily="34" charset="0"/>
                <a:cs typeface="Arial" pitchFamily="34" charset="0"/>
                <a:sym typeface="Arial" pitchFamily="34" charset="0"/>
              </a:rPr>
              <a:t>Discipline</a:t>
            </a:r>
            <a:endParaRPr lang="en-US"/>
          </a:p>
        </p:txBody>
      </p:sp>
      <p:sp>
        <p:nvSpPr>
          <p:cNvPr id="20" name="Shape 946"/>
          <p:cNvSpPr txBox="1"/>
          <p:nvPr/>
        </p:nvSpPr>
        <p:spPr>
          <a:xfrm>
            <a:off x="4364610" y="5053163"/>
            <a:ext cx="3726654" cy="10854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chemeClr val="dk1"/>
              </a:buClr>
              <a:buSzPts val="15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500" b="0" i="0" u="none" strike="noStrike" kern="1200" cap="none" normalizeH="0" noProof="0">
                <a:solidFill>
                  <a:schemeClr val="dk1"/>
                </a:solidFill>
                <a:uLnTx/>
                <a:uFillTx/>
                <a:latin typeface="Arial" pitchFamily="34" charset="0"/>
                <a:ea typeface="Arial" pitchFamily="34" charset="0"/>
                <a:cs typeface="Arial" pitchFamily="34" charset="0"/>
              </a:rPr>
              <a:t>The emphasis on requirements and design, before writing the codes/programs ensure the minimal wastage of time, effort  and cost and decreases the risk of slipping of schedule. </a:t>
            </a:r>
          </a:p>
        </p:txBody>
      </p:sp>
      <p:sp>
        <p:nvSpPr>
          <p:cNvPr id="21" name="Shape 947"/>
          <p:cNvSpPr txBox="1"/>
          <p:nvPr/>
        </p:nvSpPr>
        <p:spPr>
          <a:xfrm>
            <a:off x="4326298" y="4670026"/>
            <a:ext cx="3713315" cy="372727"/>
          </a:xfrm>
          <a:prstGeom prst="rect">
            <a:avLst/>
          </a:prstGeom>
          <a:solidFill>
            <a:srgbClr val="F2F2F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rgbClr val="000000"/>
              </a:buClr>
              <a:buSzPts val="16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600" b="1" i="0" u="none" strike="noStrike" kern="1200" cap="none" normalizeH="0" noProof="0">
                <a:solidFill>
                  <a:srgbClr val="000000"/>
                </a:solidFill>
                <a:uLnTx/>
                <a:uFillTx/>
                <a:latin typeface="Arial" pitchFamily="34" charset="0"/>
                <a:ea typeface="Arial" pitchFamily="34" charset="0"/>
                <a:cs typeface="Arial" pitchFamily="34" charset="0"/>
                <a:sym typeface="Arial" pitchFamily="34" charset="0"/>
              </a:rPr>
              <a:t>Time and Cost Effective</a:t>
            </a:r>
            <a:endParaRPr lang="en-US"/>
          </a:p>
          <a:p>
            <a:pPr marL="0" marR="0" lvl="0" indent="0" algn="ctr" defTabSz="914400">
              <a:lnSpc>
                <a:spcPct val="100000"/>
              </a:lnSpc>
              <a:spcBef>
                <a:spcPct val="0"/>
              </a:spcBef>
              <a:spcAft>
                <a:spcPct val="0"/>
              </a:spcAft>
              <a:buClr>
                <a:srgbClr val="000000"/>
              </a:buClr>
              <a:buSzPts val="16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endParaRPr lang="en-US" sz="1600" b="1">
              <a:solidFill>
                <a:srgbClr val="000000"/>
              </a:solidFill>
              <a:latin typeface="Arial" pitchFamily="34" charset="0"/>
              <a:ea typeface="Arial" pitchFamily="34" charset="0"/>
              <a:cs typeface="Arial" pitchFamily="34" charset="0"/>
              <a:sym typeface="Arial" pitchFamily="34" charset="0"/>
            </a:endParaRPr>
          </a:p>
        </p:txBody>
      </p:sp>
      <p:sp>
        <p:nvSpPr>
          <p:cNvPr id="22" name="Shape 948"/>
          <p:cNvSpPr txBox="1"/>
          <p:nvPr/>
        </p:nvSpPr>
        <p:spPr>
          <a:xfrm>
            <a:off x="8267578" y="5053163"/>
            <a:ext cx="3610195" cy="10854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chemeClr val="dk1"/>
              </a:buClr>
              <a:buSzPts val="15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500" b="0" i="0" u="none" strike="noStrike" kern="1200" cap="none" normalizeH="0" noProof="0">
                <a:solidFill>
                  <a:schemeClr val="dk1"/>
                </a:solidFill>
                <a:uLnTx/>
                <a:uFillTx/>
                <a:latin typeface="Arial" pitchFamily="34" charset="0"/>
                <a:ea typeface="Arial" pitchFamily="34" charset="0"/>
                <a:cs typeface="Arial" pitchFamily="34" charset="0"/>
              </a:rPr>
              <a:t>The flaws can be easily caught and taken care of at the design stage, much earlier than the testing stage.</a:t>
            </a:r>
          </a:p>
        </p:txBody>
      </p:sp>
      <p:sp>
        <p:nvSpPr>
          <p:cNvPr id="23" name="Shape 949"/>
          <p:cNvSpPr txBox="1"/>
          <p:nvPr/>
        </p:nvSpPr>
        <p:spPr>
          <a:xfrm>
            <a:off x="8277634" y="4670026"/>
            <a:ext cx="3597273" cy="372727"/>
          </a:xfrm>
          <a:prstGeom prst="rect">
            <a:avLst/>
          </a:prstGeom>
          <a:solidFill>
            <a:srgbClr val="F2F2F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vl1pPr marL="228600" marR="0" lvl="0" indent="-228600" algn="l" defTabSz="914400" rtl="0" eaLnBrk="1" latinLnBrk="0" hangingPunct="1">
              <a:lnSpc>
                <a:spcPct val="90000"/>
              </a:lnSpc>
              <a:spcBef>
                <a:spcPts val="1000"/>
              </a:spcBef>
              <a:spcAft>
                <a:spcPct val="0"/>
              </a:spcAft>
              <a:buClr>
                <a:srgbClr val="000000"/>
              </a:buClr>
              <a:buFont typeface="Arial" pitchFamily="34" charset="0"/>
              <a:buChar char="•"/>
              <a:defRPr sz="2800" b="0" i="0" u="none" strike="noStrike" kern="1200" cap="none">
                <a:solidFill>
                  <a:schemeClr val="tx1"/>
                </a:solidFill>
                <a:latin typeface="+mn-lt"/>
                <a:ea typeface="+mn-ea"/>
                <a:cs typeface="+mn-cs"/>
                <a:sym typeface="Arial" pitchFamily="34" charset="0"/>
              </a:defRPr>
            </a:lvl1pPr>
            <a:lvl2pPr marL="685800" marR="0" lvl="1" indent="-228600" algn="l" defTabSz="914400" rtl="0" eaLnBrk="1" latinLnBrk="0" hangingPunct="1">
              <a:lnSpc>
                <a:spcPct val="90000"/>
              </a:lnSpc>
              <a:spcBef>
                <a:spcPts val="500"/>
              </a:spcBef>
              <a:spcAft>
                <a:spcPct val="0"/>
              </a:spcAft>
              <a:buClr>
                <a:srgbClr val="000000"/>
              </a:buClr>
              <a:buFont typeface="Arial" pitchFamily="34" charset="0"/>
              <a:buChar char="•"/>
              <a:defRPr sz="2400" b="0" i="0" u="none" strike="noStrike" kern="1200" cap="none">
                <a:solidFill>
                  <a:schemeClr val="tx1"/>
                </a:solidFill>
                <a:latin typeface="+mn-lt"/>
                <a:ea typeface="+mn-ea"/>
                <a:cs typeface="+mn-cs"/>
                <a:sym typeface="Arial" pitchFamily="34" charset="0"/>
              </a:defRPr>
            </a:lvl2pPr>
            <a:lvl3pPr marL="1143000" marR="0" lvl="2" indent="-228600" algn="l" defTabSz="914400" rtl="0" eaLnBrk="1" latinLnBrk="0" hangingPunct="1">
              <a:lnSpc>
                <a:spcPct val="90000"/>
              </a:lnSpc>
              <a:spcBef>
                <a:spcPts val="500"/>
              </a:spcBef>
              <a:spcAft>
                <a:spcPct val="0"/>
              </a:spcAft>
              <a:buClr>
                <a:srgbClr val="000000"/>
              </a:buClr>
              <a:buFont typeface="Arial" pitchFamily="34" charset="0"/>
              <a:buChar char="•"/>
              <a:defRPr sz="2000" b="0" i="0" u="none" strike="noStrike" kern="1200" cap="none">
                <a:solidFill>
                  <a:schemeClr val="tx1"/>
                </a:solidFill>
                <a:latin typeface="+mn-lt"/>
                <a:ea typeface="+mn-ea"/>
                <a:cs typeface="+mn-cs"/>
                <a:sym typeface="Arial" pitchFamily="34" charset="0"/>
              </a:defRPr>
            </a:lvl3pPr>
            <a:lvl4pPr marL="1600200" marR="0" lvl="3"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4pPr>
            <a:lvl5pPr marL="2057400" marR="0" lvl="4"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5pPr>
            <a:lvl6pPr marL="2514600" marR="0" lvl="5"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6pPr>
            <a:lvl7pPr marL="2971800" marR="0" lvl="6"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7pPr>
            <a:lvl8pPr marL="3429000" marR="0" lvl="7" indent="-228600" algn="l" defTabSz="914400" rtl="0" eaLnBrk="1" latinLnBrk="0" hangingPunct="1">
              <a:lnSpc>
                <a:spcPct val="90000"/>
              </a:lnSpc>
              <a:spcBef>
                <a:spcPts val="500"/>
              </a:spcBef>
              <a:spcAft>
                <a:spcPct val="0"/>
              </a:spcAft>
              <a:buClr>
                <a:srgbClr val="000000"/>
              </a:buClr>
              <a:buFont typeface="Arial" pitchFamily="34" charset="0"/>
              <a:buChar char="•"/>
              <a:defRPr sz="1800" b="0" i="0" u="none" strike="noStrike" kern="1200" cap="none">
                <a:solidFill>
                  <a:schemeClr val="tx1"/>
                </a:solidFill>
                <a:latin typeface="+mn-lt"/>
                <a:ea typeface="+mn-ea"/>
                <a:cs typeface="+mn-cs"/>
                <a:sym typeface="Arial" pitchFamily="34" charset="0"/>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ctr" defTabSz="914400">
              <a:lnSpc>
                <a:spcPct val="100000"/>
              </a:lnSpc>
              <a:spcBef>
                <a:spcPct val="0"/>
              </a:spcBef>
              <a:spcAft>
                <a:spcPct val="0"/>
              </a:spcAft>
              <a:buClr>
                <a:srgbClr val="000000"/>
              </a:buClr>
              <a:buSzPts val="1600"/>
              <a:buFont typeface="Arial" pitchFamily="34" charset="0"/>
              <a:buNone/>
              <a:defRPr kumimoji="0" sz="2800" b="0" i="0" u="none" strike="noStrike" kern="1200" cap="none" normalizeH="0" noProof="0">
                <a:solidFill>
                  <a:srgbClr val="000000"/>
                </a:solidFill>
                <a:uLnTx/>
                <a:uFillTx/>
                <a:latin typeface="+mn-lt"/>
                <a:ea typeface="+mn-ea"/>
                <a:cs typeface="+mn-cs"/>
                <a:sym typeface="Arial" pitchFamily="34" charset="0"/>
              </a:defRPr>
            </a:pPr>
            <a:r>
              <a:rPr kumimoji="0" lang="en-US" sz="1600" b="1" i="0" u="none" strike="noStrike" kern="1200" cap="none" normalizeH="0" noProof="0">
                <a:solidFill>
                  <a:srgbClr val="000000"/>
                </a:solidFill>
                <a:uLnTx/>
                <a:uFillTx/>
                <a:latin typeface="Arial" pitchFamily="34" charset="0"/>
                <a:ea typeface="Arial" pitchFamily="34" charset="0"/>
                <a:cs typeface="Arial" pitchFamily="34" charset="0"/>
                <a:sym typeface="Arial" pitchFamily="34" charset="0"/>
              </a:rPr>
              <a:t>Quality Improvement</a:t>
            </a:r>
            <a:endParaRPr lang="en-US"/>
          </a:p>
        </p:txBody>
      </p:sp>
      <p:grpSp>
        <p:nvGrpSpPr>
          <p:cNvPr id="24" name="Shape 144"/>
          <p:cNvGrpSpPr/>
          <p:nvPr/>
        </p:nvGrpSpPr>
        <p:grpSpPr>
          <a:xfrm>
            <a:off x="1398771" y="1953702"/>
            <a:ext cx="1620994" cy="2603950"/>
            <a:chOff x="2011515" y="1953702"/>
            <a:chExt cx="1620994" cy="2603950"/>
          </a:xfrm>
        </p:grpSpPr>
        <p:sp>
          <p:nvSpPr>
            <p:cNvPr id="25" name="Shape 145"/>
            <p:cNvSpPr/>
            <p:nvPr/>
          </p:nvSpPr>
          <p:spPr>
            <a:xfrm>
              <a:off x="2285756" y="1953702"/>
              <a:ext cx="869950" cy="923581"/>
            </a:xfrm>
            <a:custGeom>
              <a:rect l="0" t="0" r="0" b="0"/>
              <a:pathLst>
                <a:path w="119999" h="119999"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rgbClr val="1CC083">
                <a:alpha val="54509"/>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6" name="Shape 146"/>
            <p:cNvSpPr/>
            <p:nvPr/>
          </p:nvSpPr>
          <p:spPr>
            <a:xfrm>
              <a:off x="2850906" y="1994632"/>
              <a:ext cx="781603" cy="1023235"/>
            </a:xfrm>
            <a:custGeom>
              <a:rect l="0" t="0" r="0" b="0"/>
              <a:pathLst>
                <a:path w="119999" h="119999"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rgbClr val="1CC083">
                <a:alpha val="40000"/>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7" name="Shape 147"/>
            <p:cNvSpPr/>
            <p:nvPr/>
          </p:nvSpPr>
          <p:spPr>
            <a:xfrm>
              <a:off x="2034932" y="2254982"/>
              <a:ext cx="758825" cy="768350"/>
            </a:xfrm>
            <a:custGeom>
              <a:rect l="0" t="0" r="0" b="0"/>
              <a:pathLst>
                <a:path w="119999" h="119999"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rgbClr val="1CC083">
                <a:alpha val="6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8" name="Shape 148"/>
            <p:cNvSpPr/>
            <p:nvPr/>
          </p:nvSpPr>
          <p:spPr>
            <a:xfrm>
              <a:off x="2011515" y="2806550"/>
              <a:ext cx="788592" cy="852667"/>
            </a:xfrm>
            <a:custGeom>
              <a:rect l="0" t="0" r="0" b="0"/>
              <a:pathLst>
                <a:path w="119999" h="119999"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rgbClr val="1CC083">
                <a:alpha val="84313"/>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9" name="Shape 149"/>
            <p:cNvSpPr/>
            <p:nvPr/>
          </p:nvSpPr>
          <p:spPr>
            <a:xfrm>
              <a:off x="2499260" y="2943958"/>
              <a:ext cx="888222" cy="1000126"/>
            </a:xfrm>
            <a:custGeom>
              <a:rect l="0" t="0" r="0" b="0"/>
              <a:pathLst>
                <a:path w="119999" h="119999"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rgbClr val="1CC083"/>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0" name="Shape 150"/>
            <p:cNvSpPr/>
            <p:nvPr/>
          </p:nvSpPr>
          <p:spPr>
            <a:xfrm>
              <a:off x="2857257" y="2801083"/>
              <a:ext cx="752476" cy="771525"/>
            </a:xfrm>
            <a:custGeom>
              <a:rect l="0" t="0" r="0" b="0"/>
              <a:pathLst>
                <a:path w="119999" h="119999"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rgbClr val="1CC083">
                <a:alpha val="24313"/>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1" name="Shape 151"/>
            <p:cNvSpPr/>
            <p:nvPr/>
          </p:nvSpPr>
          <p:spPr>
            <a:xfrm>
              <a:off x="2668685" y="4086828"/>
              <a:ext cx="595100" cy="181898"/>
            </a:xfrm>
            <a:custGeom>
              <a:rect l="0" t="0" r="0" b="0"/>
              <a:pathLst>
                <a:path w="119999" h="119999"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rgbClr val="1CC083">
                <a:alpha val="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2" name="Shape 152"/>
            <p:cNvSpPr/>
            <p:nvPr/>
          </p:nvSpPr>
          <p:spPr>
            <a:xfrm>
              <a:off x="2668685" y="4229703"/>
              <a:ext cx="595100" cy="181898"/>
            </a:xfrm>
            <a:custGeom>
              <a:rect l="0" t="0" r="0" b="0"/>
              <a:pathLst>
                <a:path w="119999" h="119999"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rgbClr val="1CC083">
                <a:alpha val="4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3" name="Shape 153"/>
            <p:cNvSpPr/>
            <p:nvPr/>
          </p:nvSpPr>
          <p:spPr>
            <a:xfrm>
              <a:off x="2668685" y="4374692"/>
              <a:ext cx="595100" cy="182960"/>
            </a:xfrm>
            <a:custGeom>
              <a:rect l="0" t="0" r="0" b="0"/>
              <a:pathLst>
                <a:path w="119999" h="119999"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rgbClr val="1CC083">
                <a:alpha val="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34" name="Shape 154"/>
          <p:cNvGrpSpPr/>
          <p:nvPr/>
        </p:nvGrpSpPr>
        <p:grpSpPr>
          <a:xfrm>
            <a:off x="5202409" y="1953702"/>
            <a:ext cx="1620896" cy="2603950"/>
            <a:chOff x="6077203" y="1953702"/>
            <a:chExt cx="1620896" cy="2603950"/>
          </a:xfrm>
        </p:grpSpPr>
        <p:sp>
          <p:nvSpPr>
            <p:cNvPr id="35" name="Shape 155"/>
            <p:cNvSpPr/>
            <p:nvPr/>
          </p:nvSpPr>
          <p:spPr>
            <a:xfrm>
              <a:off x="6351344" y="1953702"/>
              <a:ext cx="873126" cy="923581"/>
            </a:xfrm>
            <a:custGeom>
              <a:rect l="0" t="0" r="0" b="0"/>
              <a:pathLst>
                <a:path w="119999" h="119999"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rgbClr val="56687C">
                <a:alpha val="54509"/>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6" name="Shape 156"/>
            <p:cNvSpPr/>
            <p:nvPr/>
          </p:nvSpPr>
          <p:spPr>
            <a:xfrm>
              <a:off x="6916495" y="1994632"/>
              <a:ext cx="781604" cy="1023235"/>
            </a:xfrm>
            <a:custGeom>
              <a:rect l="0" t="0" r="0" b="0"/>
              <a:pathLst>
                <a:path w="119999" h="119999"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rgbClr val="56687C">
                <a:alpha val="40000"/>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7" name="Shape 157"/>
            <p:cNvSpPr/>
            <p:nvPr/>
          </p:nvSpPr>
          <p:spPr>
            <a:xfrm>
              <a:off x="6100521" y="2254982"/>
              <a:ext cx="758825" cy="768350"/>
            </a:xfrm>
            <a:custGeom>
              <a:rect l="0" t="0" r="0" b="0"/>
              <a:pathLst>
                <a:path w="119999" h="119999"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rgbClr val="56687C">
                <a:alpha val="6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8" name="Shape 158"/>
            <p:cNvSpPr/>
            <p:nvPr/>
          </p:nvSpPr>
          <p:spPr>
            <a:xfrm>
              <a:off x="6077203" y="2806550"/>
              <a:ext cx="788493" cy="852667"/>
            </a:xfrm>
            <a:custGeom>
              <a:rect l="0" t="0" r="0" b="0"/>
              <a:pathLst>
                <a:path w="119999" h="119999"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rgbClr val="56687C">
                <a:alpha val="84313"/>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9" name="Shape 159"/>
            <p:cNvSpPr/>
            <p:nvPr/>
          </p:nvSpPr>
          <p:spPr>
            <a:xfrm>
              <a:off x="6565236" y="2943958"/>
              <a:ext cx="891009" cy="1000126"/>
            </a:xfrm>
            <a:custGeom>
              <a:rect l="0" t="0" r="0" b="0"/>
              <a:pathLst>
                <a:path w="119999" h="119999"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rgbClr val="56687C"/>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0" name="Shape 160"/>
            <p:cNvSpPr/>
            <p:nvPr/>
          </p:nvSpPr>
          <p:spPr>
            <a:xfrm>
              <a:off x="6922846" y="2801083"/>
              <a:ext cx="752476" cy="771525"/>
            </a:xfrm>
            <a:custGeom>
              <a:rect l="0" t="0" r="0" b="0"/>
              <a:pathLst>
                <a:path w="119999" h="119999"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rgbClr val="56687C">
                <a:alpha val="24313"/>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1" name="Shape 161"/>
            <p:cNvSpPr/>
            <p:nvPr/>
          </p:nvSpPr>
          <p:spPr>
            <a:xfrm>
              <a:off x="6734329" y="4086828"/>
              <a:ext cx="595044" cy="181898"/>
            </a:xfrm>
            <a:custGeom>
              <a:rect l="0" t="0" r="0" b="0"/>
              <a:pathLst>
                <a:path w="119999" h="119999"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rgbClr val="56687C">
                <a:alpha val="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2" name="Shape 162"/>
            <p:cNvSpPr/>
            <p:nvPr/>
          </p:nvSpPr>
          <p:spPr>
            <a:xfrm>
              <a:off x="6734329" y="4229703"/>
              <a:ext cx="595044" cy="181898"/>
            </a:xfrm>
            <a:custGeom>
              <a:rect l="0" t="0" r="0" b="0"/>
              <a:pathLst>
                <a:path w="119999" h="119999"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rgbClr val="56687C">
                <a:alpha val="4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3" name="Shape 163"/>
            <p:cNvSpPr/>
            <p:nvPr/>
          </p:nvSpPr>
          <p:spPr>
            <a:xfrm>
              <a:off x="6734329" y="4374692"/>
              <a:ext cx="595044" cy="182960"/>
            </a:xfrm>
            <a:custGeom>
              <a:rect l="0" t="0" r="0" b="0"/>
              <a:pathLst>
                <a:path w="119999" h="119999"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rgbClr val="56687C">
                <a:alpha val="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44" name="Shape 164"/>
          <p:cNvSpPr/>
          <p:nvPr/>
        </p:nvSpPr>
        <p:spPr>
          <a:xfrm>
            <a:off x="2181013" y="1481729"/>
            <a:ext cx="279327" cy="279327"/>
          </a:xfrm>
          <a:custGeom>
            <a:rect l="0" t="0" r="0" b="0"/>
            <a:pathLst>
              <a:path w="119999" h="119999"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44546A"/>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5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rgbClr val="44546A"/>
              </a:solidFill>
              <a:effectLst/>
              <a:uLnTx/>
              <a:uFillTx/>
              <a:latin typeface="Source Sans Pro Light"/>
              <a:ea typeface="Source Sans Pro Light"/>
              <a:cs typeface="Source Sans Pro Light"/>
              <a:sym typeface="Source Sans Pro Light"/>
            </a:endParaRPr>
          </a:p>
        </p:txBody>
      </p:sp>
      <p:sp>
        <p:nvSpPr>
          <p:cNvPr id="45" name="Shape 165"/>
          <p:cNvSpPr/>
          <p:nvPr/>
        </p:nvSpPr>
        <p:spPr>
          <a:xfrm>
            <a:off x="5952311" y="1471483"/>
            <a:ext cx="279327" cy="279327"/>
          </a:xfrm>
          <a:custGeom>
            <a:rect l="0" t="0" r="0" b="0"/>
            <a:pathLst>
              <a:path w="119999" h="119999"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rgbClr val="44546A"/>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5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rgbClr val="44546A"/>
              </a:solidFill>
              <a:effectLst/>
              <a:uLnTx/>
              <a:uFillTx/>
              <a:latin typeface="Source Sans Pro Light"/>
              <a:ea typeface="Source Sans Pro Light"/>
              <a:cs typeface="Source Sans Pro Light"/>
              <a:sym typeface="Source Sans Pro Light"/>
            </a:endParaRPr>
          </a:p>
        </p:txBody>
      </p:sp>
      <p:sp>
        <p:nvSpPr>
          <p:cNvPr id="46" name="Shape 166"/>
          <p:cNvSpPr/>
          <p:nvPr/>
        </p:nvSpPr>
        <p:spPr>
          <a:xfrm>
            <a:off x="9969811" y="1496867"/>
            <a:ext cx="279327" cy="253943"/>
          </a:xfrm>
          <a:custGeom>
            <a:rect l="0" t="0" r="0" b="0"/>
            <a:pathLst>
              <a:path w="119999" h="119999"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44546A"/>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5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rgbClr val="44546A"/>
              </a:solidFill>
              <a:effectLst/>
              <a:uLnTx/>
              <a:uFillTx/>
              <a:latin typeface="Source Sans Pro Light"/>
              <a:ea typeface="Source Sans Pro Light"/>
              <a:cs typeface="Source Sans Pro Light"/>
              <a:sym typeface="Source Sans Pro Light"/>
            </a:endParaRPr>
          </a:p>
        </p:txBody>
      </p:sp>
      <p:grpSp>
        <p:nvGrpSpPr>
          <p:cNvPr id="47" name="Shape 169"/>
          <p:cNvGrpSpPr/>
          <p:nvPr/>
        </p:nvGrpSpPr>
        <p:grpSpPr>
          <a:xfrm>
            <a:off x="9228128" y="1953702"/>
            <a:ext cx="1620994" cy="2603950"/>
            <a:chOff x="2011515" y="1953702"/>
            <a:chExt cx="1620994" cy="2603950"/>
          </a:xfrm>
        </p:grpSpPr>
        <p:sp>
          <p:nvSpPr>
            <p:cNvPr id="48" name="Shape 170"/>
            <p:cNvSpPr/>
            <p:nvPr/>
          </p:nvSpPr>
          <p:spPr>
            <a:xfrm>
              <a:off x="2285756" y="1953702"/>
              <a:ext cx="869950" cy="923581"/>
            </a:xfrm>
            <a:custGeom>
              <a:rect l="0" t="0" r="0" b="0"/>
              <a:pathLst>
                <a:path w="119999" h="119999"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rgbClr val="1CC083">
                <a:alpha val="54509"/>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9" name="Shape 171"/>
            <p:cNvSpPr/>
            <p:nvPr/>
          </p:nvSpPr>
          <p:spPr>
            <a:xfrm>
              <a:off x="2850906" y="1994632"/>
              <a:ext cx="781603" cy="1023235"/>
            </a:xfrm>
            <a:custGeom>
              <a:rect l="0" t="0" r="0" b="0"/>
              <a:pathLst>
                <a:path w="119999" h="119999"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rgbClr val="1CC083">
                <a:alpha val="40000"/>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0" name="Shape 172"/>
            <p:cNvSpPr/>
            <p:nvPr/>
          </p:nvSpPr>
          <p:spPr>
            <a:xfrm>
              <a:off x="2034932" y="2254982"/>
              <a:ext cx="758825" cy="768350"/>
            </a:xfrm>
            <a:custGeom>
              <a:rect l="0" t="0" r="0" b="0"/>
              <a:pathLst>
                <a:path w="119999" h="119999"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rgbClr val="1CC083">
                <a:alpha val="6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1" name="Shape 173"/>
            <p:cNvSpPr/>
            <p:nvPr/>
          </p:nvSpPr>
          <p:spPr>
            <a:xfrm>
              <a:off x="2011515" y="2806550"/>
              <a:ext cx="788592" cy="852667"/>
            </a:xfrm>
            <a:custGeom>
              <a:rect l="0" t="0" r="0" b="0"/>
              <a:pathLst>
                <a:path w="119999" h="119999"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rgbClr val="1CC083">
                <a:alpha val="84313"/>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2" name="Shape 174"/>
            <p:cNvSpPr/>
            <p:nvPr/>
          </p:nvSpPr>
          <p:spPr>
            <a:xfrm>
              <a:off x="2499260" y="2943958"/>
              <a:ext cx="888222" cy="1000126"/>
            </a:xfrm>
            <a:custGeom>
              <a:rect l="0" t="0" r="0" b="0"/>
              <a:pathLst>
                <a:path w="119999" h="119999"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rgbClr val="1CC083"/>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3" name="Shape 175"/>
            <p:cNvSpPr/>
            <p:nvPr/>
          </p:nvSpPr>
          <p:spPr>
            <a:xfrm>
              <a:off x="2857257" y="2801083"/>
              <a:ext cx="752476" cy="771525"/>
            </a:xfrm>
            <a:custGeom>
              <a:rect l="0" t="0" r="0" b="0"/>
              <a:pathLst>
                <a:path w="119999" h="119999"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rgbClr val="1CC083">
                <a:alpha val="24313"/>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4" name="Shape 176"/>
            <p:cNvSpPr/>
            <p:nvPr/>
          </p:nvSpPr>
          <p:spPr>
            <a:xfrm>
              <a:off x="2668685" y="4086828"/>
              <a:ext cx="595100" cy="181898"/>
            </a:xfrm>
            <a:custGeom>
              <a:rect l="0" t="0" r="0" b="0"/>
              <a:pathLst>
                <a:path w="119999" h="119999"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rgbClr val="1CC083">
                <a:alpha val="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5" name="Shape 177"/>
            <p:cNvSpPr/>
            <p:nvPr/>
          </p:nvSpPr>
          <p:spPr>
            <a:xfrm>
              <a:off x="2668685" y="4229703"/>
              <a:ext cx="595100" cy="181898"/>
            </a:xfrm>
            <a:custGeom>
              <a:rect l="0" t="0" r="0" b="0"/>
              <a:pathLst>
                <a:path w="119999" h="119999"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rgbClr val="1CC083">
                <a:alpha val="4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6" name="Shape 178"/>
            <p:cNvSpPr/>
            <p:nvPr/>
          </p:nvSpPr>
          <p:spPr>
            <a:xfrm>
              <a:off x="2668685" y="4374692"/>
              <a:ext cx="595100" cy="182960"/>
            </a:xfrm>
            <a:custGeom>
              <a:rect l="0" t="0" r="0" b="0"/>
              <a:pathLst>
                <a:path w="119999" h="119999"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rgbClr val="1CC083">
                <a:alpha val="9411"/>
              </a:srgbClr>
            </a:solidFill>
            <a:ln>
              <a:noFill/>
            </a:ln>
          </p:spPr>
          <p:txBody>
            <a:bodyPr spcFirstLastPara="1" wrap="square" lIns="45700" tIns="45700" rIns="45700" bIns="45700" anchor="t"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2069448076"/>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1.10 </a:t>
            </a: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rPr>
              <a:t>Shortcomings of the Waterfall Model</a:t>
            </a:r>
            <a:endParaRPr lang="en-US"/>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4" name="Shape 198"/>
          <p:cNvGrpSpPr/>
          <p:nvPr/>
        </p:nvGrpSpPr>
        <p:grpSpPr>
          <a:xfrm>
            <a:off x="1017174" y="1202545"/>
            <a:ext cx="477477" cy="477477"/>
            <a:chOff x="1044399" y="1577809"/>
            <a:chExt cx="699075" cy="699074"/>
          </a:xfrm>
        </p:grpSpPr>
        <p:sp>
          <p:nvSpPr>
            <p:cNvPr id="5" name="Shape 199"/>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Tx/>
                <a:buSzPts val="24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2400" b="0" i="0" u="none" strike="noStrike" kern="0" cap="none" spc="0" normalizeH="0" baseline="0" noProof="0">
                <a:ln>
                  <a:noFill/>
                </a:ln>
                <a:solidFill>
                  <a:srgbClr val="FFFFFF"/>
                </a:solidFill>
                <a:effectLst/>
                <a:uLnTx/>
                <a:uFillTx/>
              </a:endParaRPr>
            </a:p>
          </p:txBody>
        </p:sp>
        <p:sp>
          <p:nvSpPr>
            <p:cNvPr id="6" name="Shape 200"/>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Tx/>
                <a:buSzPts val="15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ysClr val="windowText" lastClr="000000"/>
                </a:solidFill>
                <a:effectLst/>
                <a:uLnTx/>
                <a:uFillTx/>
                <a:latin typeface="Source Sans Pro Light"/>
                <a:ea typeface="Source Sans Pro Light"/>
                <a:cs typeface="Source Sans Pro Light"/>
                <a:sym typeface="Source Sans Pro Light"/>
              </a:endParaRPr>
            </a:p>
          </p:txBody>
        </p:sp>
      </p:grpSp>
      <p:grpSp>
        <p:nvGrpSpPr>
          <p:cNvPr id="7" name="Shape 186"/>
          <p:cNvGrpSpPr/>
          <p:nvPr/>
        </p:nvGrpSpPr>
        <p:grpSpPr>
          <a:xfrm>
            <a:off x="6992716" y="1169665"/>
            <a:ext cx="4573641" cy="5344829"/>
            <a:chOff x="2813" y="961"/>
            <a:chExt cx="2052" cy="2397"/>
          </a:xfrm>
        </p:grpSpPr>
        <p:sp>
          <p:nvSpPr>
            <p:cNvPr id="8" name="Shape 187"/>
            <p:cNvSpPr/>
            <p:nvPr/>
          </p:nvSpPr>
          <p:spPr>
            <a:xfrm>
              <a:off x="4415" y="1626"/>
              <a:ext cx="127" cy="168"/>
            </a:xfrm>
            <a:custGeom>
              <a:rect l="0" t="0" r="0" b="0"/>
              <a:pathLst>
                <a:path w="119999" h="119999"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rgbClr val="56687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SzPts val="18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ysClr val="windowText" lastClr="000000"/>
                </a:solidFill>
                <a:latin typeface="Calibri"/>
                <a:ea typeface="Calibri"/>
                <a:cs typeface="Calibri"/>
                <a:sym typeface="Calibri"/>
              </a:endParaRPr>
            </a:p>
          </p:txBody>
        </p:sp>
        <p:sp>
          <p:nvSpPr>
            <p:cNvPr id="9" name="Shape 188"/>
            <p:cNvSpPr/>
            <p:nvPr/>
          </p:nvSpPr>
          <p:spPr>
            <a:xfrm>
              <a:off x="4261" y="1218"/>
              <a:ext cx="130" cy="166"/>
            </a:xfrm>
            <a:custGeom>
              <a:rect l="0" t="0" r="0" b="0"/>
              <a:pathLst>
                <a:path w="119999" h="119999"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rgbClr val="96E2C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SzPts val="18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ysClr val="windowText" lastClr="000000"/>
                </a:solidFill>
                <a:latin typeface="Calibri"/>
                <a:ea typeface="Calibri"/>
                <a:cs typeface="Calibri"/>
                <a:sym typeface="Calibri"/>
              </a:endParaRPr>
            </a:p>
          </p:txBody>
        </p:sp>
        <p:sp>
          <p:nvSpPr>
            <p:cNvPr id="10" name="Shape 189"/>
            <p:cNvSpPr/>
            <p:nvPr/>
          </p:nvSpPr>
          <p:spPr>
            <a:xfrm>
              <a:off x="3452" y="1219"/>
              <a:ext cx="120" cy="177"/>
            </a:xfrm>
            <a:custGeom>
              <a:rect l="0" t="0" r="0" b="0"/>
              <a:pathLst>
                <a:path w="119999" h="119999"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rgbClr val="96E2C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SzPts val="18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ysClr val="windowText" lastClr="000000"/>
                </a:solidFill>
                <a:latin typeface="Calibri"/>
                <a:ea typeface="Calibri"/>
                <a:cs typeface="Calibri"/>
                <a:sym typeface="Calibri"/>
              </a:endParaRPr>
            </a:p>
          </p:txBody>
        </p:sp>
        <p:sp>
          <p:nvSpPr>
            <p:cNvPr id="11" name="Shape 190"/>
            <p:cNvSpPr/>
            <p:nvPr/>
          </p:nvSpPr>
          <p:spPr>
            <a:xfrm>
              <a:off x="2912" y="1464"/>
              <a:ext cx="186" cy="112"/>
            </a:xfrm>
            <a:custGeom>
              <a:rect l="0" t="0" r="0" b="0"/>
              <a:pathLst>
                <a:path w="119999" h="119999"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rgbClr val="56687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SzPts val="18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ysClr val="windowText" lastClr="000000"/>
                </a:solidFill>
                <a:latin typeface="Calibri"/>
                <a:ea typeface="Calibri"/>
                <a:cs typeface="Calibri"/>
                <a:sym typeface="Calibri"/>
              </a:endParaRPr>
            </a:p>
          </p:txBody>
        </p:sp>
        <p:sp>
          <p:nvSpPr>
            <p:cNvPr id="12" name="Shape 191"/>
            <p:cNvSpPr/>
            <p:nvPr/>
          </p:nvSpPr>
          <p:spPr>
            <a:xfrm>
              <a:off x="3659" y="1071"/>
              <a:ext cx="173" cy="122"/>
            </a:xfrm>
            <a:custGeom>
              <a:rect l="0" t="0" r="0" b="0"/>
              <a:pathLst>
                <a:path w="119999" h="119999"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rgbClr val="96E2C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SzPts val="18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ysClr val="windowText" lastClr="000000"/>
                </a:solidFill>
                <a:latin typeface="Calibri"/>
                <a:ea typeface="Calibri"/>
                <a:cs typeface="Calibri"/>
                <a:sym typeface="Calibri"/>
              </a:endParaRPr>
            </a:p>
          </p:txBody>
        </p:sp>
        <p:sp>
          <p:nvSpPr>
            <p:cNvPr id="13" name="Shape 192"/>
            <p:cNvSpPr/>
            <p:nvPr/>
          </p:nvSpPr>
          <p:spPr>
            <a:xfrm>
              <a:off x="4702" y="1626"/>
              <a:ext cx="130" cy="168"/>
            </a:xfrm>
            <a:custGeom>
              <a:rect l="0" t="0" r="0" b="0"/>
              <a:pathLst>
                <a:path w="119999" h="119999"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rgbClr val="56687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SzPts val="18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ysClr val="windowText" lastClr="000000"/>
                </a:solidFill>
                <a:latin typeface="Calibri"/>
                <a:ea typeface="Calibri"/>
                <a:cs typeface="Calibri"/>
                <a:sym typeface="Calibri"/>
              </a:endParaRPr>
            </a:p>
          </p:txBody>
        </p:sp>
        <p:sp>
          <p:nvSpPr>
            <p:cNvPr id="14" name="Shape 193"/>
            <p:cNvSpPr/>
            <p:nvPr/>
          </p:nvSpPr>
          <p:spPr>
            <a:xfrm>
              <a:off x="3194" y="1907"/>
              <a:ext cx="153" cy="150"/>
            </a:xfrm>
            <a:custGeom>
              <a:rect l="0" t="0" r="0" b="0"/>
              <a:pathLst>
                <a:path w="119999" h="119999"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rgbClr val="1CC08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SzPts val="18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ysClr val="windowText" lastClr="000000"/>
                </a:solidFill>
                <a:latin typeface="Calibri"/>
                <a:ea typeface="Calibri"/>
                <a:cs typeface="Calibri"/>
                <a:sym typeface="Calibri"/>
              </a:endParaRPr>
            </a:p>
          </p:txBody>
        </p:sp>
        <p:sp>
          <p:nvSpPr>
            <p:cNvPr id="15" name="Shape 194"/>
            <p:cNvSpPr/>
            <p:nvPr/>
          </p:nvSpPr>
          <p:spPr>
            <a:xfrm>
              <a:off x="2886" y="2504"/>
              <a:ext cx="1837" cy="854"/>
            </a:xfrm>
            <a:custGeom>
              <a:rect l="0" t="0" r="0" b="0"/>
              <a:pathLst>
                <a:path w="119999" h="119999"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rgbClr val="96E2C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SzPts val="18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ysClr val="windowText" lastClr="000000"/>
                </a:solidFill>
                <a:latin typeface="Calibri"/>
                <a:ea typeface="Calibri"/>
                <a:cs typeface="Calibri"/>
                <a:sym typeface="Calibri"/>
              </a:endParaRPr>
            </a:p>
          </p:txBody>
        </p:sp>
        <p:sp>
          <p:nvSpPr>
            <p:cNvPr id="16" name="Shape 195"/>
            <p:cNvSpPr/>
            <p:nvPr/>
          </p:nvSpPr>
          <p:spPr>
            <a:xfrm>
              <a:off x="3081" y="2504"/>
              <a:ext cx="1446" cy="674"/>
            </a:xfrm>
            <a:custGeom>
              <a:rect l="0" t="0" r="0" b="0"/>
              <a:pathLst>
                <a:path w="119999" h="119999"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SzPts val="18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ysClr val="windowText" lastClr="000000"/>
                </a:solidFill>
                <a:latin typeface="Calibri"/>
                <a:ea typeface="Calibri"/>
                <a:cs typeface="Calibri"/>
                <a:sym typeface="Calibri"/>
              </a:endParaRPr>
            </a:p>
          </p:txBody>
        </p:sp>
        <p:sp>
          <p:nvSpPr>
            <p:cNvPr id="17" name="Shape 196"/>
            <p:cNvSpPr/>
            <p:nvPr/>
          </p:nvSpPr>
          <p:spPr>
            <a:xfrm>
              <a:off x="3266" y="2504"/>
              <a:ext cx="1076" cy="501"/>
            </a:xfrm>
            <a:custGeom>
              <a:rect l="0" t="0" r="0" b="0"/>
              <a:pathLst>
                <a:path w="119999" h="119999"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rgbClr val="56687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SzPts val="18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ysClr val="windowText" lastClr="000000"/>
                </a:solidFill>
                <a:latin typeface="Calibri"/>
                <a:ea typeface="Calibri"/>
                <a:cs typeface="Calibri"/>
                <a:sym typeface="Calibri"/>
              </a:endParaRPr>
            </a:p>
          </p:txBody>
        </p:sp>
        <p:sp>
          <p:nvSpPr>
            <p:cNvPr id="18" name="Shape 197"/>
            <p:cNvSpPr/>
            <p:nvPr/>
          </p:nvSpPr>
          <p:spPr>
            <a:xfrm>
              <a:off x="2813" y="961"/>
              <a:ext cx="2052" cy="1860"/>
            </a:xfrm>
            <a:custGeom>
              <a:rect l="0" t="0" r="0" b="0"/>
              <a:pathLst>
                <a:path w="119999" h="119999"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SzPts val="180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a:solidFill>
                  <a:sysClr val="windowText" lastClr="000000"/>
                </a:solidFill>
                <a:latin typeface="Calibri"/>
                <a:ea typeface="Calibri"/>
                <a:cs typeface="Calibri"/>
                <a:sym typeface="Calibri"/>
              </a:endParaRPr>
            </a:p>
          </p:txBody>
        </p:sp>
      </p:grpSp>
      <p:sp>
        <p:nvSpPr>
          <p:cNvPr id="19" name="Rectangle 18"/>
          <p:cNvSpPr/>
          <p:nvPr/>
        </p:nvSpPr>
        <p:spPr>
          <a:xfrm>
            <a:off x="1637998" y="1289616"/>
            <a:ext cx="2544286" cy="369332"/>
          </a:xfrm>
          <a:prstGeom prst="rect">
            <a:avLst/>
          </a:prstGeom>
        </p:spPr>
        <p:txBody>
          <a:bodyPr wrap="none">
            <a:sp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0" cap="none" spc="0" normalizeH="0" baseline="0" noProof="0">
                <a:ln>
                  <a:noFill/>
                </a:ln>
                <a:solidFill>
                  <a:sysClr val="windowText" lastClr="000000"/>
                </a:solidFill>
                <a:effectLst/>
                <a:uLnTx/>
                <a:uFillTx/>
                <a:latin typeface="Arial" pitchFamily="34" charset="0"/>
                <a:ea typeface="Arial" pitchFamily="34" charset="0"/>
                <a:cs typeface="Arial" pitchFamily="34" charset="0"/>
                <a:sym typeface="Arial" pitchFamily="34" charset="0"/>
              </a:rPr>
              <a:t>Possibilities of errors</a:t>
            </a:r>
            <a:endParaRPr kumimoji="0" lang="en-US" sz="1800" b="0" i="0" u="none" strike="noStrike" kern="0" cap="none" spc="0" normalizeH="0" baseline="0" noProof="0">
              <a:ln>
                <a:noFill/>
              </a:ln>
              <a:solidFill>
                <a:sysClr val="windowText" lastClr="000000"/>
              </a:solidFill>
              <a:effectLst/>
              <a:uLnTx/>
              <a:uFillTx/>
            </a:endParaRPr>
          </a:p>
        </p:txBody>
      </p:sp>
      <p:grpSp>
        <p:nvGrpSpPr>
          <p:cNvPr id="20" name="Shape 198"/>
          <p:cNvGrpSpPr/>
          <p:nvPr/>
        </p:nvGrpSpPr>
        <p:grpSpPr>
          <a:xfrm>
            <a:off x="1017174" y="1874173"/>
            <a:ext cx="477477" cy="477477"/>
            <a:chOff x="1044399" y="1577809"/>
            <a:chExt cx="699075" cy="699074"/>
          </a:xfrm>
        </p:grpSpPr>
        <p:sp>
          <p:nvSpPr>
            <p:cNvPr id="21" name="Shape 199"/>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Tx/>
                <a:buSzPts val="24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2400" b="0" i="0" u="none" strike="noStrike" kern="0" cap="none" spc="0" normalizeH="0" baseline="0" noProof="0">
                <a:ln>
                  <a:noFill/>
                </a:ln>
                <a:solidFill>
                  <a:srgbClr val="FFFFFF"/>
                </a:solidFill>
                <a:effectLst/>
                <a:uLnTx/>
                <a:uFillTx/>
              </a:endParaRPr>
            </a:p>
          </p:txBody>
        </p:sp>
        <p:sp>
          <p:nvSpPr>
            <p:cNvPr id="22" name="Shape 200"/>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Tx/>
                <a:buSzPts val="15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ysClr val="windowText" lastClr="000000"/>
                </a:solidFill>
                <a:effectLst/>
                <a:uLnTx/>
                <a:uFillTx/>
                <a:latin typeface="Source Sans Pro Light"/>
                <a:ea typeface="Source Sans Pro Light"/>
                <a:cs typeface="Source Sans Pro Light"/>
                <a:sym typeface="Source Sans Pro Light"/>
              </a:endParaRPr>
            </a:p>
          </p:txBody>
        </p:sp>
      </p:grpSp>
      <p:sp>
        <p:nvSpPr>
          <p:cNvPr id="23" name="Rectangle 22"/>
          <p:cNvSpPr/>
          <p:nvPr/>
        </p:nvSpPr>
        <p:spPr>
          <a:xfrm>
            <a:off x="1637998" y="1961244"/>
            <a:ext cx="3159839" cy="369332"/>
          </a:xfrm>
          <a:prstGeom prst="rect">
            <a:avLst/>
          </a:prstGeom>
        </p:spPr>
        <p:txBody>
          <a:bodyPr wrap="none">
            <a:sp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0" cap="none" spc="0" normalizeH="0" baseline="0" noProof="0">
                <a:ln>
                  <a:noFill/>
                </a:ln>
                <a:solidFill>
                  <a:sysClr val="windowText" lastClr="000000"/>
                </a:solidFill>
                <a:effectLst/>
                <a:uLnTx/>
                <a:uFillTx/>
                <a:latin typeface="Arial" pitchFamily="34" charset="0"/>
                <a:ea typeface="Arial" pitchFamily="34" charset="0"/>
                <a:cs typeface="Arial" pitchFamily="34" charset="0"/>
                <a:sym typeface="Arial" pitchFamily="34" charset="0"/>
              </a:rPr>
              <a:t>Not suitable for all </a:t>
            </a:r>
            <a:r>
              <a:rPr kumimoji="0" lang="en-US" sz="1800" b="1" i="0" u="none" strike="noStrike" cap="none" normalizeH="0" noProof="0">
                <a:solidFill>
                  <a:sysClr val="windowText" lastClr="000000"/>
                </a:solidFill>
                <a:uLnTx/>
                <a:uFillTx/>
                <a:latin typeface="Arial" pitchFamily="34" charset="0"/>
                <a:ea typeface="Arial" pitchFamily="34" charset="0"/>
                <a:cs typeface="Arial" pitchFamily="34" charset="0"/>
                <a:sym typeface="Arial" pitchFamily="34" charset="0"/>
              </a:rPr>
              <a:t>p</a:t>
            </a:r>
            <a:r>
              <a:rPr kumimoji="0" lang="en-US" sz="1800" b="1" i="0" u="none" strike="noStrike" kern="0" cap="none" spc="0" normalizeH="0" baseline="0" noProof="0" err="1">
                <a:ln>
                  <a:noFill/>
                </a:ln>
                <a:solidFill>
                  <a:sysClr val="windowText" lastClr="000000"/>
                </a:solidFill>
                <a:effectLst/>
                <a:uLnTx/>
                <a:uFillTx/>
                <a:latin typeface="Arial" pitchFamily="34" charset="0"/>
                <a:ea typeface="Arial" pitchFamily="34" charset="0"/>
                <a:cs typeface="Arial" pitchFamily="34" charset="0"/>
                <a:sym typeface="Arial" pitchFamily="34" charset="0"/>
              </a:rPr>
              <a:t>rojects</a:t>
            </a:r>
            <a:endParaRPr kumimoji="0" lang="en-US" sz="1800" b="1" i="0" u="none" strike="noStrike" kern="0" cap="none" spc="0" normalizeH="0" baseline="0" noProof="0">
              <a:ln>
                <a:noFill/>
              </a:ln>
              <a:solidFill>
                <a:sysClr val="windowText" lastClr="000000"/>
              </a:solidFill>
              <a:effectLst/>
              <a:uLnTx/>
              <a:uFillTx/>
            </a:endParaRPr>
          </a:p>
        </p:txBody>
      </p:sp>
      <p:grpSp>
        <p:nvGrpSpPr>
          <p:cNvPr id="24" name="Shape 198"/>
          <p:cNvGrpSpPr/>
          <p:nvPr/>
        </p:nvGrpSpPr>
        <p:grpSpPr>
          <a:xfrm>
            <a:off x="1017174" y="2545801"/>
            <a:ext cx="477477" cy="477477"/>
            <a:chOff x="1044399" y="1577809"/>
            <a:chExt cx="699075" cy="699074"/>
          </a:xfrm>
        </p:grpSpPr>
        <p:sp>
          <p:nvSpPr>
            <p:cNvPr id="25" name="Shape 199"/>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Tx/>
                <a:buSzPts val="24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2400" b="0" i="0" u="none" strike="noStrike" kern="0" cap="none" spc="0" normalizeH="0" baseline="0" noProof="0">
                <a:ln>
                  <a:noFill/>
                </a:ln>
                <a:solidFill>
                  <a:srgbClr val="FFFFFF"/>
                </a:solidFill>
                <a:effectLst/>
                <a:uLnTx/>
                <a:uFillTx/>
              </a:endParaRPr>
            </a:p>
          </p:txBody>
        </p:sp>
        <p:sp>
          <p:nvSpPr>
            <p:cNvPr id="26" name="Shape 200"/>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Tx/>
                <a:buSzPts val="15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ysClr val="windowText" lastClr="000000"/>
                </a:solidFill>
                <a:effectLst/>
                <a:uLnTx/>
                <a:uFillTx/>
                <a:latin typeface="Source Sans Pro Light"/>
                <a:ea typeface="Source Sans Pro Light"/>
                <a:cs typeface="Source Sans Pro Light"/>
                <a:sym typeface="Source Sans Pro Light"/>
              </a:endParaRPr>
            </a:p>
          </p:txBody>
        </p:sp>
      </p:grpSp>
      <p:sp>
        <p:nvSpPr>
          <p:cNvPr id="27" name="Rectangle 26"/>
          <p:cNvSpPr/>
          <p:nvPr/>
        </p:nvSpPr>
        <p:spPr>
          <a:xfrm>
            <a:off x="1637998" y="2632872"/>
            <a:ext cx="2544286" cy="369332"/>
          </a:xfrm>
          <a:prstGeom prst="rect">
            <a:avLst/>
          </a:prstGeom>
        </p:spPr>
        <p:txBody>
          <a:bodyPr wrap="none">
            <a:sp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0" cap="none" spc="0" normalizeH="0" baseline="0" noProof="0">
                <a:ln>
                  <a:noFill/>
                </a:ln>
                <a:solidFill>
                  <a:sysClr val="windowText" lastClr="000000"/>
                </a:solidFill>
                <a:effectLst/>
                <a:uLnTx/>
                <a:uFillTx/>
                <a:latin typeface="Arial" pitchFamily="34" charset="0"/>
                <a:ea typeface="Arial" pitchFamily="34" charset="0"/>
                <a:cs typeface="Arial" pitchFamily="34" charset="0"/>
                <a:sym typeface="Arial" pitchFamily="34" charset="0"/>
              </a:rPr>
              <a:t>Implicit assumptions </a:t>
            </a:r>
          </a:p>
        </p:txBody>
      </p:sp>
      <p:grpSp>
        <p:nvGrpSpPr>
          <p:cNvPr id="28" name="Shape 198"/>
          <p:cNvGrpSpPr/>
          <p:nvPr/>
        </p:nvGrpSpPr>
        <p:grpSpPr>
          <a:xfrm>
            <a:off x="1017174" y="3217429"/>
            <a:ext cx="477477" cy="477477"/>
            <a:chOff x="1044399" y="1577809"/>
            <a:chExt cx="699075" cy="699074"/>
          </a:xfrm>
        </p:grpSpPr>
        <p:sp>
          <p:nvSpPr>
            <p:cNvPr id="29" name="Shape 199"/>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Tx/>
                <a:buSzPts val="24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2400" b="0" i="0" u="none" strike="noStrike" kern="0" cap="none" spc="0" normalizeH="0" baseline="0" noProof="0">
                <a:ln>
                  <a:noFill/>
                </a:ln>
                <a:solidFill>
                  <a:srgbClr val="FFFFFF"/>
                </a:solidFill>
                <a:effectLst/>
                <a:uLnTx/>
                <a:uFillTx/>
              </a:endParaRPr>
            </a:p>
          </p:txBody>
        </p:sp>
        <p:sp>
          <p:nvSpPr>
            <p:cNvPr id="30" name="Shape 200"/>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Tx/>
                <a:buSzPts val="15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ysClr val="windowText" lastClr="000000"/>
                </a:solidFill>
                <a:effectLst/>
                <a:uLnTx/>
                <a:uFillTx/>
                <a:latin typeface="Source Sans Pro Light"/>
                <a:ea typeface="Source Sans Pro Light"/>
                <a:cs typeface="Source Sans Pro Light"/>
                <a:sym typeface="Source Sans Pro Light"/>
              </a:endParaRPr>
            </a:p>
          </p:txBody>
        </p:sp>
      </p:grpSp>
      <p:sp>
        <p:nvSpPr>
          <p:cNvPr id="31" name="Rectangle 30"/>
          <p:cNvSpPr/>
          <p:nvPr/>
        </p:nvSpPr>
        <p:spPr>
          <a:xfrm>
            <a:off x="1637998" y="3304500"/>
            <a:ext cx="2954655" cy="369332"/>
          </a:xfrm>
          <a:prstGeom prst="rect">
            <a:avLst/>
          </a:prstGeom>
        </p:spPr>
        <p:txBody>
          <a:bodyPr wrap="none">
            <a:sp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0" cap="none" spc="0" normalizeH="0" baseline="0" noProof="0">
                <a:ln>
                  <a:noFill/>
                </a:ln>
                <a:solidFill>
                  <a:sysClr val="windowText" lastClr="000000"/>
                </a:solidFill>
                <a:effectLst/>
                <a:uLnTx/>
                <a:uFillTx/>
                <a:latin typeface="Arial" pitchFamily="34" charset="0"/>
                <a:ea typeface="Arial" pitchFamily="34" charset="0"/>
                <a:cs typeface="Arial" pitchFamily="34" charset="0"/>
                <a:sym typeface="Arial" pitchFamily="34" charset="0"/>
              </a:rPr>
              <a:t>High risk and uncertainty</a:t>
            </a:r>
          </a:p>
        </p:txBody>
      </p:sp>
      <p:grpSp>
        <p:nvGrpSpPr>
          <p:cNvPr id="32" name="Shape 198"/>
          <p:cNvGrpSpPr/>
          <p:nvPr/>
        </p:nvGrpSpPr>
        <p:grpSpPr>
          <a:xfrm>
            <a:off x="1017174" y="3889057"/>
            <a:ext cx="477477" cy="477477"/>
            <a:chOff x="1044399" y="1577809"/>
            <a:chExt cx="699075" cy="699074"/>
          </a:xfrm>
        </p:grpSpPr>
        <p:sp>
          <p:nvSpPr>
            <p:cNvPr id="33" name="Shape 199"/>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Tx/>
                <a:buSzPts val="24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2400" b="0" i="0" u="none" strike="noStrike" kern="0" cap="none" spc="0" normalizeH="0" baseline="0" noProof="0">
                <a:ln>
                  <a:noFill/>
                </a:ln>
                <a:solidFill>
                  <a:srgbClr val="FFFFFF"/>
                </a:solidFill>
                <a:effectLst/>
                <a:uLnTx/>
                <a:uFillTx/>
              </a:endParaRPr>
            </a:p>
          </p:txBody>
        </p:sp>
        <p:sp>
          <p:nvSpPr>
            <p:cNvPr id="34" name="Shape 200"/>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Tx/>
                <a:buSzPts val="15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ysClr val="windowText" lastClr="000000"/>
                </a:solidFill>
                <a:effectLst/>
                <a:uLnTx/>
                <a:uFillTx/>
                <a:latin typeface="Source Sans Pro Light"/>
                <a:ea typeface="Source Sans Pro Light"/>
                <a:cs typeface="Source Sans Pro Light"/>
                <a:sym typeface="Source Sans Pro Light"/>
              </a:endParaRPr>
            </a:p>
          </p:txBody>
        </p:sp>
      </p:grpSp>
      <p:sp>
        <p:nvSpPr>
          <p:cNvPr id="35" name="Rectangle 34"/>
          <p:cNvSpPr/>
          <p:nvPr/>
        </p:nvSpPr>
        <p:spPr>
          <a:xfrm>
            <a:off x="1637998" y="3976128"/>
            <a:ext cx="3762568" cy="369332"/>
          </a:xfrm>
          <a:prstGeom prst="rect">
            <a:avLst/>
          </a:prstGeom>
        </p:spPr>
        <p:txBody>
          <a:bodyPr wrap="none">
            <a:sp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0" cap="none" spc="0" normalizeH="0" baseline="0" noProof="0">
                <a:ln>
                  <a:noFill/>
                </a:ln>
                <a:solidFill>
                  <a:sysClr val="windowText" lastClr="000000"/>
                </a:solidFill>
                <a:effectLst/>
                <a:uLnTx/>
                <a:uFillTx/>
                <a:latin typeface="Arial" pitchFamily="34" charset="0"/>
                <a:ea typeface="Arial" pitchFamily="34" charset="0"/>
                <a:cs typeface="Arial" pitchFamily="34" charset="0"/>
                <a:sym typeface="Arial" pitchFamily="34" charset="0"/>
              </a:rPr>
              <a:t>Non-adaptive design </a:t>
            </a:r>
            <a:r>
              <a:rPr kumimoji="0" lang="en-US" sz="1800" b="1" i="0" u="none" strike="noStrike" cap="none" normalizeH="0" noProof="0">
                <a:solidFill>
                  <a:sysClr val="windowText" lastClr="000000"/>
                </a:solidFill>
                <a:uLnTx/>
                <a:uFillTx/>
                <a:latin typeface="Arial" pitchFamily="34" charset="0"/>
                <a:ea typeface="Arial" pitchFamily="34" charset="0"/>
                <a:cs typeface="Arial" pitchFamily="34" charset="0"/>
                <a:sym typeface="Arial" pitchFamily="34" charset="0"/>
              </a:rPr>
              <a:t>c</a:t>
            </a:r>
            <a:r>
              <a:rPr kumimoji="0" lang="en-US" sz="1800" b="1" i="0" u="none" strike="noStrike" kern="0" cap="none" spc="0" normalizeH="0" baseline="0" noProof="0" err="1">
                <a:ln>
                  <a:noFill/>
                </a:ln>
                <a:solidFill>
                  <a:sysClr val="windowText" lastClr="000000"/>
                </a:solidFill>
                <a:effectLst/>
                <a:uLnTx/>
                <a:uFillTx/>
                <a:latin typeface="Arial" pitchFamily="34" charset="0"/>
                <a:ea typeface="Arial" pitchFamily="34" charset="0"/>
                <a:cs typeface="Arial" pitchFamily="34" charset="0"/>
                <a:sym typeface="Arial" pitchFamily="34" charset="0"/>
              </a:rPr>
              <a:t>onstraints</a:t>
            </a:r>
            <a:endParaRPr kumimoji="0" lang="en-US" sz="1800" b="1" i="0" u="none" strike="noStrike" kern="0" cap="none" spc="0" normalizeH="0" baseline="0" noProof="0">
              <a:ln>
                <a:noFill/>
              </a:ln>
              <a:solidFill>
                <a:sysClr val="windowText" lastClr="000000"/>
              </a:solidFill>
              <a:effectLst/>
              <a:uLnTx/>
              <a:uFillTx/>
            </a:endParaRPr>
          </a:p>
        </p:txBody>
      </p:sp>
      <p:grpSp>
        <p:nvGrpSpPr>
          <p:cNvPr id="36" name="Shape 198"/>
          <p:cNvGrpSpPr/>
          <p:nvPr/>
        </p:nvGrpSpPr>
        <p:grpSpPr>
          <a:xfrm>
            <a:off x="1017174" y="4560685"/>
            <a:ext cx="477477" cy="477477"/>
            <a:chOff x="1044399" y="1577809"/>
            <a:chExt cx="699075" cy="699074"/>
          </a:xfrm>
        </p:grpSpPr>
        <p:sp>
          <p:nvSpPr>
            <p:cNvPr id="37" name="Shape 199"/>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Tx/>
                <a:buSzPts val="24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2400" b="0" i="0" u="none" strike="noStrike" kern="0" cap="none" spc="0" normalizeH="0" baseline="0" noProof="0">
                <a:ln>
                  <a:noFill/>
                </a:ln>
                <a:solidFill>
                  <a:srgbClr val="FFFFFF"/>
                </a:solidFill>
                <a:effectLst/>
                <a:uLnTx/>
                <a:uFillTx/>
              </a:endParaRPr>
            </a:p>
          </p:txBody>
        </p:sp>
        <p:sp>
          <p:nvSpPr>
            <p:cNvPr id="38" name="Shape 200"/>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Tx/>
                <a:buSzPts val="15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ysClr val="windowText" lastClr="000000"/>
                </a:solidFill>
                <a:effectLst/>
                <a:uLnTx/>
                <a:uFillTx/>
                <a:latin typeface="Source Sans Pro Light"/>
                <a:ea typeface="Source Sans Pro Light"/>
                <a:cs typeface="Source Sans Pro Light"/>
                <a:sym typeface="Source Sans Pro Light"/>
              </a:endParaRPr>
            </a:p>
          </p:txBody>
        </p:sp>
      </p:grpSp>
      <p:sp>
        <p:nvSpPr>
          <p:cNvPr id="39" name="Rectangle 38"/>
          <p:cNvSpPr/>
          <p:nvPr/>
        </p:nvSpPr>
        <p:spPr>
          <a:xfrm>
            <a:off x="1637998" y="4647756"/>
            <a:ext cx="4737194" cy="369332"/>
          </a:xfrm>
          <a:prstGeom prst="rect">
            <a:avLst/>
          </a:prstGeom>
        </p:spPr>
        <p:txBody>
          <a:bodyPr wrap="none">
            <a:sp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0" cap="none" spc="0" normalizeH="0" baseline="0" noProof="0">
                <a:ln>
                  <a:noFill/>
                </a:ln>
                <a:solidFill>
                  <a:sysClr val="windowText" lastClr="000000"/>
                </a:solidFill>
                <a:effectLst/>
                <a:uLnTx/>
                <a:uFillTx/>
                <a:latin typeface="Arial" pitchFamily="34" charset="0"/>
                <a:ea typeface="Arial" pitchFamily="34" charset="0"/>
                <a:cs typeface="Arial" pitchFamily="34" charset="0"/>
                <a:sym typeface="Arial" pitchFamily="34" charset="0"/>
              </a:rPr>
              <a:t>Ignores mid-process </a:t>
            </a:r>
            <a:r>
              <a:rPr kumimoji="0" lang="en-US" sz="1800" b="1" i="0" u="none" strike="noStrike" cap="none" normalizeH="0" noProof="0">
                <a:solidFill>
                  <a:sysClr val="windowText" lastClr="000000"/>
                </a:solidFill>
                <a:uLnTx/>
                <a:uFillTx/>
                <a:latin typeface="Arial" pitchFamily="34" charset="0"/>
                <a:ea typeface="Arial" pitchFamily="34" charset="0"/>
                <a:cs typeface="Arial" pitchFamily="34" charset="0"/>
                <a:sym typeface="Arial" pitchFamily="34" charset="0"/>
              </a:rPr>
              <a:t>u</a:t>
            </a:r>
            <a:r>
              <a:rPr kumimoji="0" lang="en-US" sz="1800" b="1" i="0" u="none" strike="noStrike" kern="0" cap="none" spc="0" normalizeH="0" baseline="0" noProof="0">
                <a:ln>
                  <a:noFill/>
                </a:ln>
                <a:solidFill>
                  <a:sysClr val="windowText" lastClr="000000"/>
                </a:solidFill>
                <a:effectLst/>
                <a:uLnTx/>
                <a:uFillTx/>
                <a:latin typeface="Arial" pitchFamily="34" charset="0"/>
                <a:ea typeface="Arial" pitchFamily="34" charset="0"/>
                <a:cs typeface="Arial" pitchFamily="34" charset="0"/>
                <a:sym typeface="Arial" pitchFamily="34" charset="0"/>
              </a:rPr>
              <a:t>ser/client </a:t>
            </a:r>
            <a:r>
              <a:rPr kumimoji="0" lang="en-US" sz="1800" b="1" i="0" u="none" strike="noStrike" cap="none" normalizeH="0" noProof="0">
                <a:solidFill>
                  <a:sysClr val="windowText" lastClr="000000"/>
                </a:solidFill>
                <a:uLnTx/>
                <a:uFillTx/>
                <a:latin typeface="Arial" pitchFamily="34" charset="0"/>
                <a:ea typeface="Arial" pitchFamily="34" charset="0"/>
                <a:cs typeface="Arial" pitchFamily="34" charset="0"/>
                <a:sym typeface="Arial" pitchFamily="34" charset="0"/>
              </a:rPr>
              <a:t>f</a:t>
            </a:r>
            <a:r>
              <a:rPr kumimoji="0" lang="en-US" sz="1800" b="1" i="0" u="none" strike="noStrike" kern="0" cap="none" spc="0" normalizeH="0" baseline="0" noProof="0" err="1">
                <a:ln>
                  <a:noFill/>
                </a:ln>
                <a:solidFill>
                  <a:sysClr val="windowText" lastClr="000000"/>
                </a:solidFill>
                <a:effectLst/>
                <a:uLnTx/>
                <a:uFillTx/>
                <a:latin typeface="Arial" pitchFamily="34" charset="0"/>
                <a:ea typeface="Arial" pitchFamily="34" charset="0"/>
                <a:cs typeface="Arial" pitchFamily="34" charset="0"/>
                <a:sym typeface="Arial" pitchFamily="34" charset="0"/>
              </a:rPr>
              <a:t>eedback</a:t>
            </a:r>
            <a:endParaRPr kumimoji="0" lang="en-US" sz="1800" b="1" i="0" u="none" strike="noStrike" kern="0" cap="none" spc="0" normalizeH="0" baseline="0" noProof="0">
              <a:ln>
                <a:noFill/>
              </a:ln>
              <a:solidFill>
                <a:sysClr val="windowText" lastClr="000000"/>
              </a:solidFill>
              <a:effectLst/>
              <a:uLnTx/>
              <a:uFillTx/>
            </a:endParaRPr>
          </a:p>
        </p:txBody>
      </p:sp>
      <p:grpSp>
        <p:nvGrpSpPr>
          <p:cNvPr id="40" name="Shape 198"/>
          <p:cNvGrpSpPr/>
          <p:nvPr/>
        </p:nvGrpSpPr>
        <p:grpSpPr>
          <a:xfrm>
            <a:off x="1017174" y="5232313"/>
            <a:ext cx="477477" cy="477477"/>
            <a:chOff x="1044399" y="1577809"/>
            <a:chExt cx="699075" cy="699074"/>
          </a:xfrm>
        </p:grpSpPr>
        <p:sp>
          <p:nvSpPr>
            <p:cNvPr id="41" name="Shape 199"/>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Tx/>
                <a:buSzPts val="24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2400" b="0" i="0" u="none" strike="noStrike" kern="0" cap="none" spc="0" normalizeH="0" baseline="0" noProof="0">
                <a:ln>
                  <a:noFill/>
                </a:ln>
                <a:solidFill>
                  <a:srgbClr val="FFFFFF"/>
                </a:solidFill>
                <a:effectLst/>
                <a:uLnTx/>
                <a:uFillTx/>
              </a:endParaRPr>
            </a:p>
          </p:txBody>
        </p:sp>
        <p:sp>
          <p:nvSpPr>
            <p:cNvPr id="42" name="Shape 200"/>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Tx/>
                <a:buSzPts val="15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ysClr val="windowText" lastClr="000000"/>
                </a:solidFill>
                <a:effectLst/>
                <a:uLnTx/>
                <a:uFillTx/>
                <a:latin typeface="Source Sans Pro Light"/>
                <a:ea typeface="Source Sans Pro Light"/>
                <a:cs typeface="Source Sans Pro Light"/>
                <a:sym typeface="Source Sans Pro Light"/>
              </a:endParaRPr>
            </a:p>
          </p:txBody>
        </p:sp>
      </p:grpSp>
      <p:grpSp>
        <p:nvGrpSpPr>
          <p:cNvPr id="43" name="Group 42"/>
          <p:cNvGrpSpPr/>
          <p:nvPr/>
        </p:nvGrpSpPr>
        <p:grpSpPr>
          <a:xfrm>
            <a:off x="1048937" y="1791471"/>
            <a:ext cx="5328291" cy="4029768"/>
            <a:chOff x="1048938" y="1791471"/>
            <a:chExt cx="4909038" cy="4029768"/>
          </a:xfrm>
        </p:grpSpPr>
        <p:cxnSp>
          <p:nvCxnSpPr>
            <p:cNvPr id="44" name="Shape 202"/>
            <p:cNvCxnSpPr/>
            <p:nvPr/>
          </p:nvCxnSpPr>
          <p:spPr>
            <a:xfrm>
              <a:off x="1048938" y="1791471"/>
              <a:ext cx="4909038" cy="0"/>
            </a:xfrm>
            <a:prstGeom prst="straightConnector1">
              <a:avLst/>
            </a:prstGeom>
            <a:noFill/>
            <a:ln w="9525" cap="flat" cmpd="sng">
              <a:solidFill>
                <a:srgbClr val="16BF7F"/>
              </a:solidFill>
              <a:prstDash val="solid"/>
              <a:round/>
              <a:headEnd type="none" w="sm" len="sm"/>
              <a:tailEnd type="none" w="sm" len="sm"/>
            </a:ln>
          </p:spPr>
        </p:cxnSp>
        <p:cxnSp>
          <p:nvCxnSpPr>
            <p:cNvPr id="45" name="Shape 202"/>
            <p:cNvCxnSpPr/>
            <p:nvPr/>
          </p:nvCxnSpPr>
          <p:spPr>
            <a:xfrm>
              <a:off x="1048938" y="2463099"/>
              <a:ext cx="4909038" cy="0"/>
            </a:xfrm>
            <a:prstGeom prst="straightConnector1">
              <a:avLst/>
            </a:prstGeom>
            <a:noFill/>
            <a:ln w="9525" cap="flat" cmpd="sng">
              <a:solidFill>
                <a:srgbClr val="16BF7F"/>
              </a:solidFill>
              <a:prstDash val="solid"/>
              <a:round/>
              <a:headEnd type="none" w="sm" len="sm"/>
              <a:tailEnd type="none" w="sm" len="sm"/>
            </a:ln>
          </p:spPr>
        </p:cxnSp>
        <p:cxnSp>
          <p:nvCxnSpPr>
            <p:cNvPr id="46" name="Shape 202"/>
            <p:cNvCxnSpPr/>
            <p:nvPr/>
          </p:nvCxnSpPr>
          <p:spPr>
            <a:xfrm>
              <a:off x="1048938" y="3134727"/>
              <a:ext cx="4909038" cy="0"/>
            </a:xfrm>
            <a:prstGeom prst="straightConnector1">
              <a:avLst/>
            </a:prstGeom>
            <a:noFill/>
            <a:ln w="9525" cap="flat" cmpd="sng">
              <a:solidFill>
                <a:srgbClr val="16BF7F"/>
              </a:solidFill>
              <a:prstDash val="solid"/>
              <a:round/>
              <a:headEnd type="none" w="sm" len="sm"/>
              <a:tailEnd type="none" w="sm" len="sm"/>
            </a:ln>
          </p:spPr>
        </p:cxnSp>
        <p:cxnSp>
          <p:nvCxnSpPr>
            <p:cNvPr id="47" name="Shape 202"/>
            <p:cNvCxnSpPr/>
            <p:nvPr/>
          </p:nvCxnSpPr>
          <p:spPr>
            <a:xfrm>
              <a:off x="1048938" y="3806355"/>
              <a:ext cx="4909038" cy="0"/>
            </a:xfrm>
            <a:prstGeom prst="straightConnector1">
              <a:avLst/>
            </a:prstGeom>
            <a:noFill/>
            <a:ln w="9525" cap="flat" cmpd="sng">
              <a:solidFill>
                <a:srgbClr val="16BF7F"/>
              </a:solidFill>
              <a:prstDash val="solid"/>
              <a:round/>
              <a:headEnd type="none" w="sm" len="sm"/>
              <a:tailEnd type="none" w="sm" len="sm"/>
            </a:ln>
          </p:spPr>
        </p:cxnSp>
        <p:cxnSp>
          <p:nvCxnSpPr>
            <p:cNvPr id="48" name="Shape 202"/>
            <p:cNvCxnSpPr/>
            <p:nvPr/>
          </p:nvCxnSpPr>
          <p:spPr>
            <a:xfrm>
              <a:off x="1048938" y="4477983"/>
              <a:ext cx="4909038" cy="0"/>
            </a:xfrm>
            <a:prstGeom prst="straightConnector1">
              <a:avLst/>
            </a:prstGeom>
            <a:noFill/>
            <a:ln w="9525" cap="flat" cmpd="sng">
              <a:solidFill>
                <a:srgbClr val="16BF7F"/>
              </a:solidFill>
              <a:prstDash val="solid"/>
              <a:round/>
              <a:headEnd type="none" w="sm" len="sm"/>
              <a:tailEnd type="none" w="sm" len="sm"/>
            </a:ln>
          </p:spPr>
        </p:cxnSp>
        <p:cxnSp>
          <p:nvCxnSpPr>
            <p:cNvPr id="49" name="Shape 202"/>
            <p:cNvCxnSpPr/>
            <p:nvPr/>
          </p:nvCxnSpPr>
          <p:spPr>
            <a:xfrm>
              <a:off x="1048938" y="5149611"/>
              <a:ext cx="4909038" cy="0"/>
            </a:xfrm>
            <a:prstGeom prst="straightConnector1">
              <a:avLst/>
            </a:prstGeom>
            <a:noFill/>
            <a:ln w="9525" cap="flat" cmpd="sng">
              <a:solidFill>
                <a:srgbClr val="16BF7F"/>
              </a:solidFill>
              <a:prstDash val="solid"/>
              <a:round/>
              <a:headEnd type="none" w="sm" len="sm"/>
              <a:tailEnd type="none" w="sm" len="sm"/>
            </a:ln>
          </p:spPr>
        </p:cxnSp>
        <p:cxnSp>
          <p:nvCxnSpPr>
            <p:cNvPr id="50" name="Shape 202"/>
            <p:cNvCxnSpPr/>
            <p:nvPr/>
          </p:nvCxnSpPr>
          <p:spPr>
            <a:xfrm>
              <a:off x="1048938" y="5821239"/>
              <a:ext cx="4909038" cy="0"/>
            </a:xfrm>
            <a:prstGeom prst="straightConnector1">
              <a:avLst/>
            </a:prstGeom>
            <a:noFill/>
            <a:ln w="9525" cap="flat" cmpd="sng">
              <a:solidFill>
                <a:srgbClr val="16BF7F"/>
              </a:solidFill>
              <a:prstDash val="solid"/>
              <a:round/>
              <a:headEnd type="none" w="sm" len="sm"/>
              <a:tailEnd type="none" w="sm" len="sm"/>
            </a:ln>
          </p:spPr>
        </p:cxnSp>
      </p:grpSp>
      <p:sp>
        <p:nvSpPr>
          <p:cNvPr id="51" name="Rectangle 50"/>
          <p:cNvSpPr/>
          <p:nvPr/>
        </p:nvSpPr>
        <p:spPr>
          <a:xfrm>
            <a:off x="1637998" y="5319384"/>
            <a:ext cx="2659702" cy="369332"/>
          </a:xfrm>
          <a:prstGeom prst="rect">
            <a:avLst/>
          </a:prstGeom>
        </p:spPr>
        <p:txBody>
          <a:bodyPr wrap="none">
            <a:sp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0" cap="none" spc="0" normalizeH="0" baseline="0" noProof="0">
                <a:ln>
                  <a:noFill/>
                </a:ln>
                <a:solidFill>
                  <a:sysClr val="windowText" lastClr="000000"/>
                </a:solidFill>
                <a:effectLst/>
                <a:uLnTx/>
                <a:uFillTx/>
                <a:latin typeface="Arial" pitchFamily="34" charset="0"/>
                <a:ea typeface="Arial" pitchFamily="34" charset="0"/>
                <a:cs typeface="Arial" pitchFamily="34" charset="0"/>
                <a:sym typeface="Arial" pitchFamily="34" charset="0"/>
              </a:rPr>
              <a:t>Delayed testing period</a:t>
            </a:r>
          </a:p>
        </p:txBody>
      </p:sp>
      <p:grpSp>
        <p:nvGrpSpPr>
          <p:cNvPr id="52" name="Shape 198"/>
          <p:cNvGrpSpPr/>
          <p:nvPr/>
        </p:nvGrpSpPr>
        <p:grpSpPr>
          <a:xfrm>
            <a:off x="1017174" y="5903941"/>
            <a:ext cx="477477" cy="477477"/>
            <a:chOff x="1044399" y="1577809"/>
            <a:chExt cx="699075" cy="699074"/>
          </a:xfrm>
        </p:grpSpPr>
        <p:sp>
          <p:nvSpPr>
            <p:cNvPr id="53" name="Shape 199"/>
            <p:cNvSpPr/>
            <p:nvPr/>
          </p:nvSpPr>
          <p:spPr>
            <a:xfrm>
              <a:off x="1044399" y="1577809"/>
              <a:ext cx="699075" cy="699074"/>
            </a:xfrm>
            <a:prstGeom prst="ellipse">
              <a:avLst/>
            </a:prstGeom>
            <a:solidFill>
              <a:srgbClr val="1CC083"/>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defTabSz="914400" eaLnBrk="1" fontAlgn="auto" latinLnBrk="0" hangingPunct="1">
                <a:lnSpc>
                  <a:spcPct val="100000"/>
                </a:lnSpc>
                <a:spcBef>
                  <a:spcPct val="0"/>
                </a:spcBef>
                <a:spcAft>
                  <a:spcPct val="0"/>
                </a:spcAft>
                <a:buClrTx/>
                <a:buSzPts val="24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2400" b="0" i="0" u="none" strike="noStrike" kern="0" cap="none" spc="0" normalizeH="0" baseline="0" noProof="0">
                <a:ln>
                  <a:noFill/>
                </a:ln>
                <a:solidFill>
                  <a:srgbClr val="FFFFFF"/>
                </a:solidFill>
                <a:effectLst/>
                <a:uLnTx/>
                <a:uFillTx/>
              </a:endParaRPr>
            </a:p>
          </p:txBody>
        </p:sp>
        <p:sp>
          <p:nvSpPr>
            <p:cNvPr id="54" name="Shape 200"/>
            <p:cNvSpPr/>
            <p:nvPr/>
          </p:nvSpPr>
          <p:spPr>
            <a:xfrm>
              <a:off x="1254273" y="1787682"/>
              <a:ext cx="279327" cy="279327"/>
            </a:xfrm>
            <a:custGeom>
              <a:rect l="0" t="0" r="0" b="0"/>
              <a:pathLst>
                <a:path w="119999" h="119999"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FFFFFF"/>
            </a:solidFill>
            <a:ln>
              <a:noFill/>
            </a:ln>
          </p:spPr>
          <p:txBody>
            <a:bodyPr spcFirstLastPara="1" wrap="square" lIns="19025" tIns="19025" rIns="19025" bIns="19025" anchor="ctr" anchorCtr="0">
              <a:no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Tx/>
                <a:buSzPts val="1500"/>
                <a:buFontTx/>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kumimoji="0" sz="1500" b="0" i="0" u="none" strike="noStrike" kern="0" cap="none" spc="0" normalizeH="0" baseline="0" noProof="0">
                <a:ln>
                  <a:noFill/>
                </a:ln>
                <a:solidFill>
                  <a:sysClr val="windowText" lastClr="000000"/>
                </a:solidFill>
                <a:effectLst/>
                <a:uLnTx/>
                <a:uFillTx/>
                <a:latin typeface="Source Sans Pro Light"/>
                <a:ea typeface="Source Sans Pro Light"/>
                <a:cs typeface="Source Sans Pro Light"/>
                <a:sym typeface="Source Sans Pro Light"/>
              </a:endParaRPr>
            </a:p>
          </p:txBody>
        </p:sp>
      </p:grpSp>
      <p:sp>
        <p:nvSpPr>
          <p:cNvPr id="55" name="Rectangle 54"/>
          <p:cNvSpPr/>
          <p:nvPr/>
        </p:nvSpPr>
        <p:spPr>
          <a:xfrm>
            <a:off x="1637998" y="5991012"/>
            <a:ext cx="2787943" cy="369332"/>
          </a:xfrm>
          <a:prstGeom prst="rect">
            <a:avLst/>
          </a:prstGeom>
        </p:spPr>
        <p:txBody>
          <a:bodyPr wrap="none">
            <a:spAutoFit/>
          </a:bodyPr>
          <a:lstStyle>
            <a:defPPr marR="0" lvl="0" algn="l" rtl="0">
              <a:lnSpc>
                <a:spcPct val="100000"/>
              </a:lnSpc>
              <a:spcBef>
                <a:spcPct val="0"/>
              </a:spcBef>
              <a:spcAft>
                <a:spcPct val="0"/>
              </a:spcAft>
              <a:defRPr lang="en-US"/>
            </a:defPPr>
          </a:lstStyle>
          <a:p>
            <a:pPr marL="0" marR="0" lvl="0" indent="0" algn="l" defTabSz="914400" eaLnBrk="1" fontAlgn="auto" latinLnBrk="0" hangingPunct="1">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0" cap="none" spc="0" normalizeH="0" baseline="0" noProof="0">
                <a:ln>
                  <a:noFill/>
                </a:ln>
                <a:solidFill>
                  <a:sysClr val="windowText" lastClr="000000"/>
                </a:solidFill>
                <a:effectLst/>
                <a:uLnTx/>
                <a:uFillTx/>
                <a:latin typeface="Arial" pitchFamily="34" charset="0"/>
                <a:ea typeface="Arial" pitchFamily="34" charset="0"/>
                <a:cs typeface="Arial" pitchFamily="34" charset="0"/>
                <a:sym typeface="Arial" pitchFamily="34" charset="0"/>
              </a:rPr>
              <a:t>Makes changes difficult</a:t>
            </a:r>
          </a:p>
        </p:txBody>
      </p:sp>
    </p:spTree>
    <p:extLst>
      <p:ext uri="{BB962C8B-B14F-4D97-AF65-F5344CB8AC3E}">
        <p14:creationId xmlns:p14="http://schemas.microsoft.com/office/powerpoint/2010/main" val="430733774"/>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endParaRPr lang="en-US"/>
          </a:p>
        </p:txBody>
      </p:sp>
      <p:sp>
        <p:nvSpPr>
          <p:cNvPr id="4" name="Text Placeholder 3"/>
          <p:cNvSpPr>
            <a:spLocks noGrp="1"/>
          </p:cNvSpPr>
          <p:nvPr>
            <p:ph type="body" sz="quarter" idx="26"/>
          </p:nvPr>
        </p:nvSpPr>
        <p:spPr>
          <a:xfrm>
            <a:off x="4809150" y="1852368"/>
            <a:ext cx="7039949" cy="3749410"/>
          </a:xfrm>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Which model is also called as the classic life cycle or the Waterfall model? </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Iterative Development</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Linear Sequential Development</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RAD Model</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Incremental Development</a:t>
            </a:r>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What is the simplest model of software development paradigm? </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V-model</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Spiral model</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Big Bang model</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Waterfall model</a:t>
            </a:r>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Tree>
    <p:extLst>
      <p:ext uri="{BB962C8B-B14F-4D97-AF65-F5344CB8AC3E}">
        <p14:creationId xmlns:p14="http://schemas.microsoft.com/office/powerpoint/2010/main" val="2558632978"/>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endParaRPr lang="en-US"/>
          </a:p>
        </p:txBody>
      </p:sp>
      <p:sp>
        <p:nvSpPr>
          <p:cNvPr id="3" name="Text Placeholder 2"/>
          <p:cNvSpPr>
            <a:spLocks noGrp="1"/>
          </p:cNvSpPr>
          <p:nvPr>
            <p:ph type="body" sz="quarter" idx="26"/>
          </p:nvPr>
        </p:nvSpPr>
        <p:spPr/>
        <p:txBody>
          <a:bodyPr/>
          <a:lstStyle/>
          <a:p>
            <a:pPr marL="342900" marR="0" lvl="0" indent="-342900" algn="l" defTabSz="914400" fontAlgn="auto">
              <a:lnSpc>
                <a:spcPct val="100000"/>
              </a:lnSpc>
              <a:spcBef>
                <a:spcPct val="0"/>
              </a:spcBef>
              <a:spcAft>
                <a:spcPts val="900"/>
              </a:spcAft>
              <a:buSzTx/>
              <a:buFont typeface="+mj-lt"/>
              <a:buAutoNum type="arabicPeriod" startAt="3"/>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 which of the following phases of maintenance, the software is ported to work in a new environment?</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Corrective maintenance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Perfective maintenance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Adaptive maintenance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None of the above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AutoNum type="arabicPeriod" startAt="3"/>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Which of the following testing is carried out by a primary group of customers?</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Alpha-testing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Beta-testing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Gamma-testing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Delta-testing </a:t>
            </a:r>
          </a:p>
          <a:p>
            <a:pPr marL="342900" marR="0" lvl="0" indent="-342900" algn="l" defTabSz="914400" fontAlgn="auto">
              <a:lnSpc>
                <a:spcPct val="100000"/>
              </a:lnSpc>
              <a:spcBef>
                <a:spcPct val="0"/>
              </a:spcBef>
              <a:spcAft>
                <a:spcPts val="900"/>
              </a:spcAft>
              <a:buSzTx/>
              <a:buAutoNum type="arabicPeriod" startAt="3"/>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Tree>
    <p:extLst>
      <p:ext uri="{BB962C8B-B14F-4D97-AF65-F5344CB8AC3E}">
        <p14:creationId xmlns:p14="http://schemas.microsoft.com/office/powerpoint/2010/main" val="572718361"/>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71438" y="107156"/>
            <a:ext cx="9072562" cy="4339828"/>
          </a:xfrm>
        </p:spPr>
        <p:txBody>
          <a:bodyPr/>
          <a:lstStyle/>
          <a:p>
            <a:r>
              <a:rPr lang="en-US" sz="2250" b="1" i="1">
                <a:latin typeface="+mj-lt"/>
              </a:rPr>
              <a:t>1. Individuals and Interactions Over Processes and </a:t>
            </a:r>
            <a:r>
              <a:rPr lang="en-US" sz="2250" b="1" i="1" smtClean="0">
                <a:latin typeface="+mj-lt"/>
              </a:rPr>
              <a:t>Tools</a:t>
            </a:r>
            <a:br>
              <a:rPr lang="en-US" sz="2250" b="1" smtClean="0">
                <a:latin typeface="+mj-lt"/>
              </a:rPr>
            </a:br>
            <a:br>
              <a:rPr lang="en-US" sz="2250" b="1" smtClean="0">
                <a:latin typeface="+mj-lt"/>
              </a:rPr>
            </a:br>
            <a:r>
              <a:rPr lang="en-US" sz="2250" smtClean="0">
                <a:latin typeface="+mj-lt"/>
              </a:rPr>
              <a:t>It </a:t>
            </a:r>
            <a:r>
              <a:rPr lang="en-US" sz="2250">
                <a:latin typeface="+mj-lt"/>
              </a:rPr>
              <a:t>is the people who respond to business needs and drive the development process. If the process or the tools drive </a:t>
            </a:r>
            <a:r>
              <a:rPr lang="en-US" sz="2250" smtClean="0">
                <a:latin typeface="+mj-lt"/>
              </a:rPr>
              <a:t>development</a:t>
            </a:r>
            <a:br>
              <a:rPr lang="en-US" sz="2250" smtClean="0">
                <a:latin typeface="+mj-lt"/>
              </a:rPr>
            </a:br>
            <a:br>
              <a:rPr lang="en-US" sz="2250" smtClean="0">
                <a:latin typeface="+mj-lt"/>
              </a:rPr>
            </a:br>
            <a:r>
              <a:rPr lang="en-US" sz="2250" smtClean="0">
                <a:latin typeface="+mj-lt"/>
              </a:rPr>
              <a:t>The </a:t>
            </a:r>
            <a:r>
              <a:rPr lang="en-US" sz="2250">
                <a:latin typeface="+mj-lt"/>
              </a:rPr>
              <a:t>team is less responsive to change and less likely to meet customer needs</a:t>
            </a:r>
            <a:r>
              <a:rPr lang="en-US" sz="2250" smtClean="0">
                <a:latin typeface="+mj-lt"/>
              </a:rPr>
              <a:t>.</a:t>
            </a:r>
            <a:br>
              <a:rPr lang="en-US" sz="2250" smtClean="0">
                <a:latin typeface="+mj-lt"/>
              </a:rPr>
            </a:br>
            <a:r>
              <a:rPr lang="en-US" sz="2250" smtClean="0">
                <a:latin typeface="+mj-lt"/>
              </a:rPr>
              <a:t> </a:t>
            </a:r>
            <a:r>
              <a:rPr lang="en-US" sz="2250">
                <a:latin typeface="+mj-lt"/>
              </a:rPr>
              <a:t>Communication is an example of the difference between valuing individuals versus process. </a:t>
            </a:r>
            <a:br>
              <a:rPr lang="en-US" sz="2250" smtClean="0">
                <a:latin typeface="+mj-lt"/>
              </a:rPr>
            </a:br>
            <a:br>
              <a:rPr lang="en-US" sz="2250" b="1" i="1">
                <a:latin typeface="+mj-lt"/>
              </a:rPr>
            </a:br>
            <a:r>
              <a:rPr lang="en-US" sz="2250" b="1" i="1">
                <a:latin typeface="+mj-lt"/>
              </a:rPr>
              <a:t>2. Working Software Over Comprehensive </a:t>
            </a:r>
            <a:r>
              <a:rPr lang="en-US" sz="2250" b="1" i="1" smtClean="0">
                <a:latin typeface="+mj-lt"/>
              </a:rPr>
              <a:t>Documentation</a:t>
            </a:r>
            <a:br>
              <a:rPr lang="en-US" sz="2250" b="1" i="1" smtClean="0">
                <a:latin typeface="+mj-lt"/>
              </a:rPr>
            </a:br>
            <a:br>
              <a:rPr lang="en-US" sz="2250" b="1" smtClean="0">
                <a:latin typeface="+mj-lt"/>
              </a:rPr>
            </a:br>
            <a:r>
              <a:rPr lang="en-US" sz="2250">
                <a:latin typeface="+mj-lt"/>
              </a:rPr>
              <a:t>Agile does not eliminate documentation, but it streamlines it in a form that gives the developer what is needed to do the work without getting bogged down in minutiae</a:t>
            </a:r>
            <a:r>
              <a:rPr lang="en-US" sz="2250" smtClean="0">
                <a:latin typeface="+mj-lt"/>
              </a:rPr>
              <a:t>.</a:t>
            </a:r>
            <a:br>
              <a:rPr lang="en-US" sz="2250" smtClean="0">
                <a:latin typeface="+mj-lt"/>
              </a:rPr>
            </a:br>
            <a:br>
              <a:rPr lang="en-US" sz="2250">
                <a:latin typeface="+mj-lt"/>
              </a:rPr>
            </a:br>
            <a:r>
              <a:rPr lang="en-US" sz="2250" smtClean="0">
                <a:latin typeface="+mj-lt"/>
              </a:rPr>
              <a:t> </a:t>
            </a:r>
            <a:r>
              <a:rPr lang="en-US" sz="2250">
                <a:latin typeface="+mj-lt"/>
              </a:rPr>
              <a:t>Agile documents requirements as user stories, which are sufficient for a software developer to begin the task of building a new function.</a:t>
            </a:r>
            <a:br>
              <a:rPr lang="en-US" sz="2250" smtClean="0">
                <a:latin typeface="+mj-lt"/>
              </a:rPr>
            </a:br>
            <a:br>
              <a:rPr lang="en-US" sz="2250">
                <a:latin typeface="+mj-lt"/>
              </a:rPr>
            </a:br>
            <a:br>
              <a:rPr lang="en-US" sz="2250" smtClean="0">
                <a:latin typeface="+mj-lt"/>
              </a:rPr>
            </a:br>
            <a:endParaRPr lang="en-US" sz="2250">
              <a:latin typeface="+mj-lt"/>
            </a:endParaRPr>
          </a:p>
        </p:txBody>
      </p:sp>
    </p:spTree>
    <p:extLst>
      <p:ext uri="{BB962C8B-B14F-4D97-AF65-F5344CB8AC3E}">
        <p14:creationId xmlns:p14="http://schemas.microsoft.com/office/powerpoint/2010/main" val="452794025"/>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1.11 Gated Waterfall Model </a:t>
            </a:r>
            <a:endParaRPr lang="en-US"/>
          </a:p>
        </p:txBody>
      </p:sp>
      <p:sp>
        <p:nvSpPr>
          <p:cNvPr id="7" name="Text Placeholder 6"/>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following picture depicts the phases in the gated waterfall model.</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
        <p:nvSpPr>
          <p:cNvPr id="12" name="Rounded Rectangle 11"/>
          <p:cNvSpPr/>
          <p:nvPr/>
        </p:nvSpPr>
        <p:spPr>
          <a:xfrm>
            <a:off x="1609663" y="1775197"/>
            <a:ext cx="1580605" cy="725714"/>
          </a:xfrm>
          <a:prstGeom prst="roundRect">
            <a:avLst/>
          </a:prstGeom>
          <a:solidFill>
            <a:schemeClr val="bg1"/>
          </a:solid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solidFill>
                <a:uLnTx/>
                <a:uFillTx/>
                <a:latin typeface="Arial" pitchFamily="34" charset="0"/>
                <a:cs typeface="Arial" pitchFamily="34" charset="0"/>
              </a:rPr>
              <a:t>Requirements</a:t>
            </a:r>
          </a:p>
        </p:txBody>
      </p:sp>
      <p:sp>
        <p:nvSpPr>
          <p:cNvPr id="13" name="Rounded Rectangle 12"/>
          <p:cNvSpPr/>
          <p:nvPr/>
        </p:nvSpPr>
        <p:spPr>
          <a:xfrm>
            <a:off x="3204571" y="2548696"/>
            <a:ext cx="1580605" cy="725714"/>
          </a:xfrm>
          <a:prstGeom prst="roundRect">
            <a:avLst/>
          </a:prstGeom>
          <a:solidFill>
            <a:schemeClr val="bg1"/>
          </a:solid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solidFill>
                <a:uLnTx/>
                <a:uFillTx/>
                <a:latin typeface="Arial" pitchFamily="34" charset="0"/>
                <a:cs typeface="Arial" pitchFamily="34" charset="0"/>
              </a:rPr>
              <a:t>Architecture</a:t>
            </a:r>
          </a:p>
        </p:txBody>
      </p:sp>
      <p:sp>
        <p:nvSpPr>
          <p:cNvPr id="14" name="Rounded Rectangle 13"/>
          <p:cNvSpPr/>
          <p:nvPr/>
        </p:nvSpPr>
        <p:spPr>
          <a:xfrm>
            <a:off x="4799479" y="3322195"/>
            <a:ext cx="1580605" cy="725714"/>
          </a:xfrm>
          <a:prstGeom prst="roundRect">
            <a:avLst/>
          </a:prstGeom>
          <a:solidFill>
            <a:schemeClr val="bg1"/>
          </a:solid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solidFill>
                <a:uLnTx/>
                <a:uFillTx/>
                <a:latin typeface="Arial" pitchFamily="34" charset="0"/>
                <a:cs typeface="Arial" pitchFamily="34" charset="0"/>
              </a:rPr>
              <a:t>Design</a:t>
            </a:r>
          </a:p>
        </p:txBody>
      </p:sp>
      <p:sp>
        <p:nvSpPr>
          <p:cNvPr id="15" name="Rounded Rectangle 14"/>
          <p:cNvSpPr/>
          <p:nvPr/>
        </p:nvSpPr>
        <p:spPr>
          <a:xfrm>
            <a:off x="6394387" y="4095694"/>
            <a:ext cx="1580605" cy="725714"/>
          </a:xfrm>
          <a:prstGeom prst="roundRect">
            <a:avLst/>
          </a:prstGeom>
          <a:solidFill>
            <a:schemeClr val="bg1"/>
          </a:solid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solidFill>
                <a:uLnTx/>
                <a:uFillTx/>
                <a:latin typeface="Arial" pitchFamily="34" charset="0"/>
                <a:cs typeface="Arial" pitchFamily="34" charset="0"/>
              </a:rPr>
              <a:t>Construction</a:t>
            </a:r>
          </a:p>
        </p:txBody>
      </p:sp>
      <p:sp>
        <p:nvSpPr>
          <p:cNvPr id="16" name="Rounded Rectangle 15"/>
          <p:cNvSpPr/>
          <p:nvPr/>
        </p:nvSpPr>
        <p:spPr>
          <a:xfrm>
            <a:off x="7989295" y="4869193"/>
            <a:ext cx="1580605" cy="725714"/>
          </a:xfrm>
          <a:prstGeom prst="roundRect">
            <a:avLst/>
          </a:prstGeom>
          <a:solidFill>
            <a:schemeClr val="bg1"/>
          </a:solid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solidFill>
                <a:uLnTx/>
                <a:uFillTx/>
                <a:latin typeface="Arial" pitchFamily="34" charset="0"/>
                <a:cs typeface="Arial" pitchFamily="34" charset="0"/>
              </a:rPr>
              <a:t>Test</a:t>
            </a:r>
          </a:p>
        </p:txBody>
      </p:sp>
      <p:sp>
        <p:nvSpPr>
          <p:cNvPr id="17" name="Rounded Rectangle 16"/>
          <p:cNvSpPr/>
          <p:nvPr/>
        </p:nvSpPr>
        <p:spPr>
          <a:xfrm>
            <a:off x="9584203" y="5642692"/>
            <a:ext cx="1580605" cy="725714"/>
          </a:xfrm>
          <a:prstGeom prst="roundRect">
            <a:avLst/>
          </a:prstGeom>
          <a:solidFill>
            <a:schemeClr val="bg1"/>
          </a:solid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solidFill>
                <a:uLnTx/>
                <a:uFillTx/>
                <a:latin typeface="Arial" pitchFamily="34" charset="0"/>
                <a:cs typeface="Arial" pitchFamily="34" charset="0"/>
              </a:rPr>
              <a:t>Deploy</a:t>
            </a:r>
          </a:p>
        </p:txBody>
      </p:sp>
      <p:sp>
        <p:nvSpPr>
          <p:cNvPr id="11" name="Oval 10"/>
          <p:cNvSpPr/>
          <p:nvPr/>
        </p:nvSpPr>
        <p:spPr>
          <a:xfrm>
            <a:off x="1938979" y="3886896"/>
            <a:ext cx="2560449" cy="2560449"/>
          </a:xfrm>
          <a:prstGeom prst="ellipse">
            <a:avLst/>
          </a:prstGeom>
          <a:solidFill>
            <a:srgbClr val="0EC07D"/>
          </a:solidFill>
          <a:ln>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Change </a:t>
            </a:r>
          </a:p>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Control</a:t>
            </a:r>
          </a:p>
        </p:txBody>
      </p:sp>
      <p:cxnSp>
        <p:nvCxnSpPr>
          <p:cNvPr id="22" name="Straight Arrow Connector 21"/>
          <p:cNvCxnSpPr/>
          <p:nvPr/>
        </p:nvCxnSpPr>
        <p:spPr>
          <a:xfrm flipH="1">
            <a:off x="2394857" y="2580596"/>
            <a:ext cx="5109" cy="1573116"/>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2"/>
          </p:cNvCxnSpPr>
          <p:nvPr/>
        </p:nvCxnSpPr>
        <p:spPr>
          <a:xfrm flipH="1">
            <a:off x="3980781" y="3274410"/>
            <a:ext cx="14093" cy="821284"/>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94925" y="4066666"/>
            <a:ext cx="504554" cy="356563"/>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4433897" y="4563232"/>
            <a:ext cx="1908602" cy="6294"/>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4524300" y="5215485"/>
            <a:ext cx="3380130" cy="1656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242637" y="6005549"/>
            <a:ext cx="5307413"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rot="18900000">
            <a:off x="3906134" y="2083539"/>
            <a:ext cx="137401" cy="137401"/>
          </a:xfrm>
          <a:prstGeom prst="rect">
            <a:avLst/>
          </a:prstGeom>
          <a:solidFill>
            <a:srgbClr val="0EC07D"/>
          </a:solidFill>
          <a:ln w="254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35" name="Straight Arrow Connector 34"/>
          <p:cNvCxnSpPr/>
          <p:nvPr/>
        </p:nvCxnSpPr>
        <p:spPr>
          <a:xfrm>
            <a:off x="3214652" y="2138054"/>
            <a:ext cx="620638"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976703" y="2273315"/>
            <a:ext cx="0" cy="247836"/>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rot="18900000">
            <a:off x="5521081" y="2842830"/>
            <a:ext cx="137401" cy="137401"/>
          </a:xfrm>
          <a:prstGeom prst="rect">
            <a:avLst/>
          </a:prstGeom>
          <a:solidFill>
            <a:srgbClr val="0EC07D"/>
          </a:solidFill>
          <a:ln w="254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46" name="Straight Arrow Connector 45"/>
          <p:cNvCxnSpPr/>
          <p:nvPr/>
        </p:nvCxnSpPr>
        <p:spPr>
          <a:xfrm>
            <a:off x="4829599" y="2897345"/>
            <a:ext cx="620638"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591650" y="3032606"/>
            <a:ext cx="0" cy="247836"/>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rot="18900000">
            <a:off x="7111644" y="3638697"/>
            <a:ext cx="137401" cy="137401"/>
          </a:xfrm>
          <a:prstGeom prst="rect">
            <a:avLst/>
          </a:prstGeom>
          <a:solidFill>
            <a:srgbClr val="0EC07D"/>
          </a:solidFill>
          <a:ln w="254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49" name="Straight Arrow Connector 48"/>
          <p:cNvCxnSpPr/>
          <p:nvPr/>
        </p:nvCxnSpPr>
        <p:spPr>
          <a:xfrm>
            <a:off x="6420162" y="3693212"/>
            <a:ext cx="620638"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7182213" y="3828473"/>
            <a:ext cx="0" cy="247836"/>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rot="18900000">
            <a:off x="8726591" y="4373604"/>
            <a:ext cx="137401" cy="137401"/>
          </a:xfrm>
          <a:prstGeom prst="rect">
            <a:avLst/>
          </a:prstGeom>
          <a:solidFill>
            <a:srgbClr val="0EC07D"/>
          </a:solidFill>
          <a:ln w="254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52" name="Straight Arrow Connector 51"/>
          <p:cNvCxnSpPr/>
          <p:nvPr/>
        </p:nvCxnSpPr>
        <p:spPr>
          <a:xfrm>
            <a:off x="8035109" y="4428119"/>
            <a:ext cx="620638"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8797160" y="4563380"/>
            <a:ext cx="0" cy="247836"/>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rot="18900000">
            <a:off x="10304962" y="5169471"/>
            <a:ext cx="137401" cy="137401"/>
          </a:xfrm>
          <a:prstGeom prst="rect">
            <a:avLst/>
          </a:prstGeom>
          <a:solidFill>
            <a:srgbClr val="0EC07D"/>
          </a:solidFill>
          <a:ln w="254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cxnSp>
        <p:nvCxnSpPr>
          <p:cNvPr id="55" name="Straight Arrow Connector 54"/>
          <p:cNvCxnSpPr/>
          <p:nvPr/>
        </p:nvCxnSpPr>
        <p:spPr>
          <a:xfrm>
            <a:off x="9613480" y="5223986"/>
            <a:ext cx="620638"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10375531" y="5359247"/>
            <a:ext cx="0" cy="247836"/>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792859"/>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1.12 Traditional IT Organizations</a:t>
            </a:r>
            <a:endParaRPr lang="en-US"/>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Cultural hindrance between development and operations teams in traditional SDLC. </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Development and operations are two sides of an equation  holding their own roles and responsibilities. </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development team works independently on code. The code then sent to the testing team for validation.</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Operations team comes in toward the end of the process, handover of the release.</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There is no collaboration between these teams.</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
        <p:nvSpPr>
          <p:cNvPr id="7" name="Rounded Rectangle 6"/>
          <p:cNvSpPr/>
          <p:nvPr/>
        </p:nvSpPr>
        <p:spPr>
          <a:xfrm>
            <a:off x="1036874" y="3820916"/>
            <a:ext cx="9642764" cy="577082"/>
          </a:xfrm>
          <a:prstGeom prst="roundRect">
            <a:avLst/>
          </a:prstGeom>
          <a:solidFill>
            <a:srgbClr val="1CC083"/>
          </a:solidFill>
          <a:ln w="38100">
            <a:solidFill>
              <a:srgbClr val="1CC0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3200" b="1" i="0" u="none" strike="noStrike" kern="1200" cap="none" spc="0" normalizeH="0" baseline="0" noProof="0">
                <a:solidFill>
                  <a:schemeClr val="bg1"/>
                </a:solidFill>
                <a:uLnTx/>
                <a:uFillTx/>
                <a:latin typeface="Arial" pitchFamily="34" charset="0"/>
                <a:cs typeface="Arial" pitchFamily="34" charset="0"/>
              </a:rPr>
              <a:t>CIO</a:t>
            </a:r>
          </a:p>
        </p:txBody>
      </p:sp>
      <p:sp>
        <p:nvSpPr>
          <p:cNvPr id="19" name="Freeform 18"/>
          <p:cNvSpPr/>
          <p:nvPr/>
        </p:nvSpPr>
        <p:spPr>
          <a:xfrm flipH="1">
            <a:off x="3121152" y="4437888"/>
            <a:ext cx="0" cy="1133856"/>
          </a:xfrm>
          <a:custGeom>
            <a:gdLst>
              <a:gd name="connsiteX0" fmla="*/ 0 w 0"/>
              <a:gd name="connsiteY0" fmla="*/ 0 h 1133856"/>
              <a:gd name="connsiteX1" fmla="*/ 0 w 0"/>
              <a:gd name="connsiteY1" fmla="*/ 1133856 h 1133856"/>
            </a:gdLst>
            <a:cxnLst>
              <a:cxn ang="0">
                <a:pos x="connsiteX0" y="connsiteY0"/>
              </a:cxn>
              <a:cxn ang="0">
                <a:pos x="connsiteX1" y="connsiteY1"/>
              </a:cxn>
            </a:cxnLst>
            <a:rect l="l" t="t" r="r" b="b"/>
            <a:pathLst>
              <a:path h="1133856">
                <a:moveTo>
                  <a:pt x="0" y="0"/>
                </a:moveTo>
                <a:lnTo>
                  <a:pt x="0" y="1133856"/>
                </a:ln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0" name="Freeform 19"/>
          <p:cNvSpPr/>
          <p:nvPr/>
        </p:nvSpPr>
        <p:spPr>
          <a:xfrm>
            <a:off x="1621536" y="5364480"/>
            <a:ext cx="2950464" cy="243840"/>
          </a:xfrm>
          <a:custGeom>
            <a:gdLst>
              <a:gd name="connsiteX0" fmla="*/ 0 w 2950464"/>
              <a:gd name="connsiteY0" fmla="*/ 195072 h 243840"/>
              <a:gd name="connsiteX1" fmla="*/ 0 w 2950464"/>
              <a:gd name="connsiteY1" fmla="*/ 0 h 243840"/>
              <a:gd name="connsiteX2" fmla="*/ 2950464 w 2950464"/>
              <a:gd name="connsiteY2" fmla="*/ 0 h 243840"/>
              <a:gd name="connsiteX3" fmla="*/ 2950464 w 2950464"/>
              <a:gd name="connsiteY3" fmla="*/ 243840 h 243840"/>
            </a:gdLst>
            <a:cxnLst>
              <a:cxn ang="0">
                <a:pos x="connsiteX0" y="connsiteY0"/>
              </a:cxn>
              <a:cxn ang="0">
                <a:pos x="connsiteX1" y="connsiteY1"/>
              </a:cxn>
              <a:cxn ang="0">
                <a:pos x="connsiteX2" y="connsiteY2"/>
              </a:cxn>
              <a:cxn ang="0">
                <a:pos x="connsiteX3" y="connsiteY3"/>
              </a:cxn>
            </a:cxnLst>
            <a:rect l="l" t="t" r="r" b="b"/>
            <a:pathLst>
              <a:path w="2950464" h="243840">
                <a:moveTo>
                  <a:pt x="0" y="195072"/>
                </a:moveTo>
                <a:lnTo>
                  <a:pt x="0" y="0"/>
                </a:lnTo>
                <a:lnTo>
                  <a:pt x="2950464" y="0"/>
                </a:lnTo>
                <a:lnTo>
                  <a:pt x="2950464" y="243840"/>
                </a:ln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2" name="Freeform 21"/>
          <p:cNvSpPr/>
          <p:nvPr/>
        </p:nvSpPr>
        <p:spPr>
          <a:xfrm flipH="1">
            <a:off x="8580882" y="4437888"/>
            <a:ext cx="0" cy="1133856"/>
          </a:xfrm>
          <a:custGeom>
            <a:gdLst>
              <a:gd name="connsiteX0" fmla="*/ 0 w 0"/>
              <a:gd name="connsiteY0" fmla="*/ 0 h 1133856"/>
              <a:gd name="connsiteX1" fmla="*/ 0 w 0"/>
              <a:gd name="connsiteY1" fmla="*/ 1133856 h 1133856"/>
            </a:gdLst>
            <a:cxnLst>
              <a:cxn ang="0">
                <a:pos x="connsiteX0" y="connsiteY0"/>
              </a:cxn>
              <a:cxn ang="0">
                <a:pos x="connsiteX1" y="connsiteY1"/>
              </a:cxn>
            </a:cxnLst>
            <a:rect l="l" t="t" r="r" b="b"/>
            <a:pathLst>
              <a:path h="1133856">
                <a:moveTo>
                  <a:pt x="0" y="0"/>
                </a:moveTo>
                <a:lnTo>
                  <a:pt x="0" y="1133856"/>
                </a:ln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3" name="Freeform 22"/>
          <p:cNvSpPr/>
          <p:nvPr/>
        </p:nvSpPr>
        <p:spPr>
          <a:xfrm>
            <a:off x="7178802" y="5364480"/>
            <a:ext cx="2950464" cy="243840"/>
          </a:xfrm>
          <a:custGeom>
            <a:gdLst>
              <a:gd name="connsiteX0" fmla="*/ 0 w 2950464"/>
              <a:gd name="connsiteY0" fmla="*/ 195072 h 243840"/>
              <a:gd name="connsiteX1" fmla="*/ 0 w 2950464"/>
              <a:gd name="connsiteY1" fmla="*/ 0 h 243840"/>
              <a:gd name="connsiteX2" fmla="*/ 2950464 w 2950464"/>
              <a:gd name="connsiteY2" fmla="*/ 0 h 243840"/>
              <a:gd name="connsiteX3" fmla="*/ 2950464 w 2950464"/>
              <a:gd name="connsiteY3" fmla="*/ 243840 h 243840"/>
            </a:gdLst>
            <a:cxnLst>
              <a:cxn ang="0">
                <a:pos x="connsiteX0" y="connsiteY0"/>
              </a:cxn>
              <a:cxn ang="0">
                <a:pos x="connsiteX1" y="connsiteY1"/>
              </a:cxn>
              <a:cxn ang="0">
                <a:pos x="connsiteX2" y="connsiteY2"/>
              </a:cxn>
              <a:cxn ang="0">
                <a:pos x="connsiteX3" y="connsiteY3"/>
              </a:cxn>
            </a:cxnLst>
            <a:rect l="l" t="t" r="r" b="b"/>
            <a:pathLst>
              <a:path w="2950464" h="243840">
                <a:moveTo>
                  <a:pt x="0" y="195072"/>
                </a:moveTo>
                <a:lnTo>
                  <a:pt x="0" y="0"/>
                </a:lnTo>
                <a:lnTo>
                  <a:pt x="2950464" y="0"/>
                </a:lnTo>
                <a:lnTo>
                  <a:pt x="2950464" y="243840"/>
                </a:ln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 name="Rounded Rectangle 7"/>
          <p:cNvSpPr/>
          <p:nvPr/>
        </p:nvSpPr>
        <p:spPr>
          <a:xfrm>
            <a:off x="1036874" y="4680401"/>
            <a:ext cx="4156364" cy="5770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Head of Development</a:t>
            </a:r>
          </a:p>
        </p:txBody>
      </p:sp>
      <p:sp>
        <p:nvSpPr>
          <p:cNvPr id="10" name="Rounded Rectangle 9"/>
          <p:cNvSpPr/>
          <p:nvPr/>
        </p:nvSpPr>
        <p:spPr>
          <a:xfrm>
            <a:off x="1036874" y="5569219"/>
            <a:ext cx="1246909" cy="63479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3600" b="0" i="0" u="none" strike="noStrike" kern="1200" cap="none" spc="0" normalizeH="0" baseline="0" noProof="0">
                <a:solidFill>
                  <a:srgbClr val="FFFFFF"/>
                </a:solidFill>
                <a:uLnTx/>
                <a:uFillTx/>
                <a:latin typeface="Arial" pitchFamily="34" charset="0"/>
                <a:cs typeface="Arial" pitchFamily="34" charset="0"/>
              </a:rPr>
              <a:t> </a:t>
            </a:r>
          </a:p>
        </p:txBody>
      </p:sp>
      <p:sp>
        <p:nvSpPr>
          <p:cNvPr id="11" name="Rounded Rectangle 10"/>
          <p:cNvSpPr/>
          <p:nvPr/>
        </p:nvSpPr>
        <p:spPr>
          <a:xfrm>
            <a:off x="3946329" y="5569219"/>
            <a:ext cx="1246909" cy="63479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3600" b="0" i="0" u="none" strike="noStrike" kern="1200" cap="none" spc="0" normalizeH="0" baseline="0" noProof="0">
                <a:solidFill>
                  <a:srgbClr val="FFFFFF"/>
                </a:solidFill>
                <a:uLnTx/>
                <a:uFillTx/>
                <a:latin typeface="Arial" pitchFamily="34" charset="0"/>
                <a:cs typeface="Arial" pitchFamily="34" charset="0"/>
              </a:rPr>
              <a:t> </a:t>
            </a:r>
          </a:p>
        </p:txBody>
      </p:sp>
      <p:sp>
        <p:nvSpPr>
          <p:cNvPr id="12" name="Rounded Rectangle 11"/>
          <p:cNvSpPr/>
          <p:nvPr/>
        </p:nvSpPr>
        <p:spPr>
          <a:xfrm>
            <a:off x="2491602" y="5569219"/>
            <a:ext cx="1246909" cy="63479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3600" b="0" i="0" u="none" strike="noStrike" kern="1200" cap="none" spc="0" normalizeH="0" baseline="0" noProof="0">
                <a:solidFill>
                  <a:srgbClr val="FFFFFF"/>
                </a:solidFill>
                <a:uLnTx/>
                <a:uFillTx/>
                <a:latin typeface="Arial" pitchFamily="34" charset="0"/>
                <a:cs typeface="Arial" pitchFamily="34" charset="0"/>
              </a:rPr>
              <a:t> </a:t>
            </a:r>
          </a:p>
        </p:txBody>
      </p:sp>
      <p:sp>
        <p:nvSpPr>
          <p:cNvPr id="15" name="Rounded Rectangle 14"/>
          <p:cNvSpPr/>
          <p:nvPr/>
        </p:nvSpPr>
        <p:spPr>
          <a:xfrm>
            <a:off x="6523274" y="5569219"/>
            <a:ext cx="1246909" cy="63479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3600" b="0" i="0" u="none" strike="noStrike" kern="1200" cap="none" spc="0" normalizeH="0" baseline="0" noProof="0">
                <a:solidFill>
                  <a:srgbClr val="FFFFFF"/>
                </a:solidFill>
                <a:uLnTx/>
                <a:uFillTx/>
                <a:latin typeface="Arial" pitchFamily="34" charset="0"/>
                <a:cs typeface="Arial" pitchFamily="34" charset="0"/>
              </a:rPr>
              <a:t> </a:t>
            </a:r>
          </a:p>
        </p:txBody>
      </p:sp>
      <p:sp>
        <p:nvSpPr>
          <p:cNvPr id="16" name="Rounded Rectangle 15"/>
          <p:cNvSpPr/>
          <p:nvPr/>
        </p:nvSpPr>
        <p:spPr>
          <a:xfrm>
            <a:off x="9432729" y="5569219"/>
            <a:ext cx="1246909" cy="63479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3600" b="0" i="0" u="none" strike="noStrike" kern="1200" cap="none" spc="0" normalizeH="0" baseline="0" noProof="0">
                <a:solidFill>
                  <a:srgbClr val="FFFFFF"/>
                </a:solidFill>
                <a:uLnTx/>
                <a:uFillTx/>
                <a:latin typeface="Arial" pitchFamily="34" charset="0"/>
                <a:cs typeface="Arial" pitchFamily="34" charset="0"/>
              </a:rPr>
              <a:t> </a:t>
            </a:r>
          </a:p>
        </p:txBody>
      </p:sp>
      <p:sp>
        <p:nvSpPr>
          <p:cNvPr id="17" name="Rounded Rectangle 16"/>
          <p:cNvSpPr/>
          <p:nvPr/>
        </p:nvSpPr>
        <p:spPr>
          <a:xfrm>
            <a:off x="7978002" y="5569219"/>
            <a:ext cx="1246909" cy="63479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3600" b="0" i="0" u="none" strike="noStrike" kern="1200" cap="none" spc="0" normalizeH="0" baseline="0" noProof="0">
                <a:solidFill>
                  <a:srgbClr val="FFFFFF"/>
                </a:solidFill>
                <a:uLnTx/>
                <a:uFillTx/>
                <a:latin typeface="Arial" pitchFamily="34" charset="0"/>
                <a:cs typeface="Arial" pitchFamily="34" charset="0"/>
              </a:rPr>
              <a:t> </a:t>
            </a:r>
          </a:p>
        </p:txBody>
      </p:sp>
      <p:sp>
        <p:nvSpPr>
          <p:cNvPr id="9" name="Rounded Rectangle 8"/>
          <p:cNvSpPr/>
          <p:nvPr/>
        </p:nvSpPr>
        <p:spPr>
          <a:xfrm>
            <a:off x="6523274" y="4680401"/>
            <a:ext cx="4156364" cy="577082"/>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Head of Operation</a:t>
            </a:r>
          </a:p>
        </p:txBody>
      </p:sp>
    </p:spTree>
    <p:extLst>
      <p:ext uri="{BB962C8B-B14F-4D97-AF65-F5344CB8AC3E}">
        <p14:creationId xmlns:p14="http://schemas.microsoft.com/office/powerpoint/2010/main" val="120969181"/>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1.13 Developers vs IT Operations Conflict</a:t>
            </a:r>
            <a:endParaRPr lang="en-US"/>
          </a:p>
        </p:txBody>
      </p:sp>
      <p:sp>
        <p:nvSpPr>
          <p:cNvPr id="3" name="Text Placeholder 2"/>
          <p:cNvSpPr>
            <a:spLocks noGrp="1"/>
          </p:cNvSpPr>
          <p:nvPr>
            <p:ph type="body" idx="2"/>
          </p:nvPr>
        </p:nvSpPr>
        <p:spPr/>
        <p:txBody>
          <a:bodyPr/>
          <a:lstStyle/>
          <a:p>
            <a:pPr marL="342900" marR="0" lvl="0" indent="-342900" algn="l" defTabSz="914400" fontAlgn="auto">
              <a:lnSpc>
                <a:spcPct val="100000"/>
              </a:lnSpc>
              <a:spcBef>
                <a:spcPts val="600"/>
              </a:spcBef>
              <a:spcAft>
                <a:spcPts val="600"/>
              </a:spcAft>
              <a:buSzPts val="1800"/>
              <a:buFont typeface="+mj-lt"/>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Meaning </a:t>
            </a:r>
            <a:endParaRPr lang="en-US"/>
          </a:p>
          <a:p>
            <a:pPr marL="342900" marR="0" lvl="0" indent="-342900" algn="l" defTabSz="914400" fontAlgn="auto">
              <a:lnSpc>
                <a:spcPct val="100000"/>
              </a:lnSpc>
              <a:spcBef>
                <a:spcPts val="600"/>
              </a:spcBef>
              <a:spcAft>
                <a:spcPts val="600"/>
              </a:spcAft>
              <a:buSzPts val="1800"/>
              <a:buFont typeface="+mj-lt"/>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Development Changes</a:t>
            </a:r>
            <a:endParaRPr lang="en-US"/>
          </a:p>
          <a:p>
            <a:pPr marL="342900" marR="0" lvl="0" indent="-342900" algn="l" defTabSz="914400" fontAlgn="auto">
              <a:lnSpc>
                <a:spcPct val="100000"/>
              </a:lnSpc>
              <a:spcBef>
                <a:spcPts val="600"/>
              </a:spcBef>
              <a:spcAft>
                <a:spcPts val="600"/>
              </a:spcAft>
              <a:buSzPts val="1800"/>
              <a:buFont typeface="+mj-lt"/>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Confusions /Lack Of Communication</a:t>
            </a:r>
            <a:endParaRPr lang="en-US"/>
          </a:p>
          <a:p>
            <a:pPr marL="342900" marR="0" lvl="0" indent="-342900" algn="l" defTabSz="914400" fontAlgn="auto">
              <a:lnSpc>
                <a:spcPct val="100000"/>
              </a:lnSpc>
              <a:spcBef>
                <a:spcPts val="600"/>
              </a:spcBef>
              <a:spcAft>
                <a:spcPts val="600"/>
              </a:spcAft>
              <a:buSzPts val="1800"/>
              <a:buFont typeface="+mj-lt"/>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Operations Stability</a:t>
            </a:r>
            <a:endParaRPr lang="en-US"/>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sym typeface="Arial" pitchFamily="34" charset="0"/>
            </a:endParaRP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pic>
        <p:nvPicPr>
          <p:cNvPr id="5" name="Shape 989"/>
          <p:cNvPicPr preferRelativeResize="0"/>
          <p:nvPr/>
        </p:nvPicPr>
        <p:blipFill>
          <a:blip r:embed="rId3">
            <a:alphaModFix/>
          </a:blip>
          <a:stretch>
            <a:fillRect/>
          </a:stretch>
        </p:blipFill>
        <p:spPr>
          <a:xfrm>
            <a:off x="257391" y="3429000"/>
            <a:ext cx="11668125" cy="3124200"/>
          </a:xfrm>
          <a:prstGeom prst="rect">
            <a:avLst/>
          </a:prstGeom>
          <a:noFill/>
          <a:ln>
            <a:noFill/>
          </a:ln>
        </p:spPr>
      </p:pic>
    </p:spTree>
    <p:extLst>
      <p:ext uri="{BB962C8B-B14F-4D97-AF65-F5344CB8AC3E}">
        <p14:creationId xmlns:p14="http://schemas.microsoft.com/office/powerpoint/2010/main" val="2249142978"/>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08635" y="633246"/>
            <a:ext cx="11678566" cy="492172"/>
          </a:xfrm>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1.14 Problems with the Traditional Development and the Operations </a:t>
            </a:r>
            <a:endParaRPr lang="en-US"/>
          </a:p>
        </p:txBody>
      </p:sp>
      <p:sp>
        <p:nvSpPr>
          <p:cNvPr id="5" name="Text Placeholder 4"/>
          <p:cNvSpPr>
            <a:spLocks noGrp="1"/>
          </p:cNvSpPr>
          <p:nvPr>
            <p:ph type="body" idx="2"/>
          </p:nvPr>
        </p:nvSpPr>
        <p:spPr>
          <a:xfrm>
            <a:off x="514351" y="1304995"/>
            <a:ext cx="3617421" cy="4840828"/>
          </a:xfrm>
        </p:spPr>
        <p:txBody>
          <a:bodyPr/>
          <a:lstStyle/>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Organizational silos</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Different mindsets</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Different implementations</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Different tools</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Lack of interest in learning other tools</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Different environments</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Loss of work</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Blame game</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Build rollback</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Disintegrated process</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sym typeface="Arial" pitchFamily="34" charset="0"/>
              </a:rPr>
              <a:t>No feedback loop</a:t>
            </a: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sym typeface="Arial" pitchFamily="34" charset="0"/>
            </a:endParaRP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8" name="Group 7"/>
          <p:cNvGrpSpPr/>
          <p:nvPr/>
        </p:nvGrpSpPr>
        <p:grpSpPr>
          <a:xfrm>
            <a:off x="4382220" y="1460270"/>
            <a:ext cx="7504981" cy="2904696"/>
            <a:chOff x="4520242" y="3519577"/>
            <a:chExt cx="7504981" cy="2904696"/>
          </a:xfrm>
        </p:grpSpPr>
        <p:sp>
          <p:nvSpPr>
            <p:cNvPr id="9" name="Rounded Rectangle 8"/>
            <p:cNvSpPr/>
            <p:nvPr/>
          </p:nvSpPr>
          <p:spPr>
            <a:xfrm>
              <a:off x="4520242" y="3519577"/>
              <a:ext cx="7504981" cy="2904696"/>
            </a:xfrm>
            <a:prstGeom prst="roundRect">
              <a:avLst>
                <a:gd name="adj" fmla="val 9288"/>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rgbClr val="FFFFFF"/>
                  </a:solidFill>
                  <a:uLnTx/>
                  <a:uFillTx/>
                  <a:latin typeface="Arial" pitchFamily="34" charset="0"/>
                  <a:cs typeface="Arial" pitchFamily="34" charset="0"/>
                </a:rPr>
                <a:t>Cohesive Team Approach</a:t>
              </a:r>
            </a:p>
          </p:txBody>
        </p:sp>
        <p:sp>
          <p:nvSpPr>
            <p:cNvPr id="10" name="Rounded Rectangle 9"/>
            <p:cNvSpPr/>
            <p:nvPr/>
          </p:nvSpPr>
          <p:spPr>
            <a:xfrm>
              <a:off x="4751079" y="4157932"/>
              <a:ext cx="2898475" cy="1987891"/>
            </a:xfrm>
            <a:prstGeom prst="roundRect">
              <a:avLst>
                <a:gd name="adj" fmla="val 79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0EC07D"/>
                  </a:solidFill>
                  <a:uLnTx/>
                  <a:uFillTx/>
                  <a:latin typeface="Arial" pitchFamily="34" charset="0"/>
                  <a:cs typeface="Arial" pitchFamily="34" charset="0"/>
                </a:rPr>
                <a:t>Dev</a:t>
              </a:r>
              <a:r>
                <a:rPr kumimoji="0" lang="en-US" sz="2000" b="1" i="0" u="none" strike="noStrike" kern="1200" cap="none" spc="0" normalizeH="0" baseline="0" noProof="0">
                  <a:solidFill>
                    <a:schemeClr val="tx1"/>
                  </a:solidFill>
                  <a:uLnTx/>
                  <a:uFillTx/>
                  <a:latin typeface="Arial" pitchFamily="34" charset="0"/>
                  <a:cs typeface="Arial" pitchFamily="34" charset="0"/>
                </a:rPr>
                <a:t>elopment</a:t>
              </a:r>
            </a:p>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a:solidFill>
                  <a:schemeClr val="tx1"/>
                </a:solidFill>
                <a:latin typeface="Arial" pitchFamily="34" charset="0"/>
                <a:cs typeface="Arial" pitchFamily="34" charset="0"/>
              </a:endParaRPr>
            </a:p>
            <a:p>
              <a:pPr marL="0" marR="0" lvl="0" indent="0" algn="ctr"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Planning </a:t>
              </a:r>
            </a:p>
            <a:p>
              <a:pPr marL="0" marR="0" lvl="0" indent="0" algn="ctr"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Development </a:t>
              </a:r>
            </a:p>
            <a:p>
              <a:pPr marL="0" marR="0" lvl="0" indent="0" algn="ctr"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Testing</a:t>
              </a:r>
            </a:p>
            <a:p>
              <a:pPr marL="0" marR="0" lvl="0" indent="0" algn="ctr"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Quality Assurance </a:t>
              </a:r>
            </a:p>
          </p:txBody>
        </p:sp>
        <p:sp>
          <p:nvSpPr>
            <p:cNvPr id="11" name="Rounded Rectangle 10"/>
            <p:cNvSpPr/>
            <p:nvPr/>
          </p:nvSpPr>
          <p:spPr>
            <a:xfrm>
              <a:off x="8876300" y="4157932"/>
              <a:ext cx="2898475" cy="1987891"/>
            </a:xfrm>
            <a:prstGeom prst="roundRect">
              <a:avLst>
                <a:gd name="adj" fmla="val 79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0EC07D"/>
                  </a:solidFill>
                  <a:uLnTx/>
                  <a:uFillTx/>
                  <a:latin typeface="Arial" pitchFamily="34" charset="0"/>
                  <a:cs typeface="Arial" pitchFamily="34" charset="0"/>
                </a:rPr>
                <a:t>Op</a:t>
              </a:r>
              <a:r>
                <a:rPr kumimoji="0" lang="en-US" sz="2000" b="1" i="0" u="none" strike="noStrike" kern="1200" cap="none" spc="0" normalizeH="0" baseline="0" noProof="0">
                  <a:solidFill>
                    <a:schemeClr val="tx1"/>
                  </a:solidFill>
                  <a:uLnTx/>
                  <a:uFillTx/>
                  <a:latin typeface="Arial" pitchFamily="34" charset="0"/>
                  <a:cs typeface="Arial" pitchFamily="34" charset="0"/>
                </a:rPr>
                <a:t>erations</a:t>
              </a:r>
            </a:p>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a:solidFill>
                  <a:schemeClr val="tx1"/>
                </a:solidFill>
                <a:latin typeface="Arial" pitchFamily="34" charset="0"/>
                <a:cs typeface="Arial" pitchFamily="34" charset="0"/>
              </a:endParaRPr>
            </a:p>
            <a:p>
              <a:pPr marL="0" marR="0" lvl="0" indent="0" algn="ctr"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Infrastructure Mgt </a:t>
              </a:r>
            </a:p>
            <a:p>
              <a:pPr marL="0" marR="0" lvl="0" indent="0" algn="ctr"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Security &amp; Compliance </a:t>
              </a:r>
            </a:p>
            <a:p>
              <a:pPr marL="0" marR="0" lvl="0" indent="0" algn="ctr"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Database Admin </a:t>
              </a:r>
            </a:p>
            <a:p>
              <a:pPr marL="0" marR="0" lvl="0" indent="0" algn="ctr"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Network Technician</a:t>
              </a:r>
            </a:p>
          </p:txBody>
        </p:sp>
        <p:sp>
          <p:nvSpPr>
            <p:cNvPr id="12" name="Left-Right Arrow 11"/>
            <p:cNvSpPr/>
            <p:nvPr/>
          </p:nvSpPr>
          <p:spPr>
            <a:xfrm>
              <a:off x="7746520" y="4922489"/>
              <a:ext cx="982150" cy="391383"/>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latin typeface="Arial" pitchFamily="34" charset="0"/>
                <a:cs typeface="Arial" pitchFamily="34" charset="0"/>
              </a:endParaRPr>
            </a:p>
          </p:txBody>
        </p:sp>
      </p:grpSp>
    </p:spTree>
    <p:extLst>
      <p:ext uri="{BB962C8B-B14F-4D97-AF65-F5344CB8AC3E}">
        <p14:creationId xmlns:p14="http://schemas.microsoft.com/office/powerpoint/2010/main" val="3309329291"/>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endParaRPr lang="en-US"/>
          </a:p>
        </p:txBody>
      </p:sp>
      <p:sp>
        <p:nvSpPr>
          <p:cNvPr id="4" name="Text Placeholder 3"/>
          <p:cNvSpPr>
            <a:spLocks noGrp="1"/>
          </p:cNvSpPr>
          <p:nvPr>
            <p:ph type="body" sz="quarter" idx="26"/>
          </p:nvPr>
        </p:nvSpPr>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There is a negative effect on deployment and delivery dates in case of conflict between the developers and the IT operations.</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True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False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Which of the following is NOT a consequence of wall of confusion?</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Lack of communication</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Errors and bugs due to the use of different tools</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Application delivery in a fast pace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No methodical handover</a:t>
            </a:r>
          </a:p>
        </p:txBody>
      </p:sp>
    </p:spTree>
    <p:extLst>
      <p:ext uri="{BB962C8B-B14F-4D97-AF65-F5344CB8AC3E}">
        <p14:creationId xmlns:p14="http://schemas.microsoft.com/office/powerpoint/2010/main" val="305423316"/>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1.15 Birth of Agile</a:t>
            </a:r>
            <a:endParaRPr lang="en-US"/>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following is the process illustrates the birth of Agile: </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16" name="Group 15"/>
          <p:cNvGrpSpPr/>
          <p:nvPr/>
        </p:nvGrpSpPr>
        <p:grpSpPr>
          <a:xfrm>
            <a:off x="1008621" y="1914559"/>
            <a:ext cx="10449210" cy="4231264"/>
            <a:chOff x="514350" y="1914559"/>
            <a:chExt cx="8520600" cy="3450300"/>
          </a:xfrm>
        </p:grpSpPr>
        <p:sp>
          <p:nvSpPr>
            <p:cNvPr id="6" name="Shape 228"/>
            <p:cNvSpPr/>
            <p:nvPr/>
          </p:nvSpPr>
          <p:spPr>
            <a:xfrm>
              <a:off x="514350" y="1914559"/>
              <a:ext cx="8520600" cy="3450300"/>
            </a:xfrm>
            <a:prstGeom prst="roundRect">
              <a:avLst>
                <a:gd name="adj" fmla="val 6023"/>
              </a:avLst>
            </a:prstGeom>
            <a:solidFill>
              <a:srgbClr val="0EC07D"/>
            </a:solidFill>
            <a:ln w="12700" cap="flat" cmpd="sng">
              <a:solidFill>
                <a:srgbClr val="0EC07D"/>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2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6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7" name="Shape 229"/>
            <p:cNvSpPr/>
            <p:nvPr/>
          </p:nvSpPr>
          <p:spPr>
            <a:xfrm>
              <a:off x="2012182" y="3451967"/>
              <a:ext cx="316800" cy="332691"/>
            </a:xfrm>
            <a:prstGeom prst="rightArrow">
              <a:avLst>
                <a:gd name="adj1" fmla="val 50000"/>
                <a:gd name="adj2" fmla="val 50000"/>
              </a:avLst>
            </a:prstGeom>
            <a:solidFill>
              <a:srgbClr val="0EC07D"/>
            </a:solidFill>
            <a:ln w="2857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6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8" name="Shape 230"/>
            <p:cNvSpPr/>
            <p:nvPr/>
          </p:nvSpPr>
          <p:spPr>
            <a:xfrm>
              <a:off x="3700573" y="3451967"/>
              <a:ext cx="316800" cy="332691"/>
            </a:xfrm>
            <a:prstGeom prst="rightArrow">
              <a:avLst>
                <a:gd name="adj1" fmla="val 50000"/>
                <a:gd name="adj2" fmla="val 50000"/>
              </a:avLst>
            </a:prstGeom>
            <a:solidFill>
              <a:srgbClr val="0EC07D"/>
            </a:solidFill>
            <a:ln w="2857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6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9" name="Shape 231"/>
            <p:cNvSpPr/>
            <p:nvPr/>
          </p:nvSpPr>
          <p:spPr>
            <a:xfrm>
              <a:off x="5388963" y="3451967"/>
              <a:ext cx="316800" cy="332691"/>
            </a:xfrm>
            <a:prstGeom prst="rightArrow">
              <a:avLst>
                <a:gd name="adj1" fmla="val 50000"/>
                <a:gd name="adj2" fmla="val 50000"/>
              </a:avLst>
            </a:prstGeom>
            <a:solidFill>
              <a:srgbClr val="0EC07D"/>
            </a:solidFill>
            <a:ln w="2857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6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10" name="Shape 232"/>
            <p:cNvSpPr/>
            <p:nvPr/>
          </p:nvSpPr>
          <p:spPr>
            <a:xfrm>
              <a:off x="7077354" y="3451967"/>
              <a:ext cx="316800" cy="332691"/>
            </a:xfrm>
            <a:prstGeom prst="rightArrow">
              <a:avLst>
                <a:gd name="adj1" fmla="val 50000"/>
                <a:gd name="adj2" fmla="val 50000"/>
              </a:avLst>
            </a:prstGeom>
            <a:solidFill>
              <a:srgbClr val="0EC07D"/>
            </a:solidFill>
            <a:ln w="2857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6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11" name="Shape 234"/>
            <p:cNvSpPr/>
            <p:nvPr/>
          </p:nvSpPr>
          <p:spPr>
            <a:xfrm>
              <a:off x="674272" y="2112595"/>
              <a:ext cx="1431900" cy="3032400"/>
            </a:xfrm>
            <a:prstGeom prst="roundRect">
              <a:avLst>
                <a:gd name="adj" fmla="val 9375"/>
              </a:avLst>
            </a:pr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000000"/>
                  </a:solidFill>
                  <a:uLnTx/>
                  <a:uFillTx/>
                  <a:sym typeface="Arial" pitchFamily="34" charset="0"/>
                </a:rPr>
                <a:t>Initial gathering of thought leaders from the software industry in 2000 in Oregon, Rogue River Lodge</a:t>
              </a:r>
              <a:endParaRPr sz="1800"/>
            </a:p>
          </p:txBody>
        </p:sp>
        <p:sp>
          <p:nvSpPr>
            <p:cNvPr id="12" name="Shape 235"/>
            <p:cNvSpPr/>
            <p:nvPr/>
          </p:nvSpPr>
          <p:spPr>
            <a:xfrm>
              <a:off x="2362664" y="2112595"/>
              <a:ext cx="1431900" cy="3032400"/>
            </a:xfrm>
            <a:prstGeom prst="roundRect">
              <a:avLst>
                <a:gd name="adj" fmla="val 9375"/>
              </a:avLst>
            </a:pr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000000"/>
                  </a:solidFill>
                  <a:uLnTx/>
                  <a:uFillTx/>
                  <a:sym typeface="Arial" pitchFamily="34" charset="0"/>
                </a:rPr>
                <a:t>The Snowbird meeting in Utah in February, 2001.</a:t>
              </a:r>
              <a:endParaRPr sz="1800"/>
            </a:p>
          </p:txBody>
        </p:sp>
        <p:sp>
          <p:nvSpPr>
            <p:cNvPr id="13" name="Shape 236"/>
            <p:cNvSpPr/>
            <p:nvPr/>
          </p:nvSpPr>
          <p:spPr>
            <a:xfrm>
              <a:off x="4051055" y="2112595"/>
              <a:ext cx="1431900" cy="3032400"/>
            </a:xfrm>
            <a:prstGeom prst="roundRect">
              <a:avLst>
                <a:gd name="adj" fmla="val 9375"/>
              </a:avLst>
            </a:pr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000000"/>
                  </a:solidFill>
                  <a:uLnTx/>
                  <a:uFillTx/>
                  <a:sym typeface="Arial" pitchFamily="34" charset="0"/>
                </a:rPr>
                <a:t>Discussions on developing ‘light’ </a:t>
              </a:r>
              <a:r>
                <a:rPr kumimoji="0" lang="en" sz="18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or</a:t>
              </a:r>
              <a:r>
                <a:rPr kumimoji="0" lang="en" sz="1800" b="0" i="0" u="none" strike="noStrike" cap="none" normalizeH="0" noProof="0">
                  <a:solidFill>
                    <a:srgbClr val="000000"/>
                  </a:solidFill>
                  <a:uLnTx/>
                  <a:uFillTx/>
                  <a:sym typeface="Arial" pitchFamily="34" charset="0"/>
                </a:rPr>
                <a:t> “lightweight’ method of software development.</a:t>
              </a:r>
              <a:endParaRPr sz="1800"/>
            </a:p>
          </p:txBody>
        </p:sp>
        <p:sp>
          <p:nvSpPr>
            <p:cNvPr id="14" name="Shape 237"/>
            <p:cNvSpPr/>
            <p:nvPr/>
          </p:nvSpPr>
          <p:spPr>
            <a:xfrm>
              <a:off x="5739447" y="2112595"/>
              <a:ext cx="1431900" cy="3032400"/>
            </a:xfrm>
            <a:prstGeom prst="roundRect">
              <a:avLst>
                <a:gd name="adj" fmla="val 9375"/>
              </a:avLst>
            </a:pr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Emergence of the “Agile Software Development Manifesto’</a:t>
              </a:r>
              <a:r>
                <a:rPr kumimoji="0" lang="en" sz="2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a:t>
              </a:r>
              <a:endParaRPr sz="1600"/>
            </a:p>
          </p:txBody>
        </p:sp>
        <p:sp>
          <p:nvSpPr>
            <p:cNvPr id="15" name="Shape 238"/>
            <p:cNvSpPr/>
            <p:nvPr/>
          </p:nvSpPr>
          <p:spPr>
            <a:xfrm>
              <a:off x="7427840" y="2112595"/>
              <a:ext cx="1431900" cy="3032400"/>
            </a:xfrm>
            <a:prstGeom prst="roundRect">
              <a:avLst>
                <a:gd name="adj" fmla="val 9375"/>
              </a:avLst>
            </a:pr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cap="none" normalizeH="0" noProof="0">
                  <a:solidFill>
                    <a:srgbClr val="000000"/>
                  </a:solidFill>
                  <a:uLnTx/>
                  <a:uFillTx/>
                  <a:sym typeface="Arial" pitchFamily="34" charset="0"/>
                </a:rPr>
                <a:t>An alternative to the document-driven, </a:t>
              </a:r>
              <a:r>
                <a:rPr kumimoji="0" lang="en" sz="18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heavyweight</a:t>
              </a:r>
              <a:r>
                <a:rPr kumimoji="0" lang="en" sz="1800" b="0" i="0" u="none" strike="noStrike" cap="none" normalizeH="0" noProof="0">
                  <a:solidFill>
                    <a:srgbClr val="000000"/>
                  </a:solidFill>
                  <a:uLnTx/>
                  <a:uFillTx/>
                  <a:sym typeface="Arial" pitchFamily="34" charset="0"/>
                </a:rPr>
                <a:t>, traditional software development processes</a:t>
              </a:r>
              <a:r>
                <a:rPr kumimoji="0" lang="en" sz="24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a:t>
              </a:r>
              <a:endParaRPr sz="1600"/>
            </a:p>
          </p:txBody>
        </p:sp>
      </p:grpSp>
    </p:spTree>
    <p:extLst>
      <p:ext uri="{BB962C8B-B14F-4D97-AF65-F5344CB8AC3E}">
        <p14:creationId xmlns:p14="http://schemas.microsoft.com/office/powerpoint/2010/main" val="3799183932"/>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1.16 Four Values of the Agile Manifesto</a:t>
            </a:r>
            <a:endParaRPr lang="en-US"/>
          </a:p>
        </p:txBody>
      </p:sp>
      <p:sp>
        <p:nvSpPr>
          <p:cNvPr id="5" name="Text Placeholder 4"/>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55" name="Google Shape;205;p30"/>
          <p:cNvGrpSpPr/>
          <p:nvPr/>
        </p:nvGrpSpPr>
        <p:grpSpPr>
          <a:xfrm>
            <a:off x="755518" y="1501430"/>
            <a:ext cx="10680963" cy="3855140"/>
            <a:chOff x="324188" y="1876926"/>
            <a:chExt cx="11579100" cy="4010400"/>
          </a:xfrm>
        </p:grpSpPr>
        <p:sp>
          <p:nvSpPr>
            <p:cNvPr id="56" name="Google Shape;206;p30"/>
            <p:cNvSpPr/>
            <p:nvPr/>
          </p:nvSpPr>
          <p:spPr>
            <a:xfrm>
              <a:off x="324188" y="1876926"/>
              <a:ext cx="11579100" cy="4010400"/>
            </a:xfrm>
            <a:prstGeom prst="roundRect">
              <a:avLst>
                <a:gd name="adj" fmla="val 6901"/>
              </a:avLst>
            </a:prstGeom>
            <a:solidFill>
              <a:srgbClr val="0EC07D"/>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400" b="0" i="0" u="none" strike="noStrike" cap="none">
                <a:solidFill>
                  <a:srgbClr val="FFFFFF"/>
                </a:solidFill>
                <a:latin typeface="Arial" pitchFamily="34" charset="0"/>
                <a:ea typeface="Arial" pitchFamily="34" charset="0"/>
                <a:cs typeface="Arial" pitchFamily="34" charset="0"/>
                <a:sym typeface="Arial" pitchFamily="34" charset="0"/>
              </a:endParaRPr>
            </a:p>
          </p:txBody>
        </p:sp>
        <p:grpSp>
          <p:nvGrpSpPr>
            <p:cNvPr id="57" name="Google Shape;207;p30"/>
            <p:cNvGrpSpPr/>
            <p:nvPr/>
          </p:nvGrpSpPr>
          <p:grpSpPr>
            <a:xfrm>
              <a:off x="689812" y="2245895"/>
              <a:ext cx="2486401" cy="3240600"/>
              <a:chOff x="770021" y="2245895"/>
              <a:chExt cx="2486400" cy="3240599"/>
            </a:xfrm>
          </p:grpSpPr>
          <p:sp>
            <p:nvSpPr>
              <p:cNvPr id="91" name="Google Shape;208;p30"/>
              <p:cNvSpPr/>
              <p:nvPr/>
            </p:nvSpPr>
            <p:spPr>
              <a:xfrm>
                <a:off x="770021" y="2245895"/>
                <a:ext cx="2486400" cy="3240599"/>
              </a:xfrm>
              <a:prstGeom prst="roundRect">
                <a:avLst>
                  <a:gd name="adj" fmla="val 10215"/>
                </a:avLst>
              </a:prstGeom>
              <a:solidFill>
                <a:srgbClr val="FFFFFF"/>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4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92" name="Google Shape;209;p30"/>
              <p:cNvSpPr txBox="1"/>
              <p:nvPr/>
            </p:nvSpPr>
            <p:spPr>
              <a:xfrm>
                <a:off x="964733" y="4721039"/>
                <a:ext cx="2097000"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Processes and Tools</a:t>
                </a:r>
                <a:endParaRPr sz="1600"/>
              </a:p>
            </p:txBody>
          </p:sp>
          <p:sp>
            <p:nvSpPr>
              <p:cNvPr id="93" name="Google Shape;210;p30"/>
              <p:cNvSpPr txBox="1"/>
              <p:nvPr/>
            </p:nvSpPr>
            <p:spPr>
              <a:xfrm>
                <a:off x="964733" y="2427019"/>
                <a:ext cx="2097000"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Individual and Interactions</a:t>
                </a:r>
                <a:endParaRPr sz="1600" b="1" i="0" u="none" strike="noStrike" cap="none">
                  <a:solidFill>
                    <a:srgbClr val="000000"/>
                  </a:solidFill>
                  <a:latin typeface="Arial" pitchFamily="34" charset="0"/>
                  <a:ea typeface="Arial" pitchFamily="34" charset="0"/>
                  <a:cs typeface="Arial" pitchFamily="34" charset="0"/>
                  <a:sym typeface="Arial" pitchFamily="34" charset="0"/>
                </a:endParaRPr>
              </a:p>
            </p:txBody>
          </p:sp>
          <p:grpSp>
            <p:nvGrpSpPr>
              <p:cNvPr id="94" name="Google Shape;211;p30"/>
              <p:cNvGrpSpPr/>
              <p:nvPr/>
            </p:nvGrpSpPr>
            <p:grpSpPr>
              <a:xfrm>
                <a:off x="1445110" y="3273093"/>
                <a:ext cx="1136389" cy="1246617"/>
                <a:chOff x="1450789" y="3273093"/>
                <a:chExt cx="1136389" cy="1246617"/>
              </a:xfrm>
            </p:grpSpPr>
            <p:grpSp>
              <p:nvGrpSpPr>
                <p:cNvPr id="95" name="Google Shape;212;p30"/>
                <p:cNvGrpSpPr/>
                <p:nvPr/>
              </p:nvGrpSpPr>
              <p:grpSpPr>
                <a:xfrm>
                  <a:off x="1450789" y="3273093"/>
                  <a:ext cx="1136389" cy="1246617"/>
                  <a:chOff x="627304" y="1987183"/>
                  <a:chExt cx="1594708" cy="1749392"/>
                </a:xfrm>
              </p:grpSpPr>
              <p:sp>
                <p:nvSpPr>
                  <p:cNvPr id="97" name="Google Shape;213;p30"/>
                  <p:cNvSpPr/>
                  <p:nvPr/>
                </p:nvSpPr>
                <p:spPr>
                  <a:xfrm>
                    <a:off x="1424612" y="2476575"/>
                    <a:ext cx="797400" cy="1260000"/>
                  </a:xfrm>
                  <a:custGeom>
                    <a:rect l="l" t="t" r="r" b="b"/>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sp>
                <p:nvSpPr>
                  <p:cNvPr id="98" name="Google Shape;214;p30"/>
                  <p:cNvSpPr/>
                  <p:nvPr/>
                </p:nvSpPr>
                <p:spPr>
                  <a:xfrm>
                    <a:off x="627304" y="2476575"/>
                    <a:ext cx="800400" cy="1260000"/>
                  </a:xfrm>
                  <a:custGeom>
                    <a:rect l="l" t="t" r="r" b="b"/>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sp>
                <p:nvSpPr>
                  <p:cNvPr id="99" name="Google Shape;215;p30"/>
                  <p:cNvSpPr/>
                  <p:nvPr/>
                </p:nvSpPr>
                <p:spPr>
                  <a:xfrm>
                    <a:off x="627304" y="1987183"/>
                    <a:ext cx="1594500" cy="981900"/>
                  </a:xfrm>
                  <a:custGeom>
                    <a:rect l="l" t="t" r="r" b="b"/>
                    <a:pathLst>
                      <a:path w="119999" h="119999" extrusionOk="0">
                        <a:moveTo>
                          <a:pt x="60000" y="120000"/>
                        </a:moveTo>
                        <a:lnTo>
                          <a:pt x="120000" y="59818"/>
                        </a:lnTo>
                        <a:lnTo>
                          <a:pt x="60000" y="0"/>
                        </a:lnTo>
                        <a:lnTo>
                          <a:pt x="0" y="59818"/>
                        </a:lnTo>
                        <a:lnTo>
                          <a:pt x="60000" y="120000"/>
                        </a:lnTo>
                        <a:lnTo>
                          <a:pt x="60000" y="120000"/>
                        </a:lnTo>
                        <a:close/>
                      </a:path>
                    </a:pathLst>
                  </a:custGeom>
                  <a:solidFill>
                    <a:srgbClr val="1CC08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grpSp>
            <p:sp>
              <p:nvSpPr>
                <p:cNvPr id="96" name="Google Shape;216;p30"/>
                <p:cNvSpPr txBox="1"/>
                <p:nvPr/>
              </p:nvSpPr>
              <p:spPr>
                <a:xfrm>
                  <a:off x="1510910" y="3424168"/>
                  <a:ext cx="1076100"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FFFFFF"/>
                    </a:buClr>
                    <a:buSzPts val="2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800" b="1" i="0" u="none" strike="noStrike" cap="none" normalizeH="0" noProof="0">
                      <a:solidFill>
                        <a:srgbClr val="FFFFFF"/>
                      </a:solidFill>
                      <a:uLnTx/>
                      <a:uFillTx/>
                      <a:latin typeface="Arial" pitchFamily="34" charset="0"/>
                      <a:ea typeface="Arial" pitchFamily="34" charset="0"/>
                      <a:cs typeface="Arial" pitchFamily="34" charset="0"/>
                      <a:sym typeface="Arial" pitchFamily="34" charset="0"/>
                    </a:rPr>
                    <a:t>O</a:t>
                  </a:r>
                  <a:endParaRPr/>
                </a:p>
              </p:txBody>
            </p:sp>
          </p:grpSp>
        </p:grpSp>
        <p:grpSp>
          <p:nvGrpSpPr>
            <p:cNvPr id="58" name="Google Shape;217;p30"/>
            <p:cNvGrpSpPr/>
            <p:nvPr/>
          </p:nvGrpSpPr>
          <p:grpSpPr>
            <a:xfrm>
              <a:off x="3475745" y="2245895"/>
              <a:ext cx="2583610" cy="3240600"/>
              <a:chOff x="3420926" y="2245895"/>
              <a:chExt cx="2583610" cy="3240599"/>
            </a:xfrm>
          </p:grpSpPr>
          <p:sp>
            <p:nvSpPr>
              <p:cNvPr id="82" name="Google Shape;218;p30"/>
              <p:cNvSpPr/>
              <p:nvPr/>
            </p:nvSpPr>
            <p:spPr>
              <a:xfrm>
                <a:off x="3420926" y="2245895"/>
                <a:ext cx="2486399" cy="3240599"/>
              </a:xfrm>
              <a:prstGeom prst="roundRect">
                <a:avLst>
                  <a:gd name="adj" fmla="val 10215"/>
                </a:avLst>
              </a:prstGeom>
              <a:solidFill>
                <a:srgbClr val="FFFFFF"/>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4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83" name="Google Shape;219;p30"/>
              <p:cNvSpPr txBox="1"/>
              <p:nvPr/>
            </p:nvSpPr>
            <p:spPr>
              <a:xfrm>
                <a:off x="3615637" y="4721024"/>
                <a:ext cx="2388899"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Comprehensive Documentation</a:t>
                </a:r>
                <a:endParaRPr sz="1600"/>
              </a:p>
            </p:txBody>
          </p:sp>
          <p:sp>
            <p:nvSpPr>
              <p:cNvPr id="84" name="Google Shape;220;p30"/>
              <p:cNvSpPr txBox="1"/>
              <p:nvPr/>
            </p:nvSpPr>
            <p:spPr>
              <a:xfrm>
                <a:off x="3615639" y="2427019"/>
                <a:ext cx="2096999"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Working Software</a:t>
                </a:r>
                <a:endParaRPr sz="1600"/>
              </a:p>
            </p:txBody>
          </p:sp>
          <p:grpSp>
            <p:nvGrpSpPr>
              <p:cNvPr id="85" name="Google Shape;221;p30"/>
              <p:cNvGrpSpPr/>
              <p:nvPr/>
            </p:nvGrpSpPr>
            <p:grpSpPr>
              <a:xfrm>
                <a:off x="4096017" y="3273093"/>
                <a:ext cx="1137391" cy="1246617"/>
                <a:chOff x="4403452" y="3273093"/>
                <a:chExt cx="1137391" cy="1246617"/>
              </a:xfrm>
            </p:grpSpPr>
            <p:grpSp>
              <p:nvGrpSpPr>
                <p:cNvPr id="86" name="Google Shape;222;p30"/>
                <p:cNvGrpSpPr/>
                <p:nvPr/>
              </p:nvGrpSpPr>
              <p:grpSpPr>
                <a:xfrm>
                  <a:off x="4403452" y="3273093"/>
                  <a:ext cx="1136389" cy="1246617"/>
                  <a:chOff x="627304" y="1987183"/>
                  <a:chExt cx="1594708" cy="1749392"/>
                </a:xfrm>
              </p:grpSpPr>
              <p:sp>
                <p:nvSpPr>
                  <p:cNvPr id="88" name="Google Shape;223;p30"/>
                  <p:cNvSpPr/>
                  <p:nvPr/>
                </p:nvSpPr>
                <p:spPr>
                  <a:xfrm>
                    <a:off x="1424612" y="2476575"/>
                    <a:ext cx="797400" cy="1260000"/>
                  </a:xfrm>
                  <a:custGeom>
                    <a:rect l="l" t="t" r="r" b="b"/>
                    <a:pathLst>
                      <a:path w="119999" h="119999"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sp>
                <p:nvSpPr>
                  <p:cNvPr id="89" name="Google Shape;224;p30"/>
                  <p:cNvSpPr/>
                  <p:nvPr/>
                </p:nvSpPr>
                <p:spPr>
                  <a:xfrm>
                    <a:off x="627304" y="2476575"/>
                    <a:ext cx="800400" cy="1260000"/>
                  </a:xfrm>
                  <a:custGeom>
                    <a:rect l="l" t="t" r="r" b="b"/>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sp>
                <p:nvSpPr>
                  <p:cNvPr id="90" name="Google Shape;225;p30"/>
                  <p:cNvSpPr/>
                  <p:nvPr/>
                </p:nvSpPr>
                <p:spPr>
                  <a:xfrm>
                    <a:off x="627304" y="1987183"/>
                    <a:ext cx="1594500" cy="981900"/>
                  </a:xfrm>
                  <a:custGeom>
                    <a:rect l="l" t="t" r="r" b="b"/>
                    <a:pathLst>
                      <a:path w="119999" h="119999" extrusionOk="0">
                        <a:moveTo>
                          <a:pt x="60000" y="120000"/>
                        </a:moveTo>
                        <a:lnTo>
                          <a:pt x="120000" y="59818"/>
                        </a:lnTo>
                        <a:lnTo>
                          <a:pt x="60000" y="0"/>
                        </a:lnTo>
                        <a:lnTo>
                          <a:pt x="0" y="59818"/>
                        </a:lnTo>
                        <a:lnTo>
                          <a:pt x="60000" y="120000"/>
                        </a:lnTo>
                        <a:lnTo>
                          <a:pt x="60000" y="120000"/>
                        </a:lnTo>
                        <a:close/>
                      </a:path>
                    </a:pathLst>
                  </a:custGeom>
                  <a:solidFill>
                    <a:srgbClr val="1CC083"/>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grpSp>
            <p:sp>
              <p:nvSpPr>
                <p:cNvPr id="87" name="Google Shape;226;p30"/>
                <p:cNvSpPr txBox="1"/>
                <p:nvPr/>
              </p:nvSpPr>
              <p:spPr>
                <a:xfrm>
                  <a:off x="4464743" y="3429626"/>
                  <a:ext cx="1076100"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FFFFFF"/>
                    </a:buClr>
                    <a:buSzPts val="2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800" b="1" i="0" u="none" strike="noStrike" cap="none" normalizeH="0" noProof="0">
                      <a:solidFill>
                        <a:srgbClr val="FFFFFF"/>
                      </a:solidFill>
                      <a:uLnTx/>
                      <a:uFillTx/>
                      <a:latin typeface="Arial" pitchFamily="34" charset="0"/>
                      <a:ea typeface="Arial" pitchFamily="34" charset="0"/>
                      <a:cs typeface="Arial" pitchFamily="34" charset="0"/>
                      <a:sym typeface="Arial" pitchFamily="34" charset="0"/>
                    </a:rPr>
                    <a:t>V</a:t>
                  </a:r>
                  <a:endParaRPr/>
                </a:p>
              </p:txBody>
            </p:sp>
          </p:grpSp>
        </p:grpSp>
        <p:grpSp>
          <p:nvGrpSpPr>
            <p:cNvPr id="59" name="Google Shape;227;p30"/>
            <p:cNvGrpSpPr/>
            <p:nvPr/>
          </p:nvGrpSpPr>
          <p:grpSpPr>
            <a:xfrm>
              <a:off x="6261678" y="2245895"/>
              <a:ext cx="2486401" cy="3240600"/>
              <a:chOff x="6434793" y="2245895"/>
              <a:chExt cx="2486400" cy="3240599"/>
            </a:xfrm>
          </p:grpSpPr>
          <p:sp>
            <p:nvSpPr>
              <p:cNvPr id="73" name="Google Shape;228;p30"/>
              <p:cNvSpPr/>
              <p:nvPr/>
            </p:nvSpPr>
            <p:spPr>
              <a:xfrm>
                <a:off x="6434793" y="2245895"/>
                <a:ext cx="2486400" cy="3240599"/>
              </a:xfrm>
              <a:prstGeom prst="roundRect">
                <a:avLst>
                  <a:gd name="adj" fmla="val 10215"/>
                </a:avLst>
              </a:prstGeom>
              <a:solidFill>
                <a:srgbClr val="FFFFFF"/>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4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74" name="Google Shape;229;p30"/>
              <p:cNvSpPr txBox="1"/>
              <p:nvPr/>
            </p:nvSpPr>
            <p:spPr>
              <a:xfrm>
                <a:off x="6629505" y="4721039"/>
                <a:ext cx="2097000"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Contract Negotiation</a:t>
                </a:r>
                <a:endParaRPr sz="1600" b="1" i="0" u="none" strike="noStrike" cap="none">
                  <a:solidFill>
                    <a:srgbClr val="000000"/>
                  </a:solidFill>
                  <a:latin typeface="Arial" pitchFamily="34" charset="0"/>
                  <a:ea typeface="Arial" pitchFamily="34" charset="0"/>
                  <a:cs typeface="Arial" pitchFamily="34" charset="0"/>
                  <a:sym typeface="Arial" pitchFamily="34" charset="0"/>
                </a:endParaRPr>
              </a:p>
            </p:txBody>
          </p:sp>
          <p:sp>
            <p:nvSpPr>
              <p:cNvPr id="75" name="Google Shape;230;p30"/>
              <p:cNvSpPr txBox="1"/>
              <p:nvPr/>
            </p:nvSpPr>
            <p:spPr>
              <a:xfrm>
                <a:off x="6629504" y="2427019"/>
                <a:ext cx="2097000"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Customer Collaboration</a:t>
                </a:r>
                <a:endParaRPr sz="1600"/>
              </a:p>
            </p:txBody>
          </p:sp>
          <p:grpSp>
            <p:nvGrpSpPr>
              <p:cNvPr id="76" name="Google Shape;231;p30"/>
              <p:cNvGrpSpPr/>
              <p:nvPr/>
            </p:nvGrpSpPr>
            <p:grpSpPr>
              <a:xfrm>
                <a:off x="7109883" y="3273093"/>
                <a:ext cx="1136389" cy="1246617"/>
                <a:chOff x="7004438" y="3273093"/>
                <a:chExt cx="1136389" cy="1246617"/>
              </a:xfrm>
            </p:grpSpPr>
            <p:grpSp>
              <p:nvGrpSpPr>
                <p:cNvPr id="77" name="Google Shape;232;p30"/>
                <p:cNvGrpSpPr/>
                <p:nvPr/>
              </p:nvGrpSpPr>
              <p:grpSpPr>
                <a:xfrm>
                  <a:off x="7004438" y="3273093"/>
                  <a:ext cx="1136389" cy="1246617"/>
                  <a:chOff x="627304" y="1987183"/>
                  <a:chExt cx="1594708" cy="1749392"/>
                </a:xfrm>
              </p:grpSpPr>
              <p:sp>
                <p:nvSpPr>
                  <p:cNvPr id="79" name="Google Shape;233;p30"/>
                  <p:cNvSpPr/>
                  <p:nvPr/>
                </p:nvSpPr>
                <p:spPr>
                  <a:xfrm>
                    <a:off x="1424612" y="2476575"/>
                    <a:ext cx="797400" cy="1260000"/>
                  </a:xfrm>
                  <a:custGeom>
                    <a:rect l="l" t="t" r="r" b="b"/>
                    <a:pathLst>
                      <a:path w="119999" h="119999"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sp>
                <p:nvSpPr>
                  <p:cNvPr id="80" name="Google Shape;234;p30"/>
                  <p:cNvSpPr/>
                  <p:nvPr/>
                </p:nvSpPr>
                <p:spPr>
                  <a:xfrm>
                    <a:off x="627304" y="2476575"/>
                    <a:ext cx="800400" cy="1260000"/>
                  </a:xfrm>
                  <a:custGeom>
                    <a:rect l="l" t="t" r="r" b="b"/>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sp>
                <p:nvSpPr>
                  <p:cNvPr id="81" name="Google Shape;235;p30"/>
                  <p:cNvSpPr/>
                  <p:nvPr/>
                </p:nvSpPr>
                <p:spPr>
                  <a:xfrm>
                    <a:off x="627304" y="1987183"/>
                    <a:ext cx="1594500" cy="981900"/>
                  </a:xfrm>
                  <a:custGeom>
                    <a:rect l="l" t="t" r="r" b="b"/>
                    <a:pathLst>
                      <a:path w="119999" h="119999" extrusionOk="0">
                        <a:moveTo>
                          <a:pt x="60000" y="120000"/>
                        </a:moveTo>
                        <a:lnTo>
                          <a:pt x="120000" y="59818"/>
                        </a:lnTo>
                        <a:lnTo>
                          <a:pt x="60000" y="0"/>
                        </a:lnTo>
                        <a:lnTo>
                          <a:pt x="0" y="59818"/>
                        </a:lnTo>
                        <a:lnTo>
                          <a:pt x="60000" y="120000"/>
                        </a:lnTo>
                        <a:lnTo>
                          <a:pt x="60000" y="120000"/>
                        </a:lnTo>
                        <a:close/>
                      </a:path>
                    </a:pathLst>
                  </a:custGeom>
                  <a:solidFill>
                    <a:srgbClr val="56687C"/>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grpSp>
            <p:sp>
              <p:nvSpPr>
                <p:cNvPr id="78" name="Google Shape;236;p30"/>
                <p:cNvSpPr txBox="1"/>
                <p:nvPr/>
              </p:nvSpPr>
              <p:spPr>
                <a:xfrm>
                  <a:off x="7042849" y="3398216"/>
                  <a:ext cx="1076100"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FFFFFF"/>
                    </a:buClr>
                    <a:buSzPts val="2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800" b="1" i="0" u="none" strike="noStrike" cap="none" normalizeH="0" noProof="0">
                      <a:solidFill>
                        <a:srgbClr val="FFFFFF"/>
                      </a:solidFill>
                      <a:uLnTx/>
                      <a:uFillTx/>
                      <a:latin typeface="Arial" pitchFamily="34" charset="0"/>
                      <a:ea typeface="Arial" pitchFamily="34" charset="0"/>
                      <a:cs typeface="Arial" pitchFamily="34" charset="0"/>
                      <a:sym typeface="Arial" pitchFamily="34" charset="0"/>
                    </a:rPr>
                    <a:t>E</a:t>
                  </a:r>
                  <a:endParaRPr/>
                </a:p>
              </p:txBody>
            </p:sp>
          </p:grpSp>
        </p:grpSp>
        <p:grpSp>
          <p:nvGrpSpPr>
            <p:cNvPr id="60" name="Google Shape;237;p30"/>
            <p:cNvGrpSpPr/>
            <p:nvPr/>
          </p:nvGrpSpPr>
          <p:grpSpPr>
            <a:xfrm>
              <a:off x="9047611" y="2245896"/>
              <a:ext cx="2486400" cy="3240600"/>
              <a:chOff x="9127820" y="2245895"/>
              <a:chExt cx="2486400" cy="3240599"/>
            </a:xfrm>
          </p:grpSpPr>
          <p:sp>
            <p:nvSpPr>
              <p:cNvPr id="64" name="Google Shape;238;p30"/>
              <p:cNvSpPr/>
              <p:nvPr/>
            </p:nvSpPr>
            <p:spPr>
              <a:xfrm>
                <a:off x="9127820" y="2245895"/>
                <a:ext cx="2486400" cy="3240599"/>
              </a:xfrm>
              <a:prstGeom prst="roundRect">
                <a:avLst>
                  <a:gd name="adj" fmla="val 10215"/>
                </a:avLst>
              </a:prstGeom>
              <a:solidFill>
                <a:srgbClr val="FFFFFF"/>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4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65" name="Google Shape;239;p30"/>
              <p:cNvSpPr txBox="1"/>
              <p:nvPr/>
            </p:nvSpPr>
            <p:spPr>
              <a:xfrm>
                <a:off x="9322532" y="4721039"/>
                <a:ext cx="2097000"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Following a Plan</a:t>
                </a:r>
                <a:endParaRPr sz="1600"/>
              </a:p>
            </p:txBody>
          </p:sp>
          <p:sp>
            <p:nvSpPr>
              <p:cNvPr id="66" name="Google Shape;240;p30"/>
              <p:cNvSpPr txBox="1"/>
              <p:nvPr/>
            </p:nvSpPr>
            <p:spPr>
              <a:xfrm>
                <a:off x="9322531" y="2427019"/>
                <a:ext cx="2097000"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000000"/>
                  </a:buClr>
                  <a:buSzPts val="20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16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Responding to Change</a:t>
                </a:r>
                <a:endParaRPr sz="1600"/>
              </a:p>
            </p:txBody>
          </p:sp>
          <p:grpSp>
            <p:nvGrpSpPr>
              <p:cNvPr id="67" name="Google Shape;241;p30"/>
              <p:cNvGrpSpPr/>
              <p:nvPr/>
            </p:nvGrpSpPr>
            <p:grpSpPr>
              <a:xfrm>
                <a:off x="9796692" y="3273093"/>
                <a:ext cx="1136389" cy="1246617"/>
                <a:chOff x="9699620" y="3273093"/>
                <a:chExt cx="1136389" cy="1246617"/>
              </a:xfrm>
            </p:grpSpPr>
            <p:grpSp>
              <p:nvGrpSpPr>
                <p:cNvPr id="68" name="Google Shape;242;p30"/>
                <p:cNvGrpSpPr/>
                <p:nvPr/>
              </p:nvGrpSpPr>
              <p:grpSpPr>
                <a:xfrm>
                  <a:off x="9699620" y="3273093"/>
                  <a:ext cx="1136389" cy="1246617"/>
                  <a:chOff x="627304" y="1987183"/>
                  <a:chExt cx="1594708" cy="1749392"/>
                </a:xfrm>
              </p:grpSpPr>
              <p:sp>
                <p:nvSpPr>
                  <p:cNvPr id="70" name="Google Shape;243;p30"/>
                  <p:cNvSpPr/>
                  <p:nvPr/>
                </p:nvSpPr>
                <p:spPr>
                  <a:xfrm>
                    <a:off x="1424612" y="2476575"/>
                    <a:ext cx="797400" cy="1260000"/>
                  </a:xfrm>
                  <a:custGeom>
                    <a:rect l="l" t="t" r="r" b="b"/>
                    <a:pathLst>
                      <a:path w="119999" h="119999"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sp>
                <p:nvSpPr>
                  <p:cNvPr id="71" name="Google Shape;244;p30"/>
                  <p:cNvSpPr/>
                  <p:nvPr/>
                </p:nvSpPr>
                <p:spPr>
                  <a:xfrm>
                    <a:off x="627304" y="2476575"/>
                    <a:ext cx="800400" cy="1260000"/>
                  </a:xfrm>
                  <a:custGeom>
                    <a:rect l="l" t="t" r="r" b="b"/>
                    <a:pathLst>
                      <a:path w="119999" h="119999"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sp>
                <p:nvSpPr>
                  <p:cNvPr id="72" name="Google Shape;245;p30"/>
                  <p:cNvSpPr/>
                  <p:nvPr/>
                </p:nvSpPr>
                <p:spPr>
                  <a:xfrm>
                    <a:off x="627304" y="1987183"/>
                    <a:ext cx="1594500" cy="981900"/>
                  </a:xfrm>
                  <a:custGeom>
                    <a:rect l="l" t="t" r="r" b="b"/>
                    <a:pathLst>
                      <a:path w="119999" h="119999" extrusionOk="0">
                        <a:moveTo>
                          <a:pt x="60000" y="120000"/>
                        </a:moveTo>
                        <a:lnTo>
                          <a:pt x="120000" y="59818"/>
                        </a:lnTo>
                        <a:lnTo>
                          <a:pt x="60000" y="0"/>
                        </a:lnTo>
                        <a:lnTo>
                          <a:pt x="0" y="59818"/>
                        </a:lnTo>
                        <a:lnTo>
                          <a:pt x="60000" y="120000"/>
                        </a:lnTo>
                        <a:lnTo>
                          <a:pt x="60000" y="120000"/>
                        </a:lnTo>
                        <a:close/>
                      </a:path>
                    </a:pathLst>
                  </a:custGeom>
                  <a:solidFill>
                    <a:srgbClr val="44546A"/>
                  </a:solid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rgbClr val="000000"/>
                      </a:buClr>
                      <a:buSzPts val="1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800" b="0" i="0" u="none" strike="noStrike" cap="none">
                      <a:solidFill>
                        <a:srgbClr val="000000"/>
                      </a:solidFill>
                      <a:latin typeface="Calibri"/>
                      <a:ea typeface="Calibri"/>
                      <a:cs typeface="Calibri"/>
                      <a:sym typeface="Calibri"/>
                    </a:endParaRPr>
                  </a:p>
                </p:txBody>
              </p:sp>
            </p:grpSp>
            <p:sp>
              <p:nvSpPr>
                <p:cNvPr id="69" name="Google Shape;246;p30"/>
                <p:cNvSpPr txBox="1"/>
                <p:nvPr/>
              </p:nvSpPr>
              <p:spPr>
                <a:xfrm>
                  <a:off x="9758969" y="3398216"/>
                  <a:ext cx="1076100" cy="362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ctr" rtl="0">
                    <a:lnSpc>
                      <a:spcPct val="90000"/>
                    </a:lnSpc>
                    <a:spcBef>
                      <a:spcPct val="0"/>
                    </a:spcBef>
                    <a:spcAft>
                      <a:spcPct val="0"/>
                    </a:spcAft>
                    <a:buClr>
                      <a:srgbClr val="FFFFFF"/>
                    </a:buClr>
                    <a:buSzPts val="28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800" b="1" i="0" u="none" strike="noStrike" cap="none" normalizeH="0" noProof="0">
                      <a:solidFill>
                        <a:srgbClr val="FFFFFF"/>
                      </a:solidFill>
                      <a:uLnTx/>
                      <a:uFillTx/>
                      <a:latin typeface="Arial" pitchFamily="34" charset="0"/>
                      <a:ea typeface="Arial" pitchFamily="34" charset="0"/>
                      <a:cs typeface="Arial" pitchFamily="34" charset="0"/>
                      <a:sym typeface="Arial" pitchFamily="34" charset="0"/>
                    </a:rPr>
                    <a:t>R</a:t>
                  </a:r>
                  <a:endParaRPr/>
                </a:p>
              </p:txBody>
            </p:sp>
          </p:grpSp>
        </p:grpSp>
        <p:sp>
          <p:nvSpPr>
            <p:cNvPr id="61" name="Google Shape;247;p30"/>
            <p:cNvSpPr/>
            <p:nvPr/>
          </p:nvSpPr>
          <p:spPr>
            <a:xfrm>
              <a:off x="2466021" y="3626939"/>
              <a:ext cx="1684800" cy="560100"/>
            </a:xfrm>
            <a:prstGeom prst="rect">
              <a:avLst/>
            </a:prstGeom>
            <a:solidFill>
              <a:srgbClr val="14906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4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62" name="Google Shape;248;p30"/>
            <p:cNvSpPr/>
            <p:nvPr/>
          </p:nvSpPr>
          <p:spPr>
            <a:xfrm>
              <a:off x="5274481" y="3626939"/>
              <a:ext cx="1684800" cy="560100"/>
            </a:xfrm>
            <a:prstGeom prst="rect">
              <a:avLst/>
            </a:prstGeom>
            <a:solidFill>
              <a:srgbClr val="149062"/>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400" b="0" i="0" u="none" strike="noStrike" cap="none">
                <a:solidFill>
                  <a:srgbClr val="FFFFFF"/>
                </a:solidFill>
                <a:latin typeface="Arial" pitchFamily="34" charset="0"/>
                <a:ea typeface="Arial" pitchFamily="34" charset="0"/>
                <a:cs typeface="Arial" pitchFamily="34" charset="0"/>
                <a:sym typeface="Arial" pitchFamily="34" charset="0"/>
              </a:endParaRPr>
            </a:p>
          </p:txBody>
        </p:sp>
        <p:sp>
          <p:nvSpPr>
            <p:cNvPr id="63" name="Google Shape;249;p30"/>
            <p:cNvSpPr/>
            <p:nvPr/>
          </p:nvSpPr>
          <p:spPr>
            <a:xfrm>
              <a:off x="8050486" y="3626939"/>
              <a:ext cx="1684800" cy="560100"/>
            </a:xfrm>
            <a:prstGeom prst="rect">
              <a:avLst/>
            </a:prstGeom>
            <a:solidFill>
              <a:srgbClr val="404E5C"/>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rgbClr val="000000"/>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1400" b="0" i="0" u="none" strike="noStrike" cap="none">
                <a:solidFill>
                  <a:srgbClr val="FFFFFF"/>
                </a:solidFill>
                <a:latin typeface="Arial" pitchFamily="34" charset="0"/>
                <a:ea typeface="Arial" pitchFamily="34" charset="0"/>
                <a:cs typeface="Arial" pitchFamily="34" charset="0"/>
                <a:sym typeface="Arial" pitchFamily="34" charset="0"/>
              </a:endParaRPr>
            </a:p>
          </p:txBody>
        </p:sp>
      </p:grpSp>
      <p:sp>
        <p:nvSpPr>
          <p:cNvPr id="3" name="Rectangle 2">
            <a:extLst>
              <a:ext uri="{FF2B5EF4-FFF2-40B4-BE49-F238E27FC236}">
                <a16:creationId xmlns:a16="http://schemas.microsoft.com/office/drawing/2014/main" id="{56377F9F-5FF3-4EE3-B310-2EDFC1376F9F}"/>
              </a:ext>
            </a:extLst>
          </p:cNvPr>
          <p:cNvSpPr/>
          <p:nvPr/>
        </p:nvSpPr>
        <p:spPr>
          <a:xfrm>
            <a:off x="983246" y="5593324"/>
            <a:ext cx="10273812" cy="307777"/>
          </a:xfrm>
          <a:prstGeom prst="rect">
            <a:avLst/>
          </a:prstGeom>
        </p:spPr>
        <p:txBody>
          <a:bodyPr wrap="square">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67"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“That is, while there is value in the items on the right, we value the items on the left more.”</a:t>
            </a:r>
            <a:endParaRPr lang="en-US"/>
          </a:p>
        </p:txBody>
      </p:sp>
    </p:spTree>
    <p:extLst>
      <p:ext uri="{BB962C8B-B14F-4D97-AF65-F5344CB8AC3E}">
        <p14:creationId xmlns:p14="http://schemas.microsoft.com/office/powerpoint/2010/main" val="2306038715"/>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1.16.1 Agile Manifesto</a:t>
            </a:r>
            <a:endParaRPr lang="en-US"/>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Agile Manifesto Value 1:  </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Individuals and interactions over processes and tools</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9" name="Group 8"/>
          <p:cNvGrpSpPr/>
          <p:nvPr/>
        </p:nvGrpSpPr>
        <p:grpSpPr>
          <a:xfrm>
            <a:off x="514350" y="1926707"/>
            <a:ext cx="11131312" cy="3482201"/>
            <a:chOff x="514348" y="2236480"/>
            <a:chExt cx="11131312" cy="3482201"/>
          </a:xfrm>
        </p:grpSpPr>
        <p:sp>
          <p:nvSpPr>
            <p:cNvPr id="10" name="Rounded Rectangle 9"/>
            <p:cNvSpPr/>
            <p:nvPr/>
          </p:nvSpPr>
          <p:spPr>
            <a:xfrm>
              <a:off x="514349" y="2236482"/>
              <a:ext cx="11131311" cy="3482199"/>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Communication—the key to the success of a project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People build Products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Have the focus on people and the source of energy</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Self-organization of cross-functional teams—to identify scope, negotiate, accept, define, collaborate, share, and solve problems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Individuals need to be motivated</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Interactions need to be fostered among team members, customers and other stakeholders</a:t>
              </a:r>
            </a:p>
          </p:txBody>
        </p:sp>
        <p:sp>
          <p:nvSpPr>
            <p:cNvPr id="11" name="Rounded Rectangle 10"/>
            <p:cNvSpPr/>
            <p:nvPr/>
          </p:nvSpPr>
          <p:spPr>
            <a:xfrm>
              <a:off x="514348" y="2236480"/>
              <a:ext cx="11131311" cy="800018"/>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INDIVIDUALS AND INTERACTIONS</a:t>
              </a:r>
            </a:p>
          </p:txBody>
        </p:sp>
      </p:grpSp>
    </p:spTree>
    <p:extLst>
      <p:ext uri="{BB962C8B-B14F-4D97-AF65-F5344CB8AC3E}">
        <p14:creationId xmlns:p14="http://schemas.microsoft.com/office/powerpoint/2010/main" val="3707063536"/>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1.16.1 Agile Manifesto (Contd.)</a:t>
            </a:r>
            <a:endParaRPr lang="en-US"/>
          </a:p>
        </p:txBody>
      </p:sp>
      <p:sp>
        <p:nvSpPr>
          <p:cNvPr id="5" name="Text Placeholder 4"/>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Agile Manifesto Value 2: </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Working software over comprehensive documentation</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7" name="Group 6"/>
          <p:cNvGrpSpPr/>
          <p:nvPr/>
        </p:nvGrpSpPr>
        <p:grpSpPr>
          <a:xfrm>
            <a:off x="514350" y="1926706"/>
            <a:ext cx="11131312" cy="3445395"/>
            <a:chOff x="514348" y="2236479"/>
            <a:chExt cx="11131312" cy="3034600"/>
          </a:xfrm>
        </p:grpSpPr>
        <p:sp>
          <p:nvSpPr>
            <p:cNvPr id="11" name="Rounded Rectangle 10"/>
            <p:cNvSpPr/>
            <p:nvPr/>
          </p:nvSpPr>
          <p:spPr>
            <a:xfrm>
              <a:off x="514349" y="2236485"/>
              <a:ext cx="11131311" cy="3034594"/>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Create and deliver value</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Customer satisfaction is important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Deliver frequently and consistently; offer business value to the customer</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primary goal of software development is to create software, not lengthy documents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Write documentation that adds value</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Deliver what the customer wants; documentation is always supplementary</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Customer-focus is the primary focus</a:t>
              </a:r>
            </a:p>
          </p:txBody>
        </p:sp>
        <p:sp>
          <p:nvSpPr>
            <p:cNvPr id="12" name="Rounded Rectangle 11"/>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WORKING SOFTWARE</a:t>
              </a:r>
            </a:p>
          </p:txBody>
        </p:sp>
      </p:grpSp>
    </p:spTree>
    <p:extLst>
      <p:ext uri="{BB962C8B-B14F-4D97-AF65-F5344CB8AC3E}">
        <p14:creationId xmlns:p14="http://schemas.microsoft.com/office/powerpoint/2010/main" val="1134088749"/>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1.16.1 Agile Manifesto (Contd.)</a:t>
            </a:r>
            <a:endParaRPr lang="en-US"/>
          </a:p>
        </p:txBody>
      </p:sp>
      <p:sp>
        <p:nvSpPr>
          <p:cNvPr id="5" name="Text Placeholder 4"/>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Agile Manifesto Value 3: </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Customer collaboration over contract negotiation</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7" name="Group 6"/>
          <p:cNvGrpSpPr/>
          <p:nvPr/>
        </p:nvGrpSpPr>
        <p:grpSpPr>
          <a:xfrm>
            <a:off x="514350" y="1926707"/>
            <a:ext cx="11131312" cy="3172235"/>
            <a:chOff x="514348" y="2236480"/>
            <a:chExt cx="11131312" cy="3172235"/>
          </a:xfrm>
        </p:grpSpPr>
        <p:sp>
          <p:nvSpPr>
            <p:cNvPr id="11" name="Rounded Rectangle 10"/>
            <p:cNvSpPr/>
            <p:nvPr/>
          </p:nvSpPr>
          <p:spPr>
            <a:xfrm>
              <a:off x="514349" y="2236483"/>
              <a:ext cx="11131311" cy="3172232"/>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Flexibility and co-operation in terms of customer’s needs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Work with the customer</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Make sure the intent of the contract is satisfied</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Understand customer’s product vision by close collaboration</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Let the contracting models be flexible</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Maintain relationships </a:t>
              </a:r>
            </a:p>
          </p:txBody>
        </p:sp>
        <p:sp>
          <p:nvSpPr>
            <p:cNvPr id="12" name="Rounded Rectangle 11"/>
            <p:cNvSpPr/>
            <p:nvPr/>
          </p:nvSpPr>
          <p:spPr>
            <a:xfrm>
              <a:off x="514348" y="2236480"/>
              <a:ext cx="11131311" cy="800018"/>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CUSTOMER COLLABORATION</a:t>
              </a:r>
            </a:p>
          </p:txBody>
        </p:sp>
      </p:grpSp>
    </p:spTree>
    <p:extLst>
      <p:ext uri="{BB962C8B-B14F-4D97-AF65-F5344CB8AC3E}">
        <p14:creationId xmlns:p14="http://schemas.microsoft.com/office/powerpoint/2010/main" val="492900254"/>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345079" y="0"/>
            <a:ext cx="8453842" cy="3857625"/>
          </a:xfrm>
        </p:spPr>
        <p:txBody>
          <a:bodyPr/>
          <a:lstStyle/>
          <a:p>
            <a:r>
              <a:rPr lang="en-US" sz="2250" b="1" i="1">
                <a:latin typeface="+mj-lt"/>
              </a:rPr>
              <a:t>3. Customer Collaboration Over Contract Negotiation</a:t>
            </a:r>
            <a:br>
              <a:rPr lang="en-US" sz="2250" b="1">
                <a:latin typeface="+mj-lt"/>
              </a:rPr>
            </a:br>
            <a:br>
              <a:rPr lang="en-US" sz="2250" b="1">
                <a:latin typeface="+mj-lt"/>
              </a:rPr>
            </a:br>
            <a:r>
              <a:rPr lang="en-US" sz="2250">
                <a:latin typeface="+mj-lt"/>
              </a:rPr>
              <a:t>The Agile Manifesto describes a customer who is engaged and collaborates throughout the development process, making</a:t>
            </a:r>
            <a:r>
              <a:rPr lang="en-US" sz="2250" smtClean="0">
                <a:latin typeface="+mj-lt"/>
              </a:rPr>
              <a:t>.</a:t>
            </a:r>
            <a:br>
              <a:rPr lang="en-US" sz="2250" smtClean="0">
                <a:latin typeface="+mj-lt"/>
              </a:rPr>
            </a:br>
            <a:br>
              <a:rPr lang="en-US" sz="2250" smtClean="0">
                <a:latin typeface="+mj-lt"/>
              </a:rPr>
            </a:br>
            <a:r>
              <a:rPr lang="en-US" sz="2250" smtClean="0">
                <a:latin typeface="+mj-lt"/>
              </a:rPr>
              <a:t> </a:t>
            </a:r>
            <a:r>
              <a:rPr lang="en-US" sz="2250">
                <a:latin typeface="+mj-lt"/>
              </a:rPr>
              <a:t>This makes it far easier for development to meet their needs of the customer</a:t>
            </a:r>
            <a:r>
              <a:rPr lang="en-US" sz="2250" smtClean="0">
                <a:latin typeface="+mj-lt"/>
              </a:rPr>
              <a:t>.</a:t>
            </a:r>
            <a:br>
              <a:rPr lang="en-US" sz="2250" smtClean="0">
                <a:latin typeface="+mj-lt"/>
              </a:rPr>
            </a:br>
            <a:r>
              <a:rPr lang="en-US" sz="2250" smtClean="0">
                <a:latin typeface="+mj-lt"/>
              </a:rPr>
              <a:t> </a:t>
            </a:r>
            <a:br>
              <a:rPr lang="en-US" sz="2250" smtClean="0">
                <a:latin typeface="+mj-lt"/>
              </a:rPr>
            </a:br>
            <a:r>
              <a:rPr lang="en-US" sz="2250" smtClean="0">
                <a:latin typeface="+mj-lt"/>
              </a:rPr>
              <a:t>Agile </a:t>
            </a:r>
            <a:r>
              <a:rPr lang="en-US" sz="2250">
                <a:latin typeface="+mj-lt"/>
              </a:rPr>
              <a:t>methods may include the customer at intervals for periodic demos, but a project could just as easily have an end-user as a daily part of the team and attending all meetings, ensuring the product meets the business needs of the customer.</a:t>
            </a:r>
            <a:br>
              <a:rPr lang="en-US" sz="2250">
                <a:latin typeface="+mj-lt"/>
              </a:rPr>
            </a:br>
            <a:br>
              <a:rPr lang="en-US" sz="2250">
                <a:latin typeface="+mj-lt"/>
              </a:rPr>
            </a:br>
            <a:r>
              <a:rPr lang="en-US" sz="2250" b="1" i="1">
                <a:latin typeface="+mj-lt"/>
              </a:rPr>
              <a:t>4. Responding to Change Over Following a Plan</a:t>
            </a:r>
            <a:br>
              <a:rPr lang="en-US" sz="2250" b="1">
                <a:latin typeface="+mj-lt"/>
              </a:rPr>
            </a:br>
            <a:br>
              <a:rPr lang="en-US" sz="2250" b="1">
                <a:latin typeface="+mj-lt"/>
              </a:rPr>
            </a:br>
            <a:r>
              <a:rPr lang="en-US" sz="2250">
                <a:latin typeface="+mj-lt"/>
              </a:rPr>
              <a:t>With Agile, the shortness of an iteration means priorities can be shifted from iteration to iteration and new features can be added into the next iteration. </a:t>
            </a:r>
            <a:br>
              <a:rPr lang="en-US" sz="2250" smtClean="0">
                <a:latin typeface="+mj-lt"/>
              </a:rPr>
            </a:br>
            <a:r>
              <a:rPr lang="en-US" sz="2250" smtClean="0">
                <a:latin typeface="+mj-lt"/>
              </a:rPr>
              <a:t>Agile’s </a:t>
            </a:r>
            <a:r>
              <a:rPr lang="en-US" sz="2250">
                <a:latin typeface="+mj-lt"/>
              </a:rPr>
              <a:t>view is that changes always improve a project; changes provide additional value.</a:t>
            </a:r>
          </a:p>
        </p:txBody>
      </p:sp>
    </p:spTree>
    <p:extLst>
      <p:ext uri="{BB962C8B-B14F-4D97-AF65-F5344CB8AC3E}">
        <p14:creationId xmlns:p14="http://schemas.microsoft.com/office/powerpoint/2010/main" val="2053280128"/>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1.16.1 Agile Manifesto (Contd.)</a:t>
            </a:r>
            <a:endParaRPr lang="en-US"/>
          </a:p>
        </p:txBody>
      </p:sp>
      <p:sp>
        <p:nvSpPr>
          <p:cNvPr id="3" name="Text Placeholder 2"/>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Agile Manifesto Value 4: </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Responding to change over following a plan</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7" name="Group 6"/>
          <p:cNvGrpSpPr/>
          <p:nvPr/>
        </p:nvGrpSpPr>
        <p:grpSpPr>
          <a:xfrm>
            <a:off x="514350" y="1926707"/>
            <a:ext cx="11131312" cy="2831273"/>
            <a:chOff x="514348" y="2236480"/>
            <a:chExt cx="11131312" cy="2831273"/>
          </a:xfrm>
        </p:grpSpPr>
        <p:sp>
          <p:nvSpPr>
            <p:cNvPr id="8" name="Rounded Rectangle 7"/>
            <p:cNvSpPr/>
            <p:nvPr/>
          </p:nvSpPr>
          <p:spPr>
            <a:xfrm>
              <a:off x="514349" y="2236483"/>
              <a:ext cx="11131311" cy="2831270"/>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Change is the reality, the worst enemy of any plan</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Changes in customer’s business needs - direct impact on developer’s plans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Adaptive planning for accepting change</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Change to be reflected in the product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Show improvement </a:t>
              </a:r>
            </a:p>
          </p:txBody>
        </p:sp>
        <p:sp>
          <p:nvSpPr>
            <p:cNvPr id="9" name="Rounded Rectangle 8"/>
            <p:cNvSpPr/>
            <p:nvPr/>
          </p:nvSpPr>
          <p:spPr>
            <a:xfrm>
              <a:off x="514348" y="2236480"/>
              <a:ext cx="11131311" cy="800018"/>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RESPONDING TO CHANGE</a:t>
              </a:r>
            </a:p>
          </p:txBody>
        </p:sp>
      </p:grpSp>
    </p:spTree>
    <p:extLst>
      <p:ext uri="{BB962C8B-B14F-4D97-AF65-F5344CB8AC3E}">
        <p14:creationId xmlns:p14="http://schemas.microsoft.com/office/powerpoint/2010/main" val="463725598"/>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1.16.2 Twelve Principles of the Agile Manifesto</a:t>
            </a:r>
            <a:endParaRPr lang="en-US"/>
          </a:p>
        </p:txBody>
      </p:sp>
      <p:sp>
        <p:nvSpPr>
          <p:cNvPr id="8" name="Text Placeholder 7"/>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9" name="Group 8"/>
          <p:cNvGrpSpPr/>
          <p:nvPr/>
        </p:nvGrpSpPr>
        <p:grpSpPr>
          <a:xfrm>
            <a:off x="514350" y="1195657"/>
            <a:ext cx="11461750" cy="5213006"/>
            <a:chOff x="514350" y="1195657"/>
            <a:chExt cx="11461750" cy="5213006"/>
          </a:xfrm>
        </p:grpSpPr>
        <p:sp>
          <p:nvSpPr>
            <p:cNvPr id="11" name="Shape 867"/>
            <p:cNvSpPr/>
            <p:nvPr/>
          </p:nvSpPr>
          <p:spPr>
            <a:xfrm>
              <a:off x="514350" y="1195657"/>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Our highest priority is to satisfy the customer through an early and continuous delivery of valuable software.</a:t>
              </a:r>
              <a:endParaRPr/>
            </a:p>
          </p:txBody>
        </p:sp>
        <p:sp>
          <p:nvSpPr>
            <p:cNvPr id="12" name="Shape 868"/>
            <p:cNvSpPr/>
            <p:nvPr/>
          </p:nvSpPr>
          <p:spPr>
            <a:xfrm>
              <a:off x="555691" y="1218207"/>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1</a:t>
              </a:r>
              <a:endParaRPr/>
            </a:p>
          </p:txBody>
        </p:sp>
        <p:sp>
          <p:nvSpPr>
            <p:cNvPr id="13" name="Shape 869"/>
            <p:cNvSpPr/>
            <p:nvPr/>
          </p:nvSpPr>
          <p:spPr>
            <a:xfrm>
              <a:off x="514350" y="1637709"/>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Welcome changing requirements, even late in the development. Agile processes harness change for the customer's competitive advantage.</a:t>
              </a:r>
              <a:endParaRPr/>
            </a:p>
          </p:txBody>
        </p:sp>
        <p:sp>
          <p:nvSpPr>
            <p:cNvPr id="14" name="Shape 870"/>
            <p:cNvSpPr/>
            <p:nvPr/>
          </p:nvSpPr>
          <p:spPr>
            <a:xfrm>
              <a:off x="555691" y="1660259"/>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2</a:t>
              </a:r>
              <a:endParaRPr/>
            </a:p>
          </p:txBody>
        </p:sp>
        <p:sp>
          <p:nvSpPr>
            <p:cNvPr id="15" name="Shape 871"/>
            <p:cNvSpPr/>
            <p:nvPr/>
          </p:nvSpPr>
          <p:spPr>
            <a:xfrm>
              <a:off x="514350" y="2079762"/>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Deliver working software frequently, from a couple of weeks to a couple of months, with a preference to the shorter timescale.</a:t>
              </a:r>
              <a:endParaRPr/>
            </a:p>
          </p:txBody>
        </p:sp>
        <p:sp>
          <p:nvSpPr>
            <p:cNvPr id="16" name="Shape 872"/>
            <p:cNvSpPr/>
            <p:nvPr/>
          </p:nvSpPr>
          <p:spPr>
            <a:xfrm>
              <a:off x="555691" y="2102312"/>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3</a:t>
              </a:r>
              <a:endParaRPr/>
            </a:p>
          </p:txBody>
        </p:sp>
        <p:sp>
          <p:nvSpPr>
            <p:cNvPr id="17" name="Shape 873"/>
            <p:cNvSpPr/>
            <p:nvPr/>
          </p:nvSpPr>
          <p:spPr>
            <a:xfrm>
              <a:off x="514350" y="2509114"/>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Business people and developers must work together daily throughout the project.</a:t>
              </a:r>
              <a:endParaRPr/>
            </a:p>
          </p:txBody>
        </p:sp>
        <p:sp>
          <p:nvSpPr>
            <p:cNvPr id="18" name="Shape 874"/>
            <p:cNvSpPr/>
            <p:nvPr/>
          </p:nvSpPr>
          <p:spPr>
            <a:xfrm>
              <a:off x="555691" y="2531665"/>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4</a:t>
              </a:r>
              <a:endParaRPr/>
            </a:p>
          </p:txBody>
        </p:sp>
        <p:sp>
          <p:nvSpPr>
            <p:cNvPr id="19" name="Shape 875"/>
            <p:cNvSpPr/>
            <p:nvPr/>
          </p:nvSpPr>
          <p:spPr>
            <a:xfrm>
              <a:off x="514350" y="2951167"/>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Build projects around motivated individuals. Give them the environment and support they need, and trust them to get the job done.</a:t>
              </a:r>
              <a:endParaRPr/>
            </a:p>
          </p:txBody>
        </p:sp>
        <p:sp>
          <p:nvSpPr>
            <p:cNvPr id="20" name="Shape 876"/>
            <p:cNvSpPr/>
            <p:nvPr/>
          </p:nvSpPr>
          <p:spPr>
            <a:xfrm>
              <a:off x="555691" y="2973717"/>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5</a:t>
              </a:r>
              <a:endParaRPr/>
            </a:p>
          </p:txBody>
        </p:sp>
        <p:sp>
          <p:nvSpPr>
            <p:cNvPr id="21" name="Shape 877"/>
            <p:cNvSpPr/>
            <p:nvPr/>
          </p:nvSpPr>
          <p:spPr>
            <a:xfrm>
              <a:off x="514350" y="3393220"/>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The most efficient and effective method of conveying information to and within a development team is a face-to-face conversation.</a:t>
              </a:r>
              <a:endParaRPr/>
            </a:p>
          </p:txBody>
        </p:sp>
        <p:sp>
          <p:nvSpPr>
            <p:cNvPr id="22" name="Shape 878"/>
            <p:cNvSpPr/>
            <p:nvPr/>
          </p:nvSpPr>
          <p:spPr>
            <a:xfrm>
              <a:off x="555691" y="3415770"/>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6</a:t>
              </a:r>
              <a:endParaRPr/>
            </a:p>
          </p:txBody>
        </p:sp>
        <p:sp>
          <p:nvSpPr>
            <p:cNvPr id="23" name="Shape 879"/>
            <p:cNvSpPr/>
            <p:nvPr/>
          </p:nvSpPr>
          <p:spPr>
            <a:xfrm>
              <a:off x="514350" y="3835272"/>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Working software is the primary measure of progress.</a:t>
              </a:r>
              <a:endParaRPr/>
            </a:p>
          </p:txBody>
        </p:sp>
        <p:sp>
          <p:nvSpPr>
            <p:cNvPr id="24" name="Shape 880"/>
            <p:cNvSpPr/>
            <p:nvPr/>
          </p:nvSpPr>
          <p:spPr>
            <a:xfrm>
              <a:off x="555691" y="3857822"/>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7</a:t>
              </a:r>
              <a:endParaRPr/>
            </a:p>
          </p:txBody>
        </p:sp>
        <p:sp>
          <p:nvSpPr>
            <p:cNvPr id="25" name="Shape 881"/>
            <p:cNvSpPr/>
            <p:nvPr/>
          </p:nvSpPr>
          <p:spPr>
            <a:xfrm>
              <a:off x="514350" y="4277325"/>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spc="-30" normalizeH="0" noProof="0">
                  <a:solidFill>
                    <a:schemeClr val="dk1"/>
                  </a:solidFill>
                  <a:uLnTx/>
                  <a:uFillTx/>
                  <a:sym typeface="Arial" pitchFamily="34" charset="0"/>
                </a:rPr>
                <a:t>Agile processes promote sustainable development. The sponsors, developers, and users should be able to maintain a constant pace indefinitely.</a:t>
              </a:r>
              <a:endParaRPr spc="-30"/>
            </a:p>
          </p:txBody>
        </p:sp>
        <p:sp>
          <p:nvSpPr>
            <p:cNvPr id="26" name="Shape 882"/>
            <p:cNvSpPr/>
            <p:nvPr/>
          </p:nvSpPr>
          <p:spPr>
            <a:xfrm>
              <a:off x="555691" y="4299875"/>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8</a:t>
              </a:r>
              <a:endParaRPr/>
            </a:p>
          </p:txBody>
        </p:sp>
        <p:sp>
          <p:nvSpPr>
            <p:cNvPr id="27" name="Shape 883"/>
            <p:cNvSpPr/>
            <p:nvPr/>
          </p:nvSpPr>
          <p:spPr>
            <a:xfrm>
              <a:off x="514350" y="4706678"/>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Continuous attention to technical excellence and good design enhances agility.</a:t>
              </a:r>
              <a:endParaRPr/>
            </a:p>
          </p:txBody>
        </p:sp>
        <p:sp>
          <p:nvSpPr>
            <p:cNvPr id="28" name="Shape 884"/>
            <p:cNvSpPr/>
            <p:nvPr/>
          </p:nvSpPr>
          <p:spPr>
            <a:xfrm>
              <a:off x="555691" y="4729228"/>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9</a:t>
              </a:r>
              <a:endParaRPr/>
            </a:p>
          </p:txBody>
        </p:sp>
        <p:sp>
          <p:nvSpPr>
            <p:cNvPr id="29" name="Shape 885"/>
            <p:cNvSpPr/>
            <p:nvPr/>
          </p:nvSpPr>
          <p:spPr>
            <a:xfrm>
              <a:off x="514350" y="5148730"/>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Simplicity‒the art of maximizing the amount of work not done‒is essential.</a:t>
              </a:r>
              <a:endParaRPr/>
            </a:p>
          </p:txBody>
        </p:sp>
        <p:sp>
          <p:nvSpPr>
            <p:cNvPr id="30" name="Shape 886"/>
            <p:cNvSpPr/>
            <p:nvPr/>
          </p:nvSpPr>
          <p:spPr>
            <a:xfrm>
              <a:off x="555691" y="5171280"/>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10</a:t>
              </a:r>
              <a:endParaRPr/>
            </a:p>
          </p:txBody>
        </p:sp>
        <p:sp>
          <p:nvSpPr>
            <p:cNvPr id="31" name="Shape 887"/>
            <p:cNvSpPr/>
            <p:nvPr/>
          </p:nvSpPr>
          <p:spPr>
            <a:xfrm>
              <a:off x="514350" y="5590783"/>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The best architectures, requirements, and designs emerge from self-organizing teams.</a:t>
              </a:r>
              <a:endParaRPr/>
            </a:p>
          </p:txBody>
        </p:sp>
        <p:sp>
          <p:nvSpPr>
            <p:cNvPr id="32" name="Shape 888"/>
            <p:cNvSpPr/>
            <p:nvPr/>
          </p:nvSpPr>
          <p:spPr>
            <a:xfrm>
              <a:off x="555691" y="5613333"/>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11</a:t>
              </a:r>
              <a:endParaRPr/>
            </a:p>
          </p:txBody>
        </p:sp>
        <p:sp>
          <p:nvSpPr>
            <p:cNvPr id="33" name="Shape 889"/>
            <p:cNvSpPr/>
            <p:nvPr/>
          </p:nvSpPr>
          <p:spPr>
            <a:xfrm>
              <a:off x="514350" y="6032835"/>
              <a:ext cx="11461750" cy="375828"/>
            </a:xfrm>
            <a:custGeom>
              <a:rect l="0" t="0" r="0" b="0"/>
              <a:pathLst>
                <a:path w="11201399" h="413411" extrusionOk="0">
                  <a:moveTo>
                    <a:pt x="0" y="41341"/>
                  </a:moveTo>
                  <a:cubicBezTo>
                    <a:pt x="0" y="18509"/>
                    <a:pt x="18509" y="0"/>
                    <a:pt x="41341" y="0"/>
                  </a:cubicBezTo>
                  <a:lnTo>
                    <a:pt x="11160058" y="0"/>
                  </a:lnTo>
                  <a:cubicBezTo>
                    <a:pt x="11182890" y="0"/>
                    <a:pt x="11201399" y="18509"/>
                    <a:pt x="11201399" y="41341"/>
                  </a:cubicBezTo>
                  <a:lnTo>
                    <a:pt x="11201399" y="372070"/>
                  </a:lnTo>
                  <a:cubicBezTo>
                    <a:pt x="11201399" y="394902"/>
                    <a:pt x="11182890" y="413411"/>
                    <a:pt x="11160058" y="413411"/>
                  </a:cubicBezTo>
                  <a:lnTo>
                    <a:pt x="41341" y="413411"/>
                  </a:lnTo>
                  <a:cubicBezTo>
                    <a:pt x="18509" y="413411"/>
                    <a:pt x="0" y="394902"/>
                    <a:pt x="0" y="372070"/>
                  </a:cubicBezTo>
                  <a:lnTo>
                    <a:pt x="0" y="41341"/>
                  </a:lnTo>
                  <a:close/>
                </a:path>
              </a:pathLst>
            </a:custGeom>
            <a:solidFill>
              <a:schemeClr val="lt1"/>
            </a:solidFill>
            <a:ln>
              <a:solidFill>
                <a:schemeClr val="bg2">
                  <a:lumMod val="90000"/>
                </a:schemeClr>
              </a:solidFill>
              <a:prstDash val="sysDash"/>
            </a:ln>
          </p:spPr>
          <p:txBody>
            <a:bodyPr spcFirstLastPara="1" wrap="square" lIns="1005840" tIns="274320" rIns="41900" bIns="41900" anchor="t" anchorCtr="0">
              <a:noAutofit/>
            </a:bodyPr>
            <a:lstStyle>
              <a:defPPr marR="0" lvl="0" algn="l" rtl="0">
                <a:lnSpc>
                  <a:spcPct val="100000"/>
                </a:lnSpc>
                <a:spcBef>
                  <a:spcPct val="0"/>
                </a:spcBef>
                <a:spcAft>
                  <a:spcPct val="0"/>
                </a:spcAft>
                <a:defRPr lang="en-US"/>
              </a:defPPr>
            </a:lstStyle>
            <a:p>
              <a:pPr marL="0" marR="0" lvl="0" indent="0" algn="l" rtl="0">
                <a:lnSpc>
                  <a:spcPct val="90000"/>
                </a:lnSpc>
                <a:spcBef>
                  <a:spcPct val="0"/>
                </a:spcBef>
                <a:spcAft>
                  <a:spcPct val="0"/>
                </a:spcAft>
                <a:buClr>
                  <a:schemeClr val="dk1"/>
                </a:buClr>
                <a:buSzPts val="14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At regular intervals, the team reflects on how to become more effective, then tunes and adjusts its behavior accordingly.</a:t>
              </a:r>
              <a:endParaRPr/>
            </a:p>
          </p:txBody>
        </p:sp>
        <p:sp>
          <p:nvSpPr>
            <p:cNvPr id="34" name="Shape 890"/>
            <p:cNvSpPr/>
            <p:nvPr/>
          </p:nvSpPr>
          <p:spPr>
            <a:xfrm>
              <a:off x="555691" y="6055386"/>
              <a:ext cx="329184" cy="330729"/>
            </a:xfrm>
            <a:prstGeom prst="roundRect">
              <a:avLst>
                <a:gd name="adj" fmla="val 10000"/>
              </a:avLst>
            </a:prstGeom>
            <a:solidFill>
              <a:srgbClr val="149062"/>
            </a:solidFill>
            <a:ln w="12700" cap="flat" cmpd="sng">
              <a:solidFill>
                <a:schemeClr val="lt1"/>
              </a:solidFill>
              <a:prstDash val="solid"/>
              <a:miter lim="800000"/>
              <a:headEnd type="none" w="sm" len="sm"/>
              <a:tailEnd type="none" w="sm" len="sm"/>
            </a:ln>
          </p:spPr>
          <p:txBody>
            <a:bodyPr spcFirstLastPara="1" wrap="square" lIns="0" tIns="91440" rIns="0" bIns="0" anchor="t" anchorCtr="0">
              <a:noAutofit/>
            </a:bodyPr>
            <a:lstStyle>
              <a:defPPr marR="0" lvl="0" algn="l" rtl="0">
                <a:lnSpc>
                  <a:spcPct val="100000"/>
                </a:lnSpc>
                <a:spcBef>
                  <a:spcPct val="0"/>
                </a:spcBef>
                <a:spcAft>
                  <a:spcPct val="0"/>
                </a:spcAft>
                <a:defRPr lang="en-US"/>
              </a:defPPr>
            </a:lstStyle>
            <a:p>
              <a:pPr marL="0" marR="0" lvl="0" indent="0" algn="ctr" rtl="0">
                <a:lnSpc>
                  <a:spcPct val="100000"/>
                </a:lnSpc>
                <a:spcBef>
                  <a:spcPct val="0"/>
                </a:spcBef>
                <a:spcAft>
                  <a:spcPct val="0"/>
                </a:spcAft>
                <a:buClr>
                  <a:schemeClr val="lt1"/>
                </a:buClr>
                <a:buSzPts val="12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1" i="0" u="none" strike="noStrike" cap="none" normalizeH="0" noProof="0">
                  <a:solidFill>
                    <a:schemeClr val="lt1"/>
                  </a:solidFill>
                  <a:uLnTx/>
                  <a:uFillTx/>
                  <a:latin typeface="Arial" pitchFamily="34" charset="0"/>
                  <a:ea typeface="Arial" pitchFamily="34" charset="0"/>
                  <a:cs typeface="Arial" pitchFamily="34" charset="0"/>
                  <a:sym typeface="Arial" pitchFamily="34" charset="0"/>
                </a:rPr>
                <a:t>12</a:t>
              </a:r>
              <a:endParaRPr/>
            </a:p>
          </p:txBody>
        </p:sp>
      </p:grpSp>
      <p:sp>
        <p:nvSpPr>
          <p:cNvPr id="35" name="Shape 891"/>
          <p:cNvSpPr/>
          <p:nvPr/>
        </p:nvSpPr>
        <p:spPr>
          <a:xfrm>
            <a:off x="10555274" y="6474887"/>
            <a:ext cx="1556836" cy="2308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RPr lang="en-US"/>
            </a:defPPr>
          </a:lstStyle>
          <a:p>
            <a:pPr marL="0" marR="0" lvl="0" indent="0" algn="l" rtl="0">
              <a:lnSpc>
                <a:spcPct val="100000"/>
              </a:lnSpc>
              <a:spcBef>
                <a:spcPct val="0"/>
              </a:spcBef>
              <a:spcAft>
                <a:spcPct val="0"/>
              </a:spcAft>
              <a:buClr>
                <a:schemeClr val="dk1"/>
              </a:buClr>
              <a:buSzPts val="1100"/>
              <a:buFont typeface="Arial" pitchFamily="34" charset="0"/>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900" b="0" i="1" u="none" strike="noStrike" cap="none" normalizeH="0" noProof="0">
                <a:solidFill>
                  <a:schemeClr val="dk1"/>
                </a:solidFill>
                <a:uLnTx/>
                <a:uFillTx/>
                <a:latin typeface="Arial" pitchFamily="34" charset="0"/>
                <a:ea typeface="Arial" pitchFamily="34" charset="0"/>
                <a:cs typeface="Arial" pitchFamily="34" charset="0"/>
                <a:sym typeface="Arial" pitchFamily="34" charset="0"/>
              </a:rPr>
              <a:t>Source: agilemanifesto.org</a:t>
            </a:r>
            <a:endParaRPr sz="900" b="0" i="1" u="none" strike="noStrike" cap="none">
              <a:solidFill>
                <a:srgbClr val="000000"/>
              </a:solidFill>
              <a:latin typeface="Arial" pitchFamily="34" charset="0"/>
              <a:ea typeface="Arial" pitchFamily="34" charset="0"/>
              <a:cs typeface="Arial" pitchFamily="34" charset="0"/>
              <a:sym typeface="Arial" pitchFamily="34" charset="0"/>
            </a:endParaRPr>
          </a:p>
        </p:txBody>
      </p:sp>
    </p:spTree>
    <p:extLst>
      <p:ext uri="{BB962C8B-B14F-4D97-AF65-F5344CB8AC3E}">
        <p14:creationId xmlns:p14="http://schemas.microsoft.com/office/powerpoint/2010/main" val="1644158004"/>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00"/>
        <p:cNvGrpSpPr/>
        <p:nvPr/>
      </p:nvGrpSpPr>
      <p:grpSpPr>
        <a:xfrm>
          <a:off x="0" y="0"/>
          <a:ext cx="0" cy="0"/>
        </a:xfrm>
      </p:grpSpPr>
      <p:sp>
        <p:nvSpPr>
          <p:cNvPr id="101" name="Google Shape;101;p18"/>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1.17 Scrum: An Introduction</a:t>
            </a:r>
          </a:p>
        </p:txBody>
      </p:sp>
      <p:sp>
        <p:nvSpPr>
          <p:cNvPr id="102" name="Google Shape;102;p18"/>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4" name="Group 3"/>
          <p:cNvGrpSpPr/>
          <p:nvPr/>
        </p:nvGrpSpPr>
        <p:grpSpPr>
          <a:xfrm>
            <a:off x="514350" y="1304995"/>
            <a:ext cx="11131312" cy="3644377"/>
            <a:chOff x="514348" y="2236479"/>
            <a:chExt cx="11131312" cy="3209857"/>
          </a:xfrm>
        </p:grpSpPr>
        <p:sp>
          <p:nvSpPr>
            <p:cNvPr id="5" name="Rounded Rectangle 4"/>
            <p:cNvSpPr/>
            <p:nvPr/>
          </p:nvSpPr>
          <p:spPr>
            <a:xfrm>
              <a:off x="514349" y="2236485"/>
              <a:ext cx="11131311" cy="3209851"/>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Scrum is one of the most popular and widely used frameworks to implement Agile in industry projects.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Scrum has gained so much popularity that it is used synonymously with Agile, but in reality they are different.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Scrum is a framework used for incremental product development by deploying one or more cross-functional, self-organizing teams.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Using scrum, product development is carried out in small, fixed-length iterations, called sprints.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Sprints are not longer than 30 days, short sprints are preferred. Every sprint is intended to build a potentially shippable product increment.</a:t>
              </a:r>
            </a:p>
          </p:txBody>
        </p:sp>
        <p:sp>
          <p:nvSpPr>
            <p:cNvPr id="6" name="Rounded Rectangle 5"/>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Following are the key details of Scrum:</a:t>
              </a:r>
            </a:p>
          </p:txBody>
        </p:sp>
      </p:grpSp>
    </p:spTree>
    <p:extLst>
      <p:ext uri="{BB962C8B-B14F-4D97-AF65-F5344CB8AC3E}">
        <p14:creationId xmlns:p14="http://schemas.microsoft.com/office/powerpoint/2010/main" val="2983058380"/>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06"/>
        <p:cNvGrpSpPr/>
        <p:nvPr/>
      </p:nvGrpSpPr>
      <p:grpSpPr>
        <a:xfrm>
          <a:off x="0" y="0"/>
          <a:ext cx="0" cy="0"/>
        </a:xfrm>
      </p:grpSpPr>
      <p:sp>
        <p:nvSpPr>
          <p:cNvPr id="107" name="Google Shape;107;p19"/>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1.17.1 Why Scrum?</a:t>
            </a:r>
          </a:p>
        </p:txBody>
      </p:sp>
      <p:sp>
        <p:nvSpPr>
          <p:cNvPr id="108" name="Google Shape;108;p19"/>
          <p:cNvSpPr txBox="1">
            <a:spLocks noGrp="1"/>
          </p:cNvSpPr>
          <p:nvPr>
            <p:ph type="body" idx="2"/>
          </p:nvPr>
        </p:nvSpPr>
        <p:spPr>
          <a:xfrm>
            <a:off x="514351" y="1304995"/>
            <a:ext cx="11140620" cy="4840828"/>
          </a:xfrm>
        </p:spPr>
        <p:txBody>
          <a:bodyPr/>
          <a:lstStyle/>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is an alternative to the traditional waterfall method. </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Where traditional approaches depends on complete understanding of the requirements before starting off, scrum includes all the development activities in each of the sprints. </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focuses on developing high-value features first with the frequent incorporation of feedback.</a:t>
            </a:r>
          </a:p>
          <a:p>
            <a:pPr marL="0" marR="0" lvl="1" indent="0" algn="l" defTabSz="914400" fontAlgn="auto">
              <a:lnSpc>
                <a:spcPct val="100000"/>
              </a:lnSpc>
              <a:spcBef>
                <a:spcPts val="600"/>
              </a:spcBef>
              <a:spcAft>
                <a:spcPct val="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following figure shows the overall scrum framework.</a:t>
            </a:r>
          </a:p>
        </p:txBody>
      </p:sp>
      <p:sp>
        <p:nvSpPr>
          <p:cNvPr id="109" name="Google Shape;109;p19"/>
          <p:cNvSpPr txBox="1"/>
          <p:nvPr/>
        </p:nvSpPr>
        <p:spPr>
          <a:xfrm>
            <a:off x="142100" y="6166267"/>
            <a:ext cx="3535600" cy="479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900" b="0" i="1" u="none" strike="noStrike" cap="none" normalizeH="0" noProof="0">
                <a:solidFill>
                  <a:srgbClr val="000000"/>
                </a:solidFill>
                <a:uLnTx/>
                <a:uFillTx/>
                <a:latin typeface="Arial" pitchFamily="34" charset="0"/>
                <a:cs typeface="Arial" pitchFamily="34" charset="0"/>
              </a:rPr>
              <a:t>Source: Scrum.org.</a:t>
            </a:r>
            <a:endParaRPr sz="900" i="1">
              <a:latin typeface="Arial" pitchFamily="34" charset="0"/>
              <a:cs typeface="Arial" pitchFamily="34" charset="0"/>
            </a:endParaRPr>
          </a:p>
        </p:txBody>
      </p:sp>
      <p:grpSp>
        <p:nvGrpSpPr>
          <p:cNvPr id="65" name="Group 64"/>
          <p:cNvGrpSpPr/>
          <p:nvPr/>
        </p:nvGrpSpPr>
        <p:grpSpPr>
          <a:xfrm>
            <a:off x="783771" y="3164114"/>
            <a:ext cx="10871200" cy="2931885"/>
            <a:chOff x="783771" y="3164114"/>
            <a:chExt cx="10871200" cy="2931885"/>
          </a:xfrm>
        </p:grpSpPr>
        <p:grpSp>
          <p:nvGrpSpPr>
            <p:cNvPr id="60" name="Group 59"/>
            <p:cNvGrpSpPr/>
            <p:nvPr/>
          </p:nvGrpSpPr>
          <p:grpSpPr>
            <a:xfrm>
              <a:off x="783771" y="3164114"/>
              <a:ext cx="10871200" cy="2931885"/>
              <a:chOff x="783771" y="3164114"/>
              <a:chExt cx="10871200" cy="2931885"/>
            </a:xfrm>
          </p:grpSpPr>
          <p:grpSp>
            <p:nvGrpSpPr>
              <p:cNvPr id="10" name="Group 9"/>
              <p:cNvGrpSpPr/>
              <p:nvPr/>
            </p:nvGrpSpPr>
            <p:grpSpPr>
              <a:xfrm>
                <a:off x="10304247" y="3998451"/>
                <a:ext cx="1185083" cy="1429376"/>
                <a:chOff x="9947505" y="4602480"/>
                <a:chExt cx="651510" cy="785812"/>
              </a:xfrm>
            </p:grpSpPr>
            <p:sp>
              <p:nvSpPr>
                <p:cNvPr id="2" name="Freeform 1"/>
                <p:cNvSpPr/>
                <p:nvPr/>
              </p:nvSpPr>
              <p:spPr>
                <a:xfrm>
                  <a:off x="10027920" y="4798219"/>
                  <a:ext cx="259080" cy="590073"/>
                </a:xfrm>
                <a:custGeom>
                  <a:gdLst>
                    <a:gd name="connsiteX0" fmla="*/ 0 w 259080"/>
                    <a:gd name="connsiteY0" fmla="*/ 0 h 594360"/>
                    <a:gd name="connsiteX1" fmla="*/ 0 w 259080"/>
                    <a:gd name="connsiteY1" fmla="*/ 487680 h 594360"/>
                    <a:gd name="connsiteX2" fmla="*/ 259080 w 259080"/>
                    <a:gd name="connsiteY2" fmla="*/ 594360 h 594360"/>
                    <a:gd name="connsiteX3" fmla="*/ 251460 w 259080"/>
                    <a:gd name="connsiteY3" fmla="*/ 99060 h 594360"/>
                    <a:gd name="connsiteX4" fmla="*/ 0 w 259080"/>
                    <a:gd name="connsiteY4" fmla="*/ 0 h 594360"/>
                  </a:gdLst>
                  <a:cxnLst>
                    <a:cxn ang="0">
                      <a:pos x="connsiteX0" y="connsiteY0"/>
                    </a:cxn>
                    <a:cxn ang="0">
                      <a:pos x="connsiteX1" y="connsiteY1"/>
                    </a:cxn>
                    <a:cxn ang="0">
                      <a:pos x="connsiteX2" y="connsiteY2"/>
                    </a:cxn>
                    <a:cxn ang="0">
                      <a:pos x="connsiteX3" y="connsiteY3"/>
                    </a:cxn>
                    <a:cxn ang="0">
                      <a:pos x="connsiteX4" y="connsiteY4"/>
                    </a:cxn>
                  </a:cxnLst>
                  <a:rect l="l" t="t" r="r" b="b"/>
                  <a:pathLst>
                    <a:path w="259077" h="594360">
                      <a:moveTo>
                        <a:pt x="0" y="0"/>
                      </a:moveTo>
                      <a:lnTo>
                        <a:pt x="0" y="487680"/>
                      </a:lnTo>
                      <a:lnTo>
                        <a:pt x="259080" y="594360"/>
                      </a:lnTo>
                      <a:lnTo>
                        <a:pt x="251460" y="99060"/>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latin typeface="Arial" pitchFamily="34" charset="0"/>
                    <a:cs typeface="Arial" pitchFamily="34" charset="0"/>
                  </a:endParaRPr>
                </a:p>
              </p:txBody>
            </p:sp>
            <p:sp>
              <p:nvSpPr>
                <p:cNvPr id="3" name="Freeform 2"/>
                <p:cNvSpPr/>
                <p:nvPr/>
              </p:nvSpPr>
              <p:spPr>
                <a:xfrm>
                  <a:off x="10279380" y="4808220"/>
                  <a:ext cx="243840" cy="580072"/>
                </a:xfrm>
                <a:custGeom>
                  <a:gdLst>
                    <a:gd name="connsiteX0" fmla="*/ 0 w 243840"/>
                    <a:gd name="connsiteY0" fmla="*/ 83820 h 580072"/>
                    <a:gd name="connsiteX1" fmla="*/ 0 w 243840"/>
                    <a:gd name="connsiteY1" fmla="*/ 580072 h 580072"/>
                    <a:gd name="connsiteX2" fmla="*/ 243840 w 243840"/>
                    <a:gd name="connsiteY2" fmla="*/ 457200 h 580072"/>
                    <a:gd name="connsiteX3" fmla="*/ 243840 w 243840"/>
                    <a:gd name="connsiteY3" fmla="*/ 0 h 580072"/>
                    <a:gd name="connsiteX4" fmla="*/ 0 w 243840"/>
                    <a:gd name="connsiteY4" fmla="*/ 83820 h 580072"/>
                  </a:gd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 h="580072">
                      <a:moveTo>
                        <a:pt x="0" y="83820"/>
                      </a:moveTo>
                      <a:lnTo>
                        <a:pt x="0" y="580072"/>
                      </a:lnTo>
                      <a:lnTo>
                        <a:pt x="243840" y="457200"/>
                      </a:lnTo>
                      <a:lnTo>
                        <a:pt x="243840" y="0"/>
                      </a:lnTo>
                      <a:lnTo>
                        <a:pt x="0" y="8382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latin typeface="Arial" pitchFamily="34" charset="0"/>
                    <a:cs typeface="Arial" pitchFamily="34" charset="0"/>
                  </a:endParaRPr>
                </a:p>
              </p:txBody>
            </p:sp>
            <p:sp>
              <p:nvSpPr>
                <p:cNvPr id="6" name="Freeform 5"/>
                <p:cNvSpPr/>
                <p:nvPr/>
              </p:nvSpPr>
              <p:spPr>
                <a:xfrm>
                  <a:off x="9947505" y="4792980"/>
                  <a:ext cx="365760" cy="213360"/>
                </a:xfrm>
                <a:custGeom>
                  <a:gdLst>
                    <a:gd name="connsiteX0" fmla="*/ 99060 w 365760"/>
                    <a:gd name="connsiteY0" fmla="*/ 0 h 213360"/>
                    <a:gd name="connsiteX1" fmla="*/ 0 w 365760"/>
                    <a:gd name="connsiteY1" fmla="*/ 106680 h 213360"/>
                    <a:gd name="connsiteX2" fmla="*/ 266700 w 365760"/>
                    <a:gd name="connsiteY2" fmla="*/ 213360 h 213360"/>
                    <a:gd name="connsiteX3" fmla="*/ 365760 w 365760"/>
                    <a:gd name="connsiteY3" fmla="*/ 99060 h 213360"/>
                    <a:gd name="connsiteX4" fmla="*/ 99060 w 365760"/>
                    <a:gd name="connsiteY4" fmla="*/ 0 h 213360"/>
                  </a:gd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 h="213360">
                      <a:moveTo>
                        <a:pt x="99060" y="0"/>
                      </a:moveTo>
                      <a:lnTo>
                        <a:pt x="0" y="106680"/>
                      </a:lnTo>
                      <a:lnTo>
                        <a:pt x="266700" y="213360"/>
                      </a:lnTo>
                      <a:lnTo>
                        <a:pt x="365760" y="99060"/>
                      </a:lnTo>
                      <a:lnTo>
                        <a:pt x="99060"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latin typeface="Arial" pitchFamily="34" charset="0"/>
                    <a:cs typeface="Arial" pitchFamily="34" charset="0"/>
                  </a:endParaRPr>
                </a:p>
              </p:txBody>
            </p:sp>
            <p:sp>
              <p:nvSpPr>
                <p:cNvPr id="7" name="Freeform 6"/>
                <p:cNvSpPr/>
                <p:nvPr/>
              </p:nvSpPr>
              <p:spPr>
                <a:xfrm>
                  <a:off x="10283809" y="4799392"/>
                  <a:ext cx="312420" cy="236220"/>
                </a:xfrm>
                <a:custGeom>
                  <a:gdLst>
                    <a:gd name="connsiteX0" fmla="*/ 0 w 312420"/>
                    <a:gd name="connsiteY0" fmla="*/ 114300 h 236220"/>
                    <a:gd name="connsiteX1" fmla="*/ 60960 w 312420"/>
                    <a:gd name="connsiteY1" fmla="*/ 236220 h 236220"/>
                    <a:gd name="connsiteX2" fmla="*/ 312420 w 312420"/>
                    <a:gd name="connsiteY2" fmla="*/ 99060 h 236220"/>
                    <a:gd name="connsiteX3" fmla="*/ 243840 w 312420"/>
                    <a:gd name="connsiteY3" fmla="*/ 0 h 236220"/>
                    <a:gd name="connsiteX4" fmla="*/ 0 w 312420"/>
                    <a:gd name="connsiteY4" fmla="*/ 114300 h 236220"/>
                  </a:gd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36220">
                      <a:moveTo>
                        <a:pt x="0" y="114300"/>
                      </a:moveTo>
                      <a:lnTo>
                        <a:pt x="60960" y="236220"/>
                      </a:lnTo>
                      <a:lnTo>
                        <a:pt x="312420" y="99060"/>
                      </a:lnTo>
                      <a:lnTo>
                        <a:pt x="243840" y="0"/>
                      </a:lnTo>
                      <a:lnTo>
                        <a:pt x="0" y="11430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latin typeface="Arial" pitchFamily="34" charset="0"/>
                    <a:cs typeface="Arial" pitchFamily="34" charset="0"/>
                  </a:endParaRPr>
                </a:p>
              </p:txBody>
            </p:sp>
            <p:sp>
              <p:nvSpPr>
                <p:cNvPr id="8" name="Freeform 7"/>
                <p:cNvSpPr/>
                <p:nvPr/>
              </p:nvSpPr>
              <p:spPr>
                <a:xfrm>
                  <a:off x="9947505" y="4610100"/>
                  <a:ext cx="320040" cy="190500"/>
                </a:xfrm>
                <a:custGeom>
                  <a:gdLst>
                    <a:gd name="connsiteX0" fmla="*/ 320040 w 320040"/>
                    <a:gd name="connsiteY0" fmla="*/ 60960 h 190500"/>
                    <a:gd name="connsiteX1" fmla="*/ 236220 w 320040"/>
                    <a:gd name="connsiteY1" fmla="*/ 0 h 190500"/>
                    <a:gd name="connsiteX2" fmla="*/ 0 w 320040"/>
                    <a:gd name="connsiteY2" fmla="*/ 121920 h 190500"/>
                    <a:gd name="connsiteX3" fmla="*/ 91440 w 320040"/>
                    <a:gd name="connsiteY3" fmla="*/ 190500 h 190500"/>
                    <a:gd name="connsiteX4" fmla="*/ 320040 w 320040"/>
                    <a:gd name="connsiteY4" fmla="*/ 60960 h 1905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 h="190500">
                      <a:moveTo>
                        <a:pt x="320040" y="60960"/>
                      </a:moveTo>
                      <a:lnTo>
                        <a:pt x="236220" y="0"/>
                      </a:lnTo>
                      <a:lnTo>
                        <a:pt x="0" y="121920"/>
                      </a:lnTo>
                      <a:lnTo>
                        <a:pt x="91440" y="190500"/>
                      </a:lnTo>
                      <a:lnTo>
                        <a:pt x="320040" y="6096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latin typeface="Arial" pitchFamily="34" charset="0"/>
                    <a:cs typeface="Arial" pitchFamily="34" charset="0"/>
                  </a:endParaRPr>
                </a:p>
              </p:txBody>
            </p:sp>
            <p:sp>
              <p:nvSpPr>
                <p:cNvPr id="9" name="Freeform 8"/>
                <p:cNvSpPr/>
                <p:nvPr/>
              </p:nvSpPr>
              <p:spPr>
                <a:xfrm>
                  <a:off x="10271355" y="4602480"/>
                  <a:ext cx="327660" cy="190500"/>
                </a:xfrm>
                <a:custGeom>
                  <a:gdLst>
                    <a:gd name="connsiteX0" fmla="*/ 236220 w 327660"/>
                    <a:gd name="connsiteY0" fmla="*/ 190500 h 190500"/>
                    <a:gd name="connsiteX1" fmla="*/ 327660 w 327660"/>
                    <a:gd name="connsiteY1" fmla="*/ 114300 h 190500"/>
                    <a:gd name="connsiteX2" fmla="*/ 129540 w 327660"/>
                    <a:gd name="connsiteY2" fmla="*/ 0 h 190500"/>
                    <a:gd name="connsiteX3" fmla="*/ 0 w 327660"/>
                    <a:gd name="connsiteY3" fmla="*/ 76200 h 190500"/>
                    <a:gd name="connsiteX4" fmla="*/ 236220 w 327660"/>
                    <a:gd name="connsiteY4" fmla="*/ 190500 h 1905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190500">
                      <a:moveTo>
                        <a:pt x="236220" y="190500"/>
                      </a:moveTo>
                      <a:lnTo>
                        <a:pt x="327660" y="114300"/>
                      </a:lnTo>
                      <a:lnTo>
                        <a:pt x="129540" y="0"/>
                      </a:lnTo>
                      <a:lnTo>
                        <a:pt x="0" y="76200"/>
                      </a:lnTo>
                      <a:lnTo>
                        <a:pt x="236220" y="19050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latin typeface="Arial" pitchFamily="34" charset="0"/>
                    <a:cs typeface="Arial" pitchFamily="34" charset="0"/>
                  </a:endParaRPr>
                </a:p>
              </p:txBody>
            </p:sp>
            <p:sp>
              <p:nvSpPr>
                <p:cNvPr id="4" name="Freeform 3"/>
                <p:cNvSpPr/>
                <p:nvPr/>
              </p:nvSpPr>
              <p:spPr>
                <a:xfrm>
                  <a:off x="10025538" y="4663440"/>
                  <a:ext cx="261462" cy="236220"/>
                </a:xfrm>
                <a:custGeom>
                  <a:gdLst>
                    <a:gd name="connsiteX0" fmla="*/ 0 w 261462"/>
                    <a:gd name="connsiteY0" fmla="*/ 133827 h 236220"/>
                    <a:gd name="connsiteX1" fmla="*/ 253842 w 261462"/>
                    <a:gd name="connsiteY1" fmla="*/ 0 h 236220"/>
                    <a:gd name="connsiteX2" fmla="*/ 261462 w 261462"/>
                    <a:gd name="connsiteY2" fmla="*/ 236220 h 236220"/>
                    <a:gd name="connsiteX3" fmla="*/ 0 w 261462"/>
                    <a:gd name="connsiteY3" fmla="*/ 133827 h 236220"/>
                  </a:gdLst>
                  <a:cxnLst>
                    <a:cxn ang="0">
                      <a:pos x="connsiteX0" y="connsiteY0"/>
                    </a:cxn>
                    <a:cxn ang="0">
                      <a:pos x="connsiteX1" y="connsiteY1"/>
                    </a:cxn>
                    <a:cxn ang="0">
                      <a:pos x="connsiteX2" y="connsiteY2"/>
                    </a:cxn>
                    <a:cxn ang="0">
                      <a:pos x="connsiteX3" y="connsiteY3"/>
                    </a:cxn>
                  </a:cxnLst>
                  <a:rect l="l" t="t" r="r" b="b"/>
                  <a:pathLst>
                    <a:path w="261462" h="236220">
                      <a:moveTo>
                        <a:pt x="0" y="133827"/>
                      </a:moveTo>
                      <a:lnTo>
                        <a:pt x="253842" y="0"/>
                      </a:lnTo>
                      <a:lnTo>
                        <a:pt x="261462" y="236220"/>
                      </a:lnTo>
                      <a:lnTo>
                        <a:pt x="0" y="133827"/>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latin typeface="Arial" pitchFamily="34" charset="0"/>
                    <a:cs typeface="Arial" pitchFamily="34" charset="0"/>
                  </a:endParaRPr>
                </a:p>
              </p:txBody>
            </p:sp>
            <p:sp>
              <p:nvSpPr>
                <p:cNvPr id="5" name="Freeform 4"/>
                <p:cNvSpPr/>
                <p:nvPr/>
              </p:nvSpPr>
              <p:spPr>
                <a:xfrm>
                  <a:off x="10276999" y="4663440"/>
                  <a:ext cx="259080" cy="243840"/>
                </a:xfrm>
                <a:custGeom>
                  <a:gdLst>
                    <a:gd name="connsiteX0" fmla="*/ 7620 w 259080"/>
                    <a:gd name="connsiteY0" fmla="*/ 243840 h 243840"/>
                    <a:gd name="connsiteX1" fmla="*/ 259080 w 259080"/>
                    <a:gd name="connsiteY1" fmla="*/ 137160 h 243840"/>
                    <a:gd name="connsiteX2" fmla="*/ 0 w 259080"/>
                    <a:gd name="connsiteY2" fmla="*/ 0 h 243840"/>
                    <a:gd name="connsiteX3" fmla="*/ 7620 w 259080"/>
                    <a:gd name="connsiteY3" fmla="*/ 243840 h 243840"/>
                  </a:gdLst>
                  <a:cxnLst>
                    <a:cxn ang="0">
                      <a:pos x="connsiteX0" y="connsiteY0"/>
                    </a:cxn>
                    <a:cxn ang="0">
                      <a:pos x="connsiteX1" y="connsiteY1"/>
                    </a:cxn>
                    <a:cxn ang="0">
                      <a:pos x="connsiteX2" y="connsiteY2"/>
                    </a:cxn>
                    <a:cxn ang="0">
                      <a:pos x="connsiteX3" y="connsiteY3"/>
                    </a:cxn>
                  </a:cxnLst>
                  <a:rect l="l" t="t" r="r" b="b"/>
                  <a:pathLst>
                    <a:path w="259077" h="243840">
                      <a:moveTo>
                        <a:pt x="7620" y="243840"/>
                      </a:moveTo>
                      <a:lnTo>
                        <a:pt x="259080" y="137160"/>
                      </a:lnTo>
                      <a:lnTo>
                        <a:pt x="0" y="0"/>
                      </a:lnTo>
                      <a:lnTo>
                        <a:pt x="7620" y="24384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latin typeface="Arial" pitchFamily="34" charset="0"/>
                    <a:cs typeface="Arial" pitchFamily="34" charset="0"/>
                  </a:endParaRPr>
                </a:p>
              </p:txBody>
            </p:sp>
          </p:grpSp>
          <p:sp>
            <p:nvSpPr>
              <p:cNvPr id="11" name="Rounded Rectangle 10"/>
              <p:cNvSpPr/>
              <p:nvPr/>
            </p:nvSpPr>
            <p:spPr>
              <a:xfrm>
                <a:off x="8451110" y="4713139"/>
                <a:ext cx="1149350" cy="596900"/>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Sprint Review</a:t>
                </a:r>
              </a:p>
            </p:txBody>
          </p:sp>
          <p:sp>
            <p:nvSpPr>
              <p:cNvPr id="13" name="TextBox 12"/>
              <p:cNvSpPr txBox="1"/>
              <p:nvPr/>
            </p:nvSpPr>
            <p:spPr>
              <a:xfrm>
                <a:off x="4056906" y="5708579"/>
                <a:ext cx="1389285" cy="307777"/>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rgbClr val="000000"/>
                    </a:solidFill>
                    <a:uLnTx/>
                    <a:uFillTx/>
                    <a:latin typeface="Arial" pitchFamily="34" charset="0"/>
                    <a:cs typeface="Arial" pitchFamily="34" charset="0"/>
                  </a:rPr>
                  <a:t>Sprint Backlog</a:t>
                </a:r>
              </a:p>
            </p:txBody>
          </p:sp>
          <p:sp>
            <p:nvSpPr>
              <p:cNvPr id="20" name="TextBox 19"/>
              <p:cNvSpPr txBox="1"/>
              <p:nvPr/>
            </p:nvSpPr>
            <p:spPr>
              <a:xfrm>
                <a:off x="874772" y="5726131"/>
                <a:ext cx="1607150" cy="307777"/>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rgbClr val="000000"/>
                    </a:solidFill>
                    <a:uLnTx/>
                    <a:uFillTx/>
                    <a:latin typeface="Arial" pitchFamily="34" charset="0"/>
                    <a:cs typeface="Arial" pitchFamily="34" charset="0"/>
                  </a:rPr>
                  <a:t>Product Backlog</a:t>
                </a:r>
              </a:p>
            </p:txBody>
          </p:sp>
          <p:sp>
            <p:nvSpPr>
              <p:cNvPr id="21" name="Rounded Rectangle 20"/>
              <p:cNvSpPr/>
              <p:nvPr/>
            </p:nvSpPr>
            <p:spPr>
              <a:xfrm>
                <a:off x="2596401" y="4681020"/>
                <a:ext cx="1149350" cy="596900"/>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Sprint Planning</a:t>
                </a:r>
              </a:p>
            </p:txBody>
          </p:sp>
          <p:grpSp>
            <p:nvGrpSpPr>
              <p:cNvPr id="37" name="Group 36"/>
              <p:cNvGrpSpPr/>
              <p:nvPr/>
            </p:nvGrpSpPr>
            <p:grpSpPr>
              <a:xfrm>
                <a:off x="5936980" y="4134292"/>
                <a:ext cx="1754595" cy="1754595"/>
                <a:chOff x="5630432" y="3816444"/>
                <a:chExt cx="1754595" cy="1754595"/>
              </a:xfrm>
            </p:grpSpPr>
            <p:pic>
              <p:nvPicPr>
                <p:cNvPr id="17" name="Picture 16">
                  <a:extLst>
                    <a:ext uri="{FF2B5EF4-FFF2-40B4-BE49-F238E27FC236}">
                      <a16:creationId xmlns:a16="http://schemas.microsoft.com/office/drawing/2014/main" id="{71B936D1-0957-4038-AD1C-9B3E58791E2F}"/>
                    </a:ext>
                  </a:extLst>
                </p:cNvPr>
                <p:cNvPicPr>
                  <a:picLocks noChangeAspect="1"/>
                </p:cNvPicPr>
                <p:nvPr/>
              </p:nvPicPr>
              <p:blipFill>
                <a:blip r:embed="rId3">
                  <a:extLst>
                    <a:ext uri="{28A0092B-C50C-407E-A947-70E740481C1C}">
                      <a14:useLocalDpi xmlns:a14="http://schemas.microsoft.com/office/drawing/2010/main" val="0"/>
                    </a:ext>
                  </a:extLst>
                </a:blip>
                <a:srcRect l="28739" t="46473"/>
                <a:stretch>
                  <a:fillRect/>
                </a:stretch>
              </p:blipFill>
              <p:spPr>
                <a:xfrm>
                  <a:off x="5900727" y="4021305"/>
                  <a:ext cx="1215987" cy="878532"/>
                </a:xfrm>
                <a:prstGeom prst="rect">
                  <a:avLst/>
                </a:prstGeom>
              </p:spPr>
            </p:pic>
            <p:sp>
              <p:nvSpPr>
                <p:cNvPr id="36" name="Oval 35"/>
                <p:cNvSpPr/>
                <p:nvPr/>
              </p:nvSpPr>
              <p:spPr>
                <a:xfrm>
                  <a:off x="5630432" y="3816444"/>
                  <a:ext cx="1754595" cy="1754595"/>
                </a:xfrm>
                <a:prstGeom prst="ellipse">
                  <a:avLst/>
                </a:prstGeom>
                <a:noFill/>
                <a:ln w="1016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latin typeface="Arial" pitchFamily="34" charset="0"/>
                    <a:cs typeface="Arial" pitchFamily="34" charset="0"/>
                  </a:endParaRPr>
                </a:p>
              </p:txBody>
            </p:sp>
            <p:sp>
              <p:nvSpPr>
                <p:cNvPr id="49" name="TextBox 48"/>
                <p:cNvSpPr txBox="1"/>
                <p:nvPr/>
              </p:nvSpPr>
              <p:spPr>
                <a:xfrm>
                  <a:off x="6028519" y="5014984"/>
                  <a:ext cx="1015085" cy="523220"/>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rgbClr val="000000"/>
                      </a:solidFill>
                      <a:uLnTx/>
                      <a:uFillTx/>
                      <a:latin typeface="Arial" pitchFamily="34" charset="0"/>
                      <a:cs typeface="Arial" pitchFamily="34" charset="0"/>
                    </a:rPr>
                    <a:t>1 Scrum Team</a:t>
                  </a:r>
                </a:p>
              </p:txBody>
            </p:sp>
          </p:grpSp>
          <p:sp>
            <p:nvSpPr>
              <p:cNvPr id="51" name="TextBox 50"/>
              <p:cNvSpPr txBox="1"/>
              <p:nvPr/>
            </p:nvSpPr>
            <p:spPr>
              <a:xfrm>
                <a:off x="10359995" y="5490014"/>
                <a:ext cx="1015085" cy="307777"/>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rgbClr val="000000"/>
                    </a:solidFill>
                    <a:uLnTx/>
                    <a:uFillTx/>
                    <a:latin typeface="Arial" pitchFamily="34" charset="0"/>
                    <a:cs typeface="Arial" pitchFamily="34" charset="0"/>
                  </a:rPr>
                  <a:t>Increment</a:t>
                </a:r>
              </a:p>
            </p:txBody>
          </p:sp>
          <p:sp>
            <p:nvSpPr>
              <p:cNvPr id="38" name="Right Arrow 37"/>
              <p:cNvSpPr/>
              <p:nvPr/>
            </p:nvSpPr>
            <p:spPr>
              <a:xfrm>
                <a:off x="2170003" y="4795013"/>
                <a:ext cx="401624" cy="317198"/>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53" name="Right Arrow 52"/>
              <p:cNvSpPr/>
              <p:nvPr/>
            </p:nvSpPr>
            <p:spPr>
              <a:xfrm>
                <a:off x="3819654" y="4795013"/>
                <a:ext cx="401624" cy="317198"/>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54" name="Right Arrow 53"/>
              <p:cNvSpPr/>
              <p:nvPr/>
            </p:nvSpPr>
            <p:spPr>
              <a:xfrm>
                <a:off x="5293368" y="4795013"/>
                <a:ext cx="401624" cy="317198"/>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56" name="Right Arrow 55"/>
              <p:cNvSpPr/>
              <p:nvPr/>
            </p:nvSpPr>
            <p:spPr>
              <a:xfrm>
                <a:off x="9770968" y="4795013"/>
                <a:ext cx="401624" cy="317198"/>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57" name="TextBox 56"/>
              <p:cNvSpPr txBox="1"/>
              <p:nvPr/>
            </p:nvSpPr>
            <p:spPr>
              <a:xfrm>
                <a:off x="7292859" y="3621784"/>
                <a:ext cx="906843" cy="906843"/>
              </a:xfrm>
              <a:prstGeom prst="ellipse">
                <a:avLst/>
              </a:prstGeom>
              <a:solidFill>
                <a:srgbClr val="0EC07D"/>
              </a:solidFill>
            </p:spPr>
            <p:txBody>
              <a:bodyPr wrap="square" lIns="0" tIns="0" rIns="0" bIns="0" rtlCol="0" anchor="ctr">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chemeClr val="bg1"/>
                    </a:solidFill>
                    <a:uLnTx/>
                    <a:uFillTx/>
                    <a:latin typeface="Arial" pitchFamily="34" charset="0"/>
                    <a:cs typeface="Arial" pitchFamily="34" charset="0"/>
                  </a:rPr>
                  <a:t>Daily Scrum</a:t>
                </a:r>
              </a:p>
            </p:txBody>
          </p:sp>
          <p:sp>
            <p:nvSpPr>
              <p:cNvPr id="47" name="Freeform 46"/>
              <p:cNvSpPr/>
              <p:nvPr/>
            </p:nvSpPr>
            <p:spPr>
              <a:xfrm>
                <a:off x="6371771" y="3486466"/>
                <a:ext cx="2670629" cy="1201647"/>
              </a:xfrm>
              <a:custGeom>
                <a:gdLst>
                  <a:gd name="connsiteX0" fmla="*/ 2670629 w 2670629"/>
                  <a:gd name="connsiteY0" fmla="*/ 1553028 h 1553028"/>
                  <a:gd name="connsiteX1" fmla="*/ 2670629 w 2670629"/>
                  <a:gd name="connsiteY1" fmla="*/ 0 h 1553028"/>
                  <a:gd name="connsiteX2" fmla="*/ 0 w 2670629"/>
                  <a:gd name="connsiteY2" fmla="*/ 0 h 1553028"/>
                </a:gdLst>
                <a:cxnLst>
                  <a:cxn ang="0">
                    <a:pos x="connsiteX0" y="connsiteY0"/>
                  </a:cxn>
                  <a:cxn ang="0">
                    <a:pos x="connsiteX1" y="connsiteY1"/>
                  </a:cxn>
                  <a:cxn ang="0">
                    <a:pos x="connsiteX2" y="connsiteY2"/>
                  </a:cxn>
                </a:cxnLst>
                <a:rect l="l" t="t" r="r" b="b"/>
                <a:pathLst>
                  <a:path w="2670629" h="1553028">
                    <a:moveTo>
                      <a:pt x="2670629" y="1553028"/>
                    </a:moveTo>
                    <a:lnTo>
                      <a:pt x="2670629" y="0"/>
                    </a:lnTo>
                    <a:lnTo>
                      <a:pt x="0" y="0"/>
                    </a:lnTo>
                  </a:path>
                </a:pathLst>
              </a:custGeom>
              <a:noFill/>
              <a:ln w="38100">
                <a:solidFill>
                  <a:srgbClr val="0EC07D"/>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48" name="Freeform 47"/>
              <p:cNvSpPr/>
              <p:nvPr/>
            </p:nvSpPr>
            <p:spPr>
              <a:xfrm>
                <a:off x="3149598" y="3497943"/>
                <a:ext cx="1640115" cy="1161143"/>
              </a:xfrm>
              <a:custGeom>
                <a:gdLst>
                  <a:gd name="connsiteX0" fmla="*/ 1640115 w 1640115"/>
                  <a:gd name="connsiteY0" fmla="*/ 0 h 1538515"/>
                  <a:gd name="connsiteX1" fmla="*/ 0 w 1640115"/>
                  <a:gd name="connsiteY1" fmla="*/ 0 h 1538515"/>
                  <a:gd name="connsiteX2" fmla="*/ 0 w 1640115"/>
                  <a:gd name="connsiteY2" fmla="*/ 1538515 h 1538515"/>
                </a:gdLst>
                <a:cxnLst>
                  <a:cxn ang="0">
                    <a:pos x="connsiteX0" y="connsiteY0"/>
                  </a:cxn>
                  <a:cxn ang="0">
                    <a:pos x="connsiteX1" y="connsiteY1"/>
                  </a:cxn>
                  <a:cxn ang="0">
                    <a:pos x="connsiteX2" y="connsiteY2"/>
                  </a:cxn>
                </a:cxnLst>
                <a:rect l="l" t="t" r="r" b="b"/>
                <a:pathLst>
                  <a:path w="1640115" h="1538515">
                    <a:moveTo>
                      <a:pt x="1640115" y="0"/>
                    </a:moveTo>
                    <a:lnTo>
                      <a:pt x="0" y="0"/>
                    </a:lnTo>
                    <a:lnTo>
                      <a:pt x="0" y="1538515"/>
                    </a:lnTo>
                  </a:path>
                </a:pathLst>
              </a:custGeom>
              <a:noFill/>
              <a:ln w="38100">
                <a:solidFill>
                  <a:srgbClr val="0EC07D"/>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8" name="Rounded Rectangle 17"/>
              <p:cNvSpPr/>
              <p:nvPr/>
            </p:nvSpPr>
            <p:spPr>
              <a:xfrm>
                <a:off x="4285907" y="3271521"/>
                <a:ext cx="2076742" cy="448459"/>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Sprint Retrospective</a:t>
                </a:r>
              </a:p>
            </p:txBody>
          </p:sp>
          <p:sp>
            <p:nvSpPr>
              <p:cNvPr id="50" name="Freeform 49"/>
              <p:cNvSpPr/>
              <p:nvPr/>
            </p:nvSpPr>
            <p:spPr>
              <a:xfrm>
                <a:off x="7489372" y="4940793"/>
                <a:ext cx="921935" cy="649646"/>
              </a:xfrm>
              <a:custGeom>
                <a:gdLst>
                  <a:gd name="connsiteX0" fmla="*/ 0 w 605404"/>
                  <a:gd name="connsiteY0" fmla="*/ 649646 h 649646"/>
                  <a:gd name="connsiteX1" fmla="*/ 605404 w 605404"/>
                  <a:gd name="connsiteY1" fmla="*/ 25078 h 649646"/>
                </a:gdLst>
                <a:cxnLst>
                  <a:cxn ang="0">
                    <a:pos x="connsiteX0" y="connsiteY0"/>
                  </a:cxn>
                  <a:cxn ang="0">
                    <a:pos x="connsiteX1" y="connsiteY1"/>
                  </a:cxn>
                </a:cxnLst>
                <a:rect l="l" t="t" r="r" b="b"/>
                <a:pathLst>
                  <a:path w="605404" h="649646">
                    <a:moveTo>
                      <a:pt x="0" y="649646"/>
                    </a:moveTo>
                    <a:cubicBezTo>
                      <a:pt x="87132" y="327157"/>
                      <a:pt x="269639" y="-109633"/>
                      <a:pt x="605404" y="25078"/>
                    </a:cubicBezTo>
                  </a:path>
                </a:pathLst>
              </a:custGeom>
              <a:noFill/>
              <a:ln w="101600">
                <a:solidFill>
                  <a:srgbClr val="0EC07D"/>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61" name="Freeform 60"/>
              <p:cNvSpPr/>
              <p:nvPr/>
            </p:nvSpPr>
            <p:spPr>
              <a:xfrm rot="1207065" flipH="1">
                <a:off x="5615262" y="5018684"/>
                <a:ext cx="616689" cy="468544"/>
              </a:xfrm>
              <a:custGeom>
                <a:gdLst>
                  <a:gd name="connsiteX0" fmla="*/ 0 w 404959"/>
                  <a:gd name="connsiteY0" fmla="*/ 468544 h 468544"/>
                  <a:gd name="connsiteX1" fmla="*/ 55202 w 404959"/>
                  <a:gd name="connsiteY1" fmla="*/ 400731 h 468544"/>
                  <a:gd name="connsiteX2" fmla="*/ 404959 w 404959"/>
                  <a:gd name="connsiteY2" fmla="*/ 6750 h 468544"/>
                </a:gdLst>
                <a:cxnLst>
                  <a:cxn ang="0">
                    <a:pos x="connsiteX0" y="connsiteY0"/>
                  </a:cxn>
                  <a:cxn ang="0">
                    <a:pos x="connsiteX1" y="connsiteY1"/>
                  </a:cxn>
                  <a:cxn ang="0">
                    <a:pos x="connsiteX2" y="connsiteY2"/>
                  </a:cxn>
                </a:cxnLst>
                <a:rect l="l" t="t" r="r" b="b"/>
                <a:pathLst>
                  <a:path w="404959" h="468544">
                    <a:moveTo>
                      <a:pt x="0" y="468544"/>
                    </a:moveTo>
                    <a:cubicBezTo>
                      <a:pt x="8677" y="450187"/>
                      <a:pt x="44356" y="423677"/>
                      <a:pt x="55202" y="400731"/>
                    </a:cubicBezTo>
                    <a:cubicBezTo>
                      <a:pt x="152820" y="283633"/>
                      <a:pt x="248032" y="-51538"/>
                      <a:pt x="404959" y="6750"/>
                    </a:cubicBezTo>
                  </a:path>
                </a:pathLst>
              </a:custGeom>
              <a:noFill/>
              <a:ln w="1016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52" name="Rounded Rectangle 51"/>
              <p:cNvSpPr/>
              <p:nvPr/>
            </p:nvSpPr>
            <p:spPr>
              <a:xfrm>
                <a:off x="783771" y="3164114"/>
                <a:ext cx="10871200" cy="2931885"/>
              </a:xfrm>
              <a:prstGeom prst="roundRect">
                <a:avLst>
                  <a:gd name="adj" fmla="val 5314"/>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pic>
            <p:nvPicPr>
              <p:cNvPr id="58" name="Picture 57"/>
              <p:cNvPicPr>
                <a:picLocks noChangeAspect="1"/>
              </p:cNvPicPr>
              <p:nvPr/>
            </p:nvPicPr>
            <p:blipFill>
              <a:blip r:embed="rId4"/>
              <a:stretch>
                <a:fillRect/>
              </a:stretch>
            </p:blipFill>
            <p:spPr>
              <a:xfrm>
                <a:off x="4258587" y="4254563"/>
                <a:ext cx="1012024" cy="1371719"/>
              </a:xfrm>
              <a:prstGeom prst="rect">
                <a:avLst/>
              </a:prstGeom>
            </p:spPr>
          </p:pic>
          <p:pic>
            <p:nvPicPr>
              <p:cNvPr id="59" name="Picture 58"/>
              <p:cNvPicPr>
                <a:picLocks noChangeAspect="1"/>
              </p:cNvPicPr>
              <p:nvPr/>
            </p:nvPicPr>
            <p:blipFill>
              <a:blip r:embed="rId5"/>
              <a:stretch>
                <a:fillRect/>
              </a:stretch>
            </p:blipFill>
            <p:spPr>
              <a:xfrm>
                <a:off x="1141082" y="4002298"/>
                <a:ext cx="969348" cy="1694835"/>
              </a:xfrm>
              <a:prstGeom prst="rect">
                <a:avLst/>
              </a:prstGeom>
            </p:spPr>
          </p:pic>
        </p:grpSp>
        <p:sp>
          <p:nvSpPr>
            <p:cNvPr id="64" name="Arc 63"/>
            <p:cNvSpPr/>
            <p:nvPr/>
          </p:nvSpPr>
          <p:spPr>
            <a:xfrm rot="1074865">
              <a:off x="924695" y="3741810"/>
              <a:ext cx="513281" cy="513281"/>
            </a:xfrm>
            <a:prstGeom prst="arc">
              <a:avLst>
                <a:gd name="adj1" fmla="val 5556225"/>
                <a:gd name="adj2" fmla="val 19497152"/>
              </a:avLst>
            </a:prstGeom>
            <a:ln w="38100">
              <a:solidFill>
                <a:srgbClr val="0EC07D"/>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spTree>
    <p:extLst>
      <p:ext uri="{BB962C8B-B14F-4D97-AF65-F5344CB8AC3E}">
        <p14:creationId xmlns:p14="http://schemas.microsoft.com/office/powerpoint/2010/main" val="3835620044"/>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14"/>
        <p:cNvGrpSpPr/>
        <p:nvPr/>
      </p:nvGrpSpPr>
      <p:grpSpPr>
        <a:xfrm>
          <a:off x="0" y="0"/>
          <a:ext cx="0" cy="0"/>
        </a:xfrm>
      </p:grpSpPr>
      <p:sp>
        <p:nvSpPr>
          <p:cNvPr id="115" name="Google Shape;115;p20"/>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1.17.2 Scrum Theory</a:t>
            </a:r>
          </a:p>
        </p:txBody>
      </p:sp>
      <p:sp>
        <p:nvSpPr>
          <p:cNvPr id="116" name="Google Shape;116;p20"/>
          <p:cNvSpPr txBox="1">
            <a:spLocks noGrp="1"/>
          </p:cNvSpPr>
          <p:nvPr>
            <p:ph type="body" idx="2"/>
          </p:nvPr>
        </p:nvSpPr>
        <p:spPr>
          <a:xfrm>
            <a:off x="514351" y="1304995"/>
            <a:ext cx="4306100"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is based on empirical process control theory, called empiricism. This ensures that knowledge originates from experience and decisions are taken based on known things. The picture illustrates the three pillars of scrum theory.</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28" name="Group 27"/>
          <p:cNvGrpSpPr/>
          <p:nvPr/>
        </p:nvGrpSpPr>
        <p:grpSpPr>
          <a:xfrm>
            <a:off x="5460206" y="1074776"/>
            <a:ext cx="4696176" cy="4878145"/>
            <a:chOff x="5321507" y="779489"/>
            <a:chExt cx="5029200" cy="5224073"/>
          </a:xfrm>
        </p:grpSpPr>
        <p:sp>
          <p:nvSpPr>
            <p:cNvPr id="23" name="Oval 22"/>
            <p:cNvSpPr/>
            <p:nvPr/>
          </p:nvSpPr>
          <p:spPr>
            <a:xfrm>
              <a:off x="5321507" y="974362"/>
              <a:ext cx="5029200" cy="5029200"/>
            </a:xfrm>
            <a:prstGeom prst="ellipse">
              <a:avLst/>
            </a:prstGeom>
            <a:solidFill>
              <a:schemeClr val="accent6">
                <a:lumMod val="40000"/>
                <a:lumOff val="60000"/>
              </a:schemeClr>
            </a:solidFill>
            <a:ln w="2540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grpSp>
          <p:nvGrpSpPr>
            <p:cNvPr id="24" name="Group 23"/>
            <p:cNvGrpSpPr/>
            <p:nvPr/>
          </p:nvGrpSpPr>
          <p:grpSpPr>
            <a:xfrm>
              <a:off x="5458573" y="1125417"/>
              <a:ext cx="4764024" cy="4765459"/>
              <a:chOff x="5460248" y="1125417"/>
              <a:chExt cx="4790654" cy="4765459"/>
            </a:xfrm>
          </p:grpSpPr>
          <p:sp>
            <p:nvSpPr>
              <p:cNvPr id="15" name="Freeform 14"/>
              <p:cNvSpPr/>
              <p:nvPr/>
            </p:nvSpPr>
            <p:spPr>
              <a:xfrm>
                <a:off x="5649770" y="1125417"/>
                <a:ext cx="4601132" cy="4601132"/>
              </a:xfrm>
              <a:custGeom>
                <a:gdLst>
                  <a:gd name="connsiteX0" fmla="*/ 1901294 w 3802588"/>
                  <a:gd name="connsiteY0" fmla="*/ 0 h 3802588"/>
                  <a:gd name="connsiteX1" fmla="*/ 3547863 w 3802588"/>
                  <a:gd name="connsiteY1" fmla="*/ 950647 h 3802588"/>
                  <a:gd name="connsiteX2" fmla="*/ 3547863 w 3802588"/>
                  <a:gd name="connsiteY2" fmla="*/ 2851941 h 3802588"/>
                  <a:gd name="connsiteX3" fmla="*/ 1901294 w 3802588"/>
                  <a:gd name="connsiteY3" fmla="*/ 1901294 h 3802588"/>
                  <a:gd name="connsiteX4" fmla="*/ 1901294 w 3802588"/>
                  <a:gd name="connsiteY4" fmla="*/ 0 h 3802588"/>
                </a:gdLst>
                <a:cxnLst>
                  <a:cxn ang="0">
                    <a:pos x="connsiteX0" y="connsiteY0"/>
                  </a:cxn>
                  <a:cxn ang="0">
                    <a:pos x="connsiteX1" y="connsiteY1"/>
                  </a:cxn>
                  <a:cxn ang="0">
                    <a:pos x="connsiteX2" y="connsiteY2"/>
                  </a:cxn>
                  <a:cxn ang="0">
                    <a:pos x="connsiteX3" y="connsiteY3"/>
                  </a:cxn>
                  <a:cxn ang="0">
                    <a:pos x="connsiteX4" y="connsiteY4"/>
                  </a:cxn>
                </a:cxnLst>
                <a:rect l="l" t="t" r="r" b="b"/>
                <a:pathLst>
                  <a:path w="3802588" h="3802588">
                    <a:moveTo>
                      <a:pt x="1901294" y="0"/>
                    </a:moveTo>
                    <a:cubicBezTo>
                      <a:pt x="2580561" y="0"/>
                      <a:pt x="3208229" y="362385"/>
                      <a:pt x="3547863" y="950647"/>
                    </a:cubicBezTo>
                    <a:cubicBezTo>
                      <a:pt x="3887496" y="1538909"/>
                      <a:pt x="3887496" y="2263679"/>
                      <a:pt x="3547863" y="2851941"/>
                    </a:cubicBezTo>
                    <a:lnTo>
                      <a:pt x="1901294" y="1901294"/>
                    </a:lnTo>
                    <a:lnTo>
                      <a:pt x="1901294"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34640" tIns="1188720" rIns="0" bIns="188539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711200" rtl="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lumMod val="95000"/>
                        <a:lumOff val="5000"/>
                      </a:schemeClr>
                    </a:solidFill>
                    <a:uLnTx/>
                    <a:uFillTx/>
                    <a:latin typeface="Arial" pitchFamily="34" charset="0"/>
                    <a:ea typeface="Roboto"/>
                    <a:cs typeface="Arial" pitchFamily="34" charset="0"/>
                    <a:sym typeface="Roboto"/>
                  </a:rPr>
                  <a:t>Inspection </a:t>
                </a:r>
                <a:endParaRPr lang="en-US" sz="1600" b="1" kern="1200">
                  <a:solidFill>
                    <a:schemeClr val="tx1">
                      <a:lumMod val="95000"/>
                      <a:lumOff val="5000"/>
                    </a:schemeClr>
                  </a:solidFill>
                  <a:latin typeface="Arial" pitchFamily="34" charset="0"/>
                  <a:cs typeface="Arial" pitchFamily="34" charset="0"/>
                </a:endParaRPr>
              </a:p>
            </p:txBody>
          </p:sp>
          <p:sp>
            <p:nvSpPr>
              <p:cNvPr id="16" name="Freeform 15"/>
              <p:cNvSpPr/>
              <p:nvPr/>
            </p:nvSpPr>
            <p:spPr>
              <a:xfrm>
                <a:off x="5555009" y="1289744"/>
                <a:ext cx="4601132" cy="4601132"/>
              </a:xfrm>
              <a:custGeom>
                <a:gdLst>
                  <a:gd name="connsiteX0" fmla="*/ 3547863 w 3802588"/>
                  <a:gd name="connsiteY0" fmla="*/ 2851941 h 3802588"/>
                  <a:gd name="connsiteX1" fmla="*/ 1901294 w 3802588"/>
                  <a:gd name="connsiteY1" fmla="*/ 3802588 h 3802588"/>
                  <a:gd name="connsiteX2" fmla="*/ 254725 w 3802588"/>
                  <a:gd name="connsiteY2" fmla="*/ 2851941 h 3802588"/>
                  <a:gd name="connsiteX3" fmla="*/ 1901294 w 3802588"/>
                  <a:gd name="connsiteY3" fmla="*/ 1901294 h 3802588"/>
                  <a:gd name="connsiteX4" fmla="*/ 3547863 w 3802588"/>
                  <a:gd name="connsiteY4" fmla="*/ 2851941 h 3802588"/>
                </a:gdLst>
                <a:cxnLst>
                  <a:cxn ang="0">
                    <a:pos x="connsiteX0" y="connsiteY0"/>
                  </a:cxn>
                  <a:cxn ang="0">
                    <a:pos x="connsiteX1" y="connsiteY1"/>
                  </a:cxn>
                  <a:cxn ang="0">
                    <a:pos x="connsiteX2" y="connsiteY2"/>
                  </a:cxn>
                  <a:cxn ang="0">
                    <a:pos x="connsiteX3" y="connsiteY3"/>
                  </a:cxn>
                  <a:cxn ang="0">
                    <a:pos x="connsiteX4" y="connsiteY4"/>
                  </a:cxn>
                </a:cxnLst>
                <a:rect l="l" t="t" r="r" b="b"/>
                <a:pathLst>
                  <a:path w="3802588" h="3802588">
                    <a:moveTo>
                      <a:pt x="3547863" y="2851941"/>
                    </a:moveTo>
                    <a:cubicBezTo>
                      <a:pt x="3208230" y="3440203"/>
                      <a:pt x="2580561" y="3802588"/>
                      <a:pt x="1901294" y="3802588"/>
                    </a:cubicBezTo>
                    <a:cubicBezTo>
                      <a:pt x="1222027" y="3802588"/>
                      <a:pt x="594359" y="3440203"/>
                      <a:pt x="254725" y="2851941"/>
                    </a:cubicBezTo>
                    <a:lnTo>
                      <a:pt x="1901294" y="1901294"/>
                    </a:lnTo>
                    <a:lnTo>
                      <a:pt x="3547863" y="285194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25698" tIns="3108960" rIns="880430" bIns="359836"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711200" rtl="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lumMod val="95000"/>
                        <a:lumOff val="5000"/>
                      </a:schemeClr>
                    </a:solidFill>
                    <a:uLnTx/>
                    <a:uFillTx/>
                    <a:latin typeface="Arial" pitchFamily="34" charset="0"/>
                    <a:ea typeface="Roboto"/>
                    <a:cs typeface="Arial" pitchFamily="34" charset="0"/>
                    <a:sym typeface="Roboto"/>
                  </a:rPr>
                  <a:t>Adaptation</a:t>
                </a:r>
                <a:endParaRPr lang="en-US" sz="1600" b="1" kern="1200">
                  <a:solidFill>
                    <a:schemeClr val="tx1">
                      <a:lumMod val="95000"/>
                      <a:lumOff val="5000"/>
                    </a:schemeClr>
                  </a:solidFill>
                  <a:latin typeface="Arial" pitchFamily="34" charset="0"/>
                  <a:cs typeface="Arial" pitchFamily="34" charset="0"/>
                </a:endParaRPr>
              </a:p>
            </p:txBody>
          </p:sp>
          <p:sp>
            <p:nvSpPr>
              <p:cNvPr id="17" name="Freeform 16"/>
              <p:cNvSpPr/>
              <p:nvPr/>
            </p:nvSpPr>
            <p:spPr>
              <a:xfrm>
                <a:off x="5460248" y="1125417"/>
                <a:ext cx="4601132" cy="4601132"/>
              </a:xfrm>
              <a:custGeom>
                <a:gdLst>
                  <a:gd name="connsiteX0" fmla="*/ 254725 w 3802588"/>
                  <a:gd name="connsiteY0" fmla="*/ 2851941 h 3802588"/>
                  <a:gd name="connsiteX1" fmla="*/ 254725 w 3802588"/>
                  <a:gd name="connsiteY1" fmla="*/ 950647 h 3802588"/>
                  <a:gd name="connsiteX2" fmla="*/ 1901294 w 3802588"/>
                  <a:gd name="connsiteY2" fmla="*/ 0 h 3802588"/>
                  <a:gd name="connsiteX3" fmla="*/ 1901294 w 3802588"/>
                  <a:gd name="connsiteY3" fmla="*/ 1901294 h 3802588"/>
                  <a:gd name="connsiteX4" fmla="*/ 254725 w 3802588"/>
                  <a:gd name="connsiteY4" fmla="*/ 2851941 h 3802588"/>
                </a:gdLst>
                <a:cxnLst>
                  <a:cxn ang="0">
                    <a:pos x="connsiteX0" y="connsiteY0"/>
                  </a:cxn>
                  <a:cxn ang="0">
                    <a:pos x="connsiteX1" y="connsiteY1"/>
                  </a:cxn>
                  <a:cxn ang="0">
                    <a:pos x="connsiteX2" y="connsiteY2"/>
                  </a:cxn>
                  <a:cxn ang="0">
                    <a:pos x="connsiteX3" y="connsiteY3"/>
                  </a:cxn>
                  <a:cxn ang="0">
                    <a:pos x="connsiteX4" y="connsiteY4"/>
                  </a:cxn>
                </a:cxnLst>
                <a:rect l="l" t="t" r="r" b="b"/>
                <a:pathLst>
                  <a:path w="3802588" h="3802588">
                    <a:moveTo>
                      <a:pt x="254725" y="2851941"/>
                    </a:moveTo>
                    <a:cubicBezTo>
                      <a:pt x="-84908" y="2263679"/>
                      <a:pt x="-84908" y="1538909"/>
                      <a:pt x="254725" y="950647"/>
                    </a:cubicBezTo>
                    <a:cubicBezTo>
                      <a:pt x="594358" y="362385"/>
                      <a:pt x="1222027" y="0"/>
                      <a:pt x="1901294" y="0"/>
                    </a:cubicBezTo>
                    <a:lnTo>
                      <a:pt x="1901294" y="1901294"/>
                    </a:lnTo>
                    <a:lnTo>
                      <a:pt x="254725" y="285194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188720" rIns="2743200" bIns="188539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711200" rtl="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spc="0" normalizeH="0" baseline="0" noProof="0">
                    <a:solidFill>
                      <a:schemeClr val="tx1">
                        <a:lumMod val="95000"/>
                        <a:lumOff val="5000"/>
                      </a:schemeClr>
                    </a:solidFill>
                    <a:uLnTx/>
                    <a:uFillTx/>
                    <a:latin typeface="Arial" pitchFamily="34" charset="0"/>
                    <a:ea typeface="Roboto"/>
                    <a:cs typeface="Arial" pitchFamily="34" charset="0"/>
                    <a:sym typeface="Roboto"/>
                  </a:rPr>
                  <a:t>Transparency</a:t>
                </a:r>
                <a:endParaRPr lang="en-US" sz="1600" b="1" kern="1200">
                  <a:solidFill>
                    <a:schemeClr val="tx1">
                      <a:lumMod val="95000"/>
                      <a:lumOff val="5000"/>
                    </a:schemeClr>
                  </a:solidFill>
                  <a:latin typeface="Arial" pitchFamily="34" charset="0"/>
                  <a:cs typeface="Arial" pitchFamily="34" charset="0"/>
                </a:endParaRPr>
              </a:p>
            </p:txBody>
          </p:sp>
        </p:grpSp>
        <p:sp>
          <p:nvSpPr>
            <p:cNvPr id="21" name="Oval 20"/>
            <p:cNvSpPr/>
            <p:nvPr/>
          </p:nvSpPr>
          <p:spPr>
            <a:xfrm>
              <a:off x="7064095" y="2784570"/>
              <a:ext cx="1582961" cy="1582961"/>
            </a:xfrm>
            <a:prstGeom prst="ellipse">
              <a:avLst/>
            </a:prstGeom>
            <a:solidFill>
              <a:srgbClr val="0EC07D"/>
            </a:solid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Scrum Theory</a:t>
              </a:r>
              <a:endParaRPr lang="en-US" sz="2000" b="1">
                <a:latin typeface="Arial" pitchFamily="34" charset="0"/>
                <a:cs typeface="Arial" pitchFamily="34" charset="0"/>
              </a:endParaRPr>
            </a:p>
          </p:txBody>
        </p:sp>
        <p:sp>
          <p:nvSpPr>
            <p:cNvPr id="25" name="Freeform 24"/>
            <p:cNvSpPr/>
            <p:nvPr/>
          </p:nvSpPr>
          <p:spPr>
            <a:xfrm flipH="1">
              <a:off x="7824866" y="779489"/>
              <a:ext cx="0" cy="2143593"/>
            </a:xfrm>
            <a:custGeom>
              <a:gdLst>
                <a:gd name="connsiteX0" fmla="*/ 0 w 0"/>
                <a:gd name="connsiteY0" fmla="*/ 2143593 h 2143593"/>
                <a:gd name="connsiteX1" fmla="*/ 0 w 0"/>
                <a:gd name="connsiteY1" fmla="*/ 0 h 2143593"/>
              </a:gdLst>
              <a:cxnLst>
                <a:cxn ang="0">
                  <a:pos x="connsiteX0" y="connsiteY0"/>
                </a:cxn>
                <a:cxn ang="0">
                  <a:pos x="connsiteX1" y="connsiteY1"/>
                </a:cxn>
              </a:cxnLst>
              <a:rect l="l" t="t" r="r" b="b"/>
              <a:pathLst>
                <a:path h="2143593">
                  <a:moveTo>
                    <a:pt x="0" y="2143593"/>
                  </a:moveTo>
                  <a:lnTo>
                    <a:pt x="0" y="0"/>
                  </a:lnTo>
                </a:path>
              </a:pathLst>
            </a:cu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6" name="Freeform 25"/>
            <p:cNvSpPr/>
            <p:nvPr/>
          </p:nvSpPr>
          <p:spPr>
            <a:xfrm>
              <a:off x="8455559" y="3855238"/>
              <a:ext cx="1798820" cy="1094282"/>
            </a:xfrm>
            <a:custGeom>
              <a:gdLst>
                <a:gd name="connsiteX0" fmla="*/ 0 w 1843790"/>
                <a:gd name="connsiteY0" fmla="*/ 0 h 1064301"/>
                <a:gd name="connsiteX1" fmla="*/ 1843790 w 1843790"/>
                <a:gd name="connsiteY1" fmla="*/ 1064301 h 1064301"/>
              </a:gdLst>
              <a:cxnLst>
                <a:cxn ang="0">
                  <a:pos x="connsiteX0" y="connsiteY0"/>
                </a:cxn>
                <a:cxn ang="0">
                  <a:pos x="connsiteX1" y="connsiteY1"/>
                </a:cxn>
              </a:cxnLst>
              <a:rect l="l" t="t" r="r" b="b"/>
              <a:pathLst>
                <a:path w="1843790" h="1064301">
                  <a:moveTo>
                    <a:pt x="0" y="0"/>
                  </a:moveTo>
                  <a:lnTo>
                    <a:pt x="1843790" y="1064301"/>
                  </a:lnTo>
                </a:path>
              </a:pathLst>
            </a:cu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7" name="Freeform 26"/>
            <p:cNvSpPr/>
            <p:nvPr/>
          </p:nvSpPr>
          <p:spPr>
            <a:xfrm>
              <a:off x="5366479" y="3882452"/>
              <a:ext cx="1783829" cy="1064302"/>
            </a:xfrm>
            <a:custGeom>
              <a:gdLst>
                <a:gd name="connsiteX0" fmla="*/ 1783829 w 1783829"/>
                <a:gd name="connsiteY0" fmla="*/ 0 h 1064302"/>
                <a:gd name="connsiteX1" fmla="*/ 0 w 1783829"/>
                <a:gd name="connsiteY1" fmla="*/ 1064302 h 1064302"/>
              </a:gdLst>
              <a:cxnLst>
                <a:cxn ang="0">
                  <a:pos x="connsiteX0" y="connsiteY0"/>
                </a:cxn>
                <a:cxn ang="0">
                  <a:pos x="connsiteX1" y="connsiteY1"/>
                </a:cxn>
              </a:cxnLst>
              <a:rect l="l" t="t" r="r" b="b"/>
              <a:pathLst>
                <a:path w="1783829" h="1064302">
                  <a:moveTo>
                    <a:pt x="1783829" y="0"/>
                  </a:moveTo>
                  <a:lnTo>
                    <a:pt x="0" y="1064302"/>
                  </a:lnTo>
                </a:path>
              </a:pathLst>
            </a:cu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grpSp>
    </p:spTree>
    <p:extLst>
      <p:ext uri="{BB962C8B-B14F-4D97-AF65-F5344CB8AC3E}">
        <p14:creationId xmlns:p14="http://schemas.microsoft.com/office/powerpoint/2010/main" val="2583574139"/>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33"/>
        <p:cNvGrpSpPr/>
        <p:nvPr/>
      </p:nvGrpSpPr>
      <p:grpSpPr>
        <a:xfrm>
          <a:off x="0" y="0"/>
          <a:ext cx="0" cy="0"/>
        </a:xfrm>
      </p:grpSpPr>
      <p:sp>
        <p:nvSpPr>
          <p:cNvPr id="134" name="Google Shape;134;p21"/>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1.17.3 Scrum Values</a:t>
            </a:r>
          </a:p>
        </p:txBody>
      </p:sp>
      <p:sp>
        <p:nvSpPr>
          <p:cNvPr id="2" name="Text Placeholder 1"/>
          <p:cNvSpPr>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sp>
        <p:nvSpPr>
          <p:cNvPr id="136" name="Google Shape;136;p21"/>
          <p:cNvSpPr txBox="1"/>
          <p:nvPr/>
        </p:nvSpPr>
        <p:spPr>
          <a:xfrm>
            <a:off x="36467" y="6209323"/>
            <a:ext cx="2789600" cy="33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900" b="0" i="1" u="none" strike="noStrike" cap="none" normalizeH="0" noProof="0">
                <a:solidFill>
                  <a:srgbClr val="000000"/>
                </a:solidFill>
                <a:uLnTx/>
                <a:uFillTx/>
                <a:latin typeface="Arial" pitchFamily="34" charset="0"/>
                <a:cs typeface="Arial" pitchFamily="34" charset="0"/>
              </a:rPr>
              <a:t>Source: scrum.org</a:t>
            </a:r>
            <a:endParaRPr sz="900" i="1">
              <a:latin typeface="Arial" pitchFamily="34" charset="0"/>
              <a:cs typeface="Arial" pitchFamily="34" charset="0"/>
            </a:endParaRPr>
          </a:p>
        </p:txBody>
      </p:sp>
      <p:grpSp>
        <p:nvGrpSpPr>
          <p:cNvPr id="60" name="Group 59"/>
          <p:cNvGrpSpPr/>
          <p:nvPr/>
        </p:nvGrpSpPr>
        <p:grpSpPr>
          <a:xfrm>
            <a:off x="514350" y="1169867"/>
            <a:ext cx="10862025" cy="5252207"/>
            <a:chOff x="514350" y="1169867"/>
            <a:chExt cx="10862025" cy="5252207"/>
          </a:xfrm>
        </p:grpSpPr>
        <p:sp>
          <p:nvSpPr>
            <p:cNvPr id="7" name="Freeform 6"/>
            <p:cNvSpPr/>
            <p:nvPr/>
          </p:nvSpPr>
          <p:spPr>
            <a:xfrm rot="3371463">
              <a:off x="2017513" y="4978299"/>
              <a:ext cx="1586422" cy="34189"/>
            </a:xfrm>
            <a:custGeom>
              <a:rect l="0" t="0" r="0" b="0"/>
              <a:pathLst>
                <a:path>
                  <a:moveTo>
                    <a:pt x="0" y="17094"/>
                  </a:moveTo>
                  <a:lnTo>
                    <a:pt x="1586422" y="17094"/>
                  </a:lnTo>
                </a:path>
              </a:pathLst>
            </a:custGeom>
            <a:noFill/>
            <a:ln w="38100">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42" name="Freeform 41"/>
            <p:cNvSpPr/>
            <p:nvPr/>
          </p:nvSpPr>
          <p:spPr>
            <a:xfrm rot="1740169">
              <a:off x="2458627" y="4423414"/>
              <a:ext cx="1423048" cy="34189"/>
            </a:xfrm>
            <a:custGeom>
              <a:rect l="0" t="0" r="0" b="0"/>
              <a:pathLst>
                <a:path>
                  <a:moveTo>
                    <a:pt x="0" y="17094"/>
                  </a:moveTo>
                  <a:lnTo>
                    <a:pt x="1423048" y="17094"/>
                  </a:lnTo>
                </a:path>
              </a:pathLst>
            </a:custGeom>
            <a:noFill/>
            <a:ln w="38100">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43" name="Freeform 42"/>
            <p:cNvSpPr/>
            <p:nvPr/>
          </p:nvSpPr>
          <p:spPr>
            <a:xfrm>
              <a:off x="2547855" y="3778876"/>
              <a:ext cx="1428007" cy="34189"/>
            </a:xfrm>
            <a:custGeom>
              <a:rect l="0" t="0" r="0" b="0"/>
              <a:pathLst>
                <a:path>
                  <a:moveTo>
                    <a:pt x="0" y="17094"/>
                  </a:moveTo>
                  <a:lnTo>
                    <a:pt x="1428007" y="17094"/>
                  </a:lnTo>
                </a:path>
              </a:pathLst>
            </a:custGeom>
            <a:noFill/>
            <a:ln w="38100">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44" name="Freeform 43"/>
            <p:cNvSpPr/>
            <p:nvPr/>
          </p:nvSpPr>
          <p:spPr>
            <a:xfrm rot="19859832">
              <a:off x="2458627" y="3134339"/>
              <a:ext cx="1423048" cy="34189"/>
            </a:xfrm>
            <a:custGeom>
              <a:rect l="0" t="0" r="0" b="0"/>
              <a:pathLst>
                <a:path>
                  <a:moveTo>
                    <a:pt x="0" y="17094"/>
                  </a:moveTo>
                  <a:lnTo>
                    <a:pt x="1423048" y="17094"/>
                  </a:lnTo>
                </a:path>
              </a:pathLst>
            </a:custGeom>
            <a:noFill/>
            <a:ln w="38100">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45" name="Freeform 44"/>
            <p:cNvSpPr/>
            <p:nvPr/>
          </p:nvSpPr>
          <p:spPr>
            <a:xfrm rot="18228536">
              <a:off x="2017513" y="2579454"/>
              <a:ext cx="1586422" cy="34189"/>
            </a:xfrm>
            <a:custGeom>
              <a:rect l="0" t="0" r="0" b="0"/>
              <a:pathLst>
                <a:path>
                  <a:moveTo>
                    <a:pt x="0" y="17094"/>
                  </a:moveTo>
                  <a:lnTo>
                    <a:pt x="1586422" y="17094"/>
                  </a:lnTo>
                </a:path>
              </a:pathLst>
            </a:custGeom>
            <a:noFill/>
            <a:ln w="38100">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59" name="Oval 58"/>
            <p:cNvSpPr/>
            <p:nvPr/>
          </p:nvSpPr>
          <p:spPr>
            <a:xfrm>
              <a:off x="530588" y="2222975"/>
              <a:ext cx="3195660" cy="3195660"/>
            </a:xfrm>
            <a:prstGeom prst="ellipse">
              <a:avLst/>
            </a:prstGeom>
            <a:solidFill>
              <a:schemeClr val="bg1"/>
            </a:solidFill>
            <a:ln w="1016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2400">
                <a:latin typeface="Arial" pitchFamily="34" charset="0"/>
                <a:cs typeface="Arial" pitchFamily="34" charset="0"/>
              </a:endParaRPr>
            </a:p>
          </p:txBody>
        </p:sp>
        <p:grpSp>
          <p:nvGrpSpPr>
            <p:cNvPr id="16" name="Group 15"/>
            <p:cNvGrpSpPr/>
            <p:nvPr/>
          </p:nvGrpSpPr>
          <p:grpSpPr>
            <a:xfrm>
              <a:off x="514350" y="2222975"/>
              <a:ext cx="3195660" cy="3195660"/>
              <a:chOff x="5630432" y="3816444"/>
              <a:chExt cx="1754595" cy="1754595"/>
            </a:xfrm>
          </p:grpSpPr>
          <p:pic>
            <p:nvPicPr>
              <p:cNvPr id="31" name="Picture 30">
                <a:extLst>
                  <a:ext uri="{FF2B5EF4-FFF2-40B4-BE49-F238E27FC236}">
                    <a16:creationId xmlns:a16="http://schemas.microsoft.com/office/drawing/2014/main" id="{71B936D1-0957-4038-AD1C-9B3E58791E2F}"/>
                  </a:ext>
                </a:extLst>
              </p:cNvPr>
              <p:cNvPicPr>
                <a:picLocks noChangeAspect="1"/>
              </p:cNvPicPr>
              <p:nvPr/>
            </p:nvPicPr>
            <p:blipFill>
              <a:blip r:embed="rId3">
                <a:extLst>
                  <a:ext uri="{28A0092B-C50C-407E-A947-70E740481C1C}">
                    <a14:useLocalDpi xmlns:a14="http://schemas.microsoft.com/office/drawing/2010/main" val="0"/>
                  </a:ext>
                </a:extLst>
              </a:blip>
              <a:srcRect l="28739" t="46473"/>
              <a:stretch>
                <a:fillRect/>
              </a:stretch>
            </p:blipFill>
            <p:spPr>
              <a:xfrm>
                <a:off x="5821538" y="4006276"/>
                <a:ext cx="1432744" cy="1035135"/>
              </a:xfrm>
              <a:prstGeom prst="rect">
                <a:avLst/>
              </a:prstGeom>
            </p:spPr>
          </p:pic>
          <p:sp>
            <p:nvSpPr>
              <p:cNvPr id="32" name="Oval 31"/>
              <p:cNvSpPr/>
              <p:nvPr/>
            </p:nvSpPr>
            <p:spPr>
              <a:xfrm>
                <a:off x="5630432" y="3816444"/>
                <a:ext cx="1754595" cy="1754595"/>
              </a:xfrm>
              <a:prstGeom prst="ellipse">
                <a:avLst/>
              </a:prstGeom>
              <a:noFill/>
              <a:ln w="1016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2400">
                  <a:latin typeface="Arial" pitchFamily="34" charset="0"/>
                  <a:cs typeface="Arial" pitchFamily="34" charset="0"/>
                </a:endParaRPr>
              </a:p>
            </p:txBody>
          </p:sp>
          <p:sp>
            <p:nvSpPr>
              <p:cNvPr id="33" name="TextBox 32"/>
              <p:cNvSpPr txBox="1"/>
              <p:nvPr/>
            </p:nvSpPr>
            <p:spPr>
              <a:xfrm>
                <a:off x="5821538" y="5130672"/>
                <a:ext cx="1351078" cy="253480"/>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2400" b="1" i="0" u="none" strike="noStrike" cap="none" normalizeH="0" noProof="0">
                    <a:solidFill>
                      <a:srgbClr val="000000"/>
                    </a:solidFill>
                    <a:uLnTx/>
                    <a:uFillTx/>
                    <a:latin typeface="Arial" pitchFamily="34" charset="0"/>
                    <a:cs typeface="Arial" pitchFamily="34" charset="0"/>
                  </a:rPr>
                  <a:t>Scrum Value</a:t>
                </a:r>
              </a:p>
            </p:txBody>
          </p:sp>
        </p:grpSp>
        <p:sp>
          <p:nvSpPr>
            <p:cNvPr id="54" name="Rounded Rectangle 53"/>
            <p:cNvSpPr/>
            <p:nvPr/>
          </p:nvSpPr>
          <p:spPr>
            <a:xfrm>
              <a:off x="4454366" y="1226019"/>
              <a:ext cx="6922009" cy="70243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6576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Scrum Team members have courage to do the right thing and work on tough problems</a:t>
              </a:r>
            </a:p>
          </p:txBody>
        </p:sp>
        <p:sp>
          <p:nvSpPr>
            <p:cNvPr id="63" name="Rounded Rectangle 62"/>
            <p:cNvSpPr/>
            <p:nvPr/>
          </p:nvSpPr>
          <p:spPr>
            <a:xfrm>
              <a:off x="5149036" y="2253509"/>
              <a:ext cx="6227339" cy="70243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6576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Everyone focuses on the work of the Sprint and the goals of the Scrum Team</a:t>
              </a:r>
            </a:p>
          </p:txBody>
        </p:sp>
        <p:sp>
          <p:nvSpPr>
            <p:cNvPr id="65" name="Rounded Rectangle 64"/>
            <p:cNvSpPr/>
            <p:nvPr/>
          </p:nvSpPr>
          <p:spPr>
            <a:xfrm>
              <a:off x="5387163" y="3450411"/>
              <a:ext cx="5989212" cy="70243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6576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People personally commit to achieving the goals of the Scrum Team</a:t>
              </a:r>
            </a:p>
          </p:txBody>
        </p:sp>
        <p:sp>
          <p:nvSpPr>
            <p:cNvPr id="66" name="Rounded Rectangle 65"/>
            <p:cNvSpPr/>
            <p:nvPr/>
          </p:nvSpPr>
          <p:spPr>
            <a:xfrm>
              <a:off x="5202754" y="4673208"/>
              <a:ext cx="6173621" cy="70243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6576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Scrum Team members respect each other to be capable independent people</a:t>
              </a:r>
            </a:p>
          </p:txBody>
        </p:sp>
        <p:sp>
          <p:nvSpPr>
            <p:cNvPr id="67" name="Rounded Rectangle 66"/>
            <p:cNvSpPr/>
            <p:nvPr/>
          </p:nvSpPr>
          <p:spPr>
            <a:xfrm>
              <a:off x="4454366" y="5688085"/>
              <a:ext cx="6922009" cy="70243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6576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The Scrum Team and its stakeholders agree to be open about all the work and the challenges with performing the work</a:t>
              </a:r>
            </a:p>
          </p:txBody>
        </p:sp>
        <p:sp>
          <p:nvSpPr>
            <p:cNvPr id="47" name="Rounded Rectangle 46"/>
            <p:cNvSpPr/>
            <p:nvPr/>
          </p:nvSpPr>
          <p:spPr>
            <a:xfrm>
              <a:off x="3046643" y="1169867"/>
              <a:ext cx="1700331" cy="765542"/>
            </a:xfrm>
            <a:prstGeom prst="roundRect">
              <a:avLst/>
            </a:prstGeom>
            <a:solidFill>
              <a:srgbClr val="0EC07D"/>
            </a:solidFill>
            <a:ln>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48989" rIns="0" bIns="14898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334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Courage</a:t>
              </a:r>
            </a:p>
          </p:txBody>
        </p:sp>
        <p:sp>
          <p:nvSpPr>
            <p:cNvPr id="48" name="Rounded Rectangle 47"/>
            <p:cNvSpPr/>
            <p:nvPr/>
          </p:nvSpPr>
          <p:spPr>
            <a:xfrm>
              <a:off x="3734366" y="2199117"/>
              <a:ext cx="1700331" cy="765542"/>
            </a:xfrm>
            <a:prstGeom prst="roundRect">
              <a:avLst/>
            </a:prstGeom>
            <a:solidFill>
              <a:srgbClr val="0EC07D"/>
            </a:solidFill>
            <a:ln>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62959" rIns="0" bIns="16295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19113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Focus</a:t>
              </a:r>
            </a:p>
          </p:txBody>
        </p:sp>
        <p:sp>
          <p:nvSpPr>
            <p:cNvPr id="49" name="Rounded Rectangle 48"/>
            <p:cNvSpPr/>
            <p:nvPr/>
          </p:nvSpPr>
          <p:spPr>
            <a:xfrm>
              <a:off x="3975862" y="3413200"/>
              <a:ext cx="1700331" cy="765542"/>
            </a:xfrm>
            <a:prstGeom prst="roundRect">
              <a:avLst/>
            </a:prstGeom>
            <a:solidFill>
              <a:srgbClr val="0EC07D"/>
            </a:solidFill>
            <a:ln>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62959" rIns="0" bIns="16295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19113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Commitment </a:t>
              </a:r>
            </a:p>
          </p:txBody>
        </p:sp>
        <p:sp>
          <p:nvSpPr>
            <p:cNvPr id="50" name="Rounded Rectangle 49"/>
            <p:cNvSpPr/>
            <p:nvPr/>
          </p:nvSpPr>
          <p:spPr>
            <a:xfrm>
              <a:off x="3734366" y="4627283"/>
              <a:ext cx="1700331" cy="765542"/>
            </a:xfrm>
            <a:prstGeom prst="roundRect">
              <a:avLst/>
            </a:prstGeom>
            <a:solidFill>
              <a:srgbClr val="0EC07D"/>
            </a:solidFill>
            <a:ln>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62959" rIns="0" bIns="16295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19113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Respect</a:t>
              </a:r>
            </a:p>
          </p:txBody>
        </p:sp>
        <p:sp>
          <p:nvSpPr>
            <p:cNvPr id="51" name="Rounded Rectangle 50"/>
            <p:cNvSpPr/>
            <p:nvPr/>
          </p:nvSpPr>
          <p:spPr>
            <a:xfrm>
              <a:off x="3046643" y="5656532"/>
              <a:ext cx="1700331" cy="765542"/>
            </a:xfrm>
            <a:prstGeom prst="roundRect">
              <a:avLst/>
            </a:prstGeom>
            <a:solidFill>
              <a:srgbClr val="0EC07D"/>
            </a:solidFill>
            <a:ln>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62959" rIns="0" bIns="16295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191135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Openness</a:t>
              </a:r>
            </a:p>
          </p:txBody>
        </p:sp>
      </p:grpSp>
    </p:spTree>
    <p:extLst>
      <p:ext uri="{BB962C8B-B14F-4D97-AF65-F5344CB8AC3E}">
        <p14:creationId xmlns:p14="http://schemas.microsoft.com/office/powerpoint/2010/main" val="3459224095"/>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40"/>
        <p:cNvGrpSpPr/>
        <p:nvPr/>
      </p:nvGrpSpPr>
      <p:grpSpPr>
        <a:xfrm>
          <a:off x="0" y="0"/>
          <a:ext cx="0" cy="0"/>
        </a:xfrm>
      </p:grpSpPr>
      <p:sp>
        <p:nvSpPr>
          <p:cNvPr id="141" name="Google Shape;141;p22"/>
          <p:cNvSpPr txBox="1">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p>
        </p:txBody>
      </p:sp>
      <p:sp>
        <p:nvSpPr>
          <p:cNvPr id="142" name="Google Shape;142;p22"/>
          <p:cNvSpPr txBox="1">
            <a:spLocks noGrp="1"/>
          </p:cNvSpPr>
          <p:nvPr>
            <p:ph type="body" sz="quarter" idx="26"/>
          </p:nvPr>
        </p:nvSpPr>
        <p:spPr>
          <a:xfrm>
            <a:off x="4809150" y="1852368"/>
            <a:ext cx="7065349" cy="3749410"/>
          </a:xfrm>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What are the iterations in Scrum called?</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Release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Sprint</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Release cycles</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Build</a:t>
            </a:r>
          </a:p>
          <a:p>
            <a:pPr marL="346075" marR="0" lvl="1" indent="0" algn="l" defTabSz="914400" fontAlgn="auto">
              <a:lnSpc>
                <a:spcPct val="100000"/>
              </a:lnSpc>
              <a:spcBef>
                <a:spcPct val="0"/>
              </a:spcBef>
              <a:spcAft>
                <a:spcPct val="0"/>
              </a:spcAft>
              <a:buSzTx/>
              <a:buNone/>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Which of the following aspects of the Scrum theory ensures that every stakeholder understands the aspects in the same way?</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Transparency</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Inspection</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Adaptation</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Commitment</a:t>
            </a:r>
          </a:p>
        </p:txBody>
      </p:sp>
    </p:spTree>
    <p:extLst>
      <p:ext uri="{BB962C8B-B14F-4D97-AF65-F5344CB8AC3E}">
        <p14:creationId xmlns:p14="http://schemas.microsoft.com/office/powerpoint/2010/main" val="2920507026"/>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46"/>
        <p:cNvGrpSpPr/>
        <p:nvPr/>
      </p:nvGrpSpPr>
      <p:grpSpPr>
        <a:xfrm>
          <a:off x="0" y="0"/>
          <a:ext cx="0" cy="0"/>
        </a:xfrm>
      </p:grpSpPr>
      <p:sp>
        <p:nvSpPr>
          <p:cNvPr id="147" name="Google Shape;147;p23"/>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1.18 Scrum Roles</a:t>
            </a:r>
          </a:p>
        </p:txBody>
      </p:sp>
      <p:sp>
        <p:nvSpPr>
          <p:cNvPr id="148" name="Google Shape;148;p23"/>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following picture illustrates the three scrum roles in comparison with the traditional approach.</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sp>
        <p:nvSpPr>
          <p:cNvPr id="150" name="Google Shape;150;p23"/>
          <p:cNvSpPr txBox="1"/>
          <p:nvPr/>
        </p:nvSpPr>
        <p:spPr>
          <a:xfrm>
            <a:off x="38151" y="6193793"/>
            <a:ext cx="3125600" cy="30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900" b="0" i="1" u="none" strike="noStrike" cap="none" normalizeH="0" noProof="0">
                <a:solidFill>
                  <a:srgbClr val="000000"/>
                </a:solidFill>
                <a:uLnTx/>
                <a:uFillTx/>
                <a:latin typeface="Arial" pitchFamily="34" charset="0"/>
                <a:cs typeface="Arial" pitchFamily="34" charset="0"/>
              </a:rPr>
              <a:t>Source: Scrum Alliance</a:t>
            </a:r>
            <a:endParaRPr sz="900" i="1">
              <a:latin typeface="Arial" pitchFamily="34" charset="0"/>
              <a:cs typeface="Arial" pitchFamily="34" charset="0"/>
            </a:endParaRPr>
          </a:p>
        </p:txBody>
      </p:sp>
      <p:sp>
        <p:nvSpPr>
          <p:cNvPr id="15" name="Freeform 14"/>
          <p:cNvSpPr/>
          <p:nvPr/>
        </p:nvSpPr>
        <p:spPr>
          <a:xfrm>
            <a:off x="4091597" y="1869786"/>
            <a:ext cx="6383662" cy="1154546"/>
          </a:xfrm>
          <a:custGeom>
            <a:gdLst>
              <a:gd name="connsiteX0" fmla="*/ 192428 w 1154545"/>
              <a:gd name="connsiteY0" fmla="*/ 0 h 5201920"/>
              <a:gd name="connsiteX1" fmla="*/ 962117 w 1154545"/>
              <a:gd name="connsiteY1" fmla="*/ 0 h 5201920"/>
              <a:gd name="connsiteX2" fmla="*/ 1154545 w 1154545"/>
              <a:gd name="connsiteY2" fmla="*/ 192428 h 5201920"/>
              <a:gd name="connsiteX3" fmla="*/ 1154545 w 1154545"/>
              <a:gd name="connsiteY3" fmla="*/ 5201920 h 5201920"/>
              <a:gd name="connsiteX4" fmla="*/ 1154545 w 1154545"/>
              <a:gd name="connsiteY4" fmla="*/ 5201920 h 5201920"/>
              <a:gd name="connsiteX5" fmla="*/ 0 w 1154545"/>
              <a:gd name="connsiteY5" fmla="*/ 5201920 h 5201920"/>
              <a:gd name="connsiteX6" fmla="*/ 0 w 1154545"/>
              <a:gd name="connsiteY6" fmla="*/ 5201920 h 5201920"/>
              <a:gd name="connsiteX7" fmla="*/ 0 w 1154545"/>
              <a:gd name="connsiteY7" fmla="*/ 192428 h 5201920"/>
              <a:gd name="connsiteX8" fmla="*/ 192428 w 1154545"/>
              <a:gd name="connsiteY8" fmla="*/ 0 h 52019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545" h="5201920">
                <a:moveTo>
                  <a:pt x="1154545" y="867005"/>
                </a:moveTo>
                <a:lnTo>
                  <a:pt x="1154545" y="4334915"/>
                </a:lnTo>
                <a:cubicBezTo>
                  <a:pt x="1154545" y="4813747"/>
                  <a:pt x="1135424" y="5201918"/>
                  <a:pt x="1111836" y="5201918"/>
                </a:cubicBezTo>
                <a:lnTo>
                  <a:pt x="0" y="5201918"/>
                </a:lnTo>
                <a:lnTo>
                  <a:pt x="0" y="5201918"/>
                </a:lnTo>
                <a:lnTo>
                  <a:pt x="0" y="2"/>
                </a:lnTo>
                <a:lnTo>
                  <a:pt x="0" y="2"/>
                </a:lnTo>
                <a:lnTo>
                  <a:pt x="1111836" y="2"/>
                </a:lnTo>
                <a:cubicBezTo>
                  <a:pt x="1135424" y="2"/>
                  <a:pt x="1154545" y="388173"/>
                  <a:pt x="1154545" y="867005"/>
                </a:cubicBezTo>
                <a:close/>
              </a:path>
            </a:pathLst>
          </a:custGeom>
          <a:solidFill>
            <a:schemeClr val="accent6">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4301" tIns="113510" rIns="170660" bIns="11351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1" indent="0" algn="l" defTabSz="1333500" fontAlgn="auto">
              <a:lnSpc>
                <a:spcPct val="100000"/>
              </a:lnSpc>
              <a:spcBef>
                <a:spcPct val="0"/>
              </a:spcBef>
              <a:spcAft>
                <a:spcPts val="12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Determines what needs to be done and sets the priorities to deliver the highest value</a:t>
            </a:r>
          </a:p>
          <a:p>
            <a:pPr marL="0" marR="0" lvl="1" indent="0" algn="l" defTabSz="1333500" fontAlgn="auto">
              <a:lnSpc>
                <a:spcPct val="100000"/>
              </a:lnSpc>
              <a:spcBef>
                <a:spcPct val="0"/>
              </a:spcBef>
              <a:spcAft>
                <a:spcPts val="12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1" u="none" strike="noStrike" kern="1200" cap="none" spc="0" normalizeH="0" baseline="0" noProof="0">
                <a:solidFill>
                  <a:srgbClr val="000000"/>
                </a:solidFill>
                <a:uLnTx/>
                <a:uFillTx/>
                <a:latin typeface="Arial" pitchFamily="34" charset="0"/>
                <a:cs typeface="Arial" pitchFamily="34" charset="0"/>
              </a:rPr>
              <a:t>Traditional approach:</a:t>
            </a:r>
            <a:r>
              <a:rPr kumimoji="0" lang="en-US" sz="1600" b="0" i="1" u="none" strike="noStrike" kern="1200" cap="none" spc="0" normalizeH="0" baseline="0" noProof="0">
                <a:solidFill>
                  <a:srgbClr val="000000"/>
                </a:solidFill>
                <a:uLnTx/>
                <a:uFillTx/>
                <a:latin typeface="Arial" pitchFamily="34" charset="0"/>
                <a:cs typeface="Arial" pitchFamily="34" charset="0"/>
              </a:rPr>
              <a:t> </a:t>
            </a:r>
            <a:r>
              <a:rPr kumimoji="0" lang="en-US" sz="1600" b="0" i="0" u="none" strike="noStrike" kern="1200" cap="none" spc="0" normalizeH="0" baseline="0" noProof="0">
                <a:solidFill>
                  <a:srgbClr val="000000"/>
                </a:solidFill>
                <a:uLnTx/>
                <a:uFillTx/>
                <a:latin typeface="Arial" pitchFamily="34" charset="0"/>
                <a:cs typeface="Arial" pitchFamily="34" charset="0"/>
              </a:rPr>
              <a:t>Controls the work</a:t>
            </a:r>
          </a:p>
        </p:txBody>
      </p:sp>
      <p:sp>
        <p:nvSpPr>
          <p:cNvPr id="16" name="Rounded Rectangle 15"/>
          <p:cNvSpPr/>
          <p:nvPr/>
        </p:nvSpPr>
        <p:spPr>
          <a:xfrm>
            <a:off x="618565" y="1725467"/>
            <a:ext cx="3473033" cy="1443181"/>
          </a:xfrm>
          <a:prstGeom prst="roundRect">
            <a:avLst/>
          </a:prstGeom>
          <a:solidFill>
            <a:srgbClr val="0EC07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94275" rIns="0" bIns="19427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28892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rgbClr val="FFFFFF"/>
                </a:solidFill>
                <a:uLnTx/>
                <a:uFillTx/>
                <a:latin typeface="Arial" pitchFamily="34" charset="0"/>
                <a:cs typeface="Arial" pitchFamily="34" charset="0"/>
              </a:rPr>
              <a:t>Product Owner</a:t>
            </a:r>
          </a:p>
          <a:p>
            <a:pPr marL="0" marR="0" lvl="0" indent="0" algn="ctr" defTabSz="28892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2400" b="1" kern="1200">
              <a:latin typeface="Arial" pitchFamily="34" charset="0"/>
              <a:cs typeface="Arial" pitchFamily="34" charset="0"/>
            </a:endParaRPr>
          </a:p>
        </p:txBody>
      </p:sp>
      <p:sp>
        <p:nvSpPr>
          <p:cNvPr id="17" name="Freeform 16"/>
          <p:cNvSpPr/>
          <p:nvPr/>
        </p:nvSpPr>
        <p:spPr>
          <a:xfrm>
            <a:off x="4091597" y="3385127"/>
            <a:ext cx="6383662" cy="1154546"/>
          </a:xfrm>
          <a:custGeom>
            <a:gdLst>
              <a:gd name="connsiteX0" fmla="*/ 192428 w 1154545"/>
              <a:gd name="connsiteY0" fmla="*/ 0 h 5201920"/>
              <a:gd name="connsiteX1" fmla="*/ 962117 w 1154545"/>
              <a:gd name="connsiteY1" fmla="*/ 0 h 5201920"/>
              <a:gd name="connsiteX2" fmla="*/ 1154545 w 1154545"/>
              <a:gd name="connsiteY2" fmla="*/ 192428 h 5201920"/>
              <a:gd name="connsiteX3" fmla="*/ 1154545 w 1154545"/>
              <a:gd name="connsiteY3" fmla="*/ 5201920 h 5201920"/>
              <a:gd name="connsiteX4" fmla="*/ 1154545 w 1154545"/>
              <a:gd name="connsiteY4" fmla="*/ 5201920 h 5201920"/>
              <a:gd name="connsiteX5" fmla="*/ 0 w 1154545"/>
              <a:gd name="connsiteY5" fmla="*/ 5201920 h 5201920"/>
              <a:gd name="connsiteX6" fmla="*/ 0 w 1154545"/>
              <a:gd name="connsiteY6" fmla="*/ 5201920 h 5201920"/>
              <a:gd name="connsiteX7" fmla="*/ 0 w 1154545"/>
              <a:gd name="connsiteY7" fmla="*/ 192428 h 5201920"/>
              <a:gd name="connsiteX8" fmla="*/ 192428 w 1154545"/>
              <a:gd name="connsiteY8" fmla="*/ 0 h 52019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545" h="5201920">
                <a:moveTo>
                  <a:pt x="1154545" y="867005"/>
                </a:moveTo>
                <a:lnTo>
                  <a:pt x="1154545" y="4334915"/>
                </a:lnTo>
                <a:cubicBezTo>
                  <a:pt x="1154545" y="4813747"/>
                  <a:pt x="1135424" y="5201918"/>
                  <a:pt x="1111836" y="5201918"/>
                </a:cubicBezTo>
                <a:lnTo>
                  <a:pt x="0" y="5201918"/>
                </a:lnTo>
                <a:lnTo>
                  <a:pt x="0" y="5201918"/>
                </a:lnTo>
                <a:lnTo>
                  <a:pt x="0" y="2"/>
                </a:lnTo>
                <a:lnTo>
                  <a:pt x="0" y="2"/>
                </a:lnTo>
                <a:lnTo>
                  <a:pt x="1111836" y="2"/>
                </a:lnTo>
                <a:cubicBezTo>
                  <a:pt x="1135424" y="2"/>
                  <a:pt x="1154545" y="388173"/>
                  <a:pt x="1154545" y="867005"/>
                </a:cubicBezTo>
                <a:close/>
              </a:path>
            </a:pathLst>
          </a:custGeom>
          <a:solidFill>
            <a:schemeClr val="accent6">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4301" tIns="113510" rIns="170660" bIns="11351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1" indent="0" algn="l" defTabSz="1333500" fontAlgn="auto">
              <a:lnSpc>
                <a:spcPct val="100000"/>
              </a:lnSpc>
              <a:spcBef>
                <a:spcPct val="0"/>
              </a:spcBef>
              <a:spcAft>
                <a:spcPts val="12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Protecting the Scrum process and preventing distractions</a:t>
            </a:r>
          </a:p>
          <a:p>
            <a:pPr marL="0" marR="0" lvl="1" indent="0" algn="l" defTabSz="1333500" fontAlgn="auto">
              <a:lnSpc>
                <a:spcPct val="100000"/>
              </a:lnSpc>
              <a:spcBef>
                <a:spcPct val="0"/>
              </a:spcBef>
              <a:spcAft>
                <a:spcPts val="12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1" u="none" strike="noStrike" kern="1200" cap="none" spc="0" normalizeH="0" baseline="0" noProof="0">
                <a:solidFill>
                  <a:srgbClr val="000000"/>
                </a:solidFill>
                <a:uLnTx/>
                <a:uFillTx/>
                <a:latin typeface="Arial" pitchFamily="34" charset="0"/>
                <a:cs typeface="Arial" pitchFamily="34" charset="0"/>
              </a:rPr>
              <a:t>Traditional approach: </a:t>
            </a:r>
            <a:r>
              <a:rPr kumimoji="0" lang="en-US" sz="1600" b="0" i="0" u="none" strike="noStrike" kern="1200" cap="none" spc="0" normalizeH="0" baseline="0" noProof="0">
                <a:solidFill>
                  <a:srgbClr val="000000"/>
                </a:solidFill>
                <a:uLnTx/>
                <a:uFillTx/>
                <a:latin typeface="Arial" pitchFamily="34" charset="0"/>
                <a:cs typeface="Arial" pitchFamily="34" charset="0"/>
              </a:rPr>
              <a:t>No equivalent</a:t>
            </a:r>
          </a:p>
        </p:txBody>
      </p:sp>
      <p:sp>
        <p:nvSpPr>
          <p:cNvPr id="18" name="Rounded Rectangle 17"/>
          <p:cNvSpPr/>
          <p:nvPr/>
        </p:nvSpPr>
        <p:spPr>
          <a:xfrm>
            <a:off x="618565" y="3240808"/>
            <a:ext cx="3473033" cy="1443181"/>
          </a:xfrm>
          <a:prstGeom prst="roundRect">
            <a:avLst/>
          </a:prstGeom>
          <a:solidFill>
            <a:srgbClr val="0EC07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94275" rIns="0" bIns="19427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28892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rgbClr val="FFFFFF"/>
                </a:solidFill>
                <a:uLnTx/>
                <a:uFillTx/>
                <a:latin typeface="Arial" pitchFamily="34" charset="0"/>
                <a:cs typeface="Arial" pitchFamily="34" charset="0"/>
              </a:rPr>
              <a:t>Scrum Master</a:t>
            </a:r>
          </a:p>
          <a:p>
            <a:pPr marL="0" marR="0" lvl="0" indent="0" algn="ctr" defTabSz="28892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b="1" kern="1200">
              <a:latin typeface="Arial" pitchFamily="34" charset="0"/>
              <a:cs typeface="Arial" pitchFamily="34" charset="0"/>
            </a:endParaRPr>
          </a:p>
        </p:txBody>
      </p:sp>
      <p:sp>
        <p:nvSpPr>
          <p:cNvPr id="19" name="Freeform 18"/>
          <p:cNvSpPr/>
          <p:nvPr/>
        </p:nvSpPr>
        <p:spPr>
          <a:xfrm>
            <a:off x="4091597" y="4900467"/>
            <a:ext cx="6383662" cy="1154546"/>
          </a:xfrm>
          <a:custGeom>
            <a:gdLst>
              <a:gd name="connsiteX0" fmla="*/ 192428 w 1154545"/>
              <a:gd name="connsiteY0" fmla="*/ 0 h 5201920"/>
              <a:gd name="connsiteX1" fmla="*/ 962117 w 1154545"/>
              <a:gd name="connsiteY1" fmla="*/ 0 h 5201920"/>
              <a:gd name="connsiteX2" fmla="*/ 1154545 w 1154545"/>
              <a:gd name="connsiteY2" fmla="*/ 192428 h 5201920"/>
              <a:gd name="connsiteX3" fmla="*/ 1154545 w 1154545"/>
              <a:gd name="connsiteY3" fmla="*/ 5201920 h 5201920"/>
              <a:gd name="connsiteX4" fmla="*/ 1154545 w 1154545"/>
              <a:gd name="connsiteY4" fmla="*/ 5201920 h 5201920"/>
              <a:gd name="connsiteX5" fmla="*/ 0 w 1154545"/>
              <a:gd name="connsiteY5" fmla="*/ 5201920 h 5201920"/>
              <a:gd name="connsiteX6" fmla="*/ 0 w 1154545"/>
              <a:gd name="connsiteY6" fmla="*/ 5201920 h 5201920"/>
              <a:gd name="connsiteX7" fmla="*/ 0 w 1154545"/>
              <a:gd name="connsiteY7" fmla="*/ 192428 h 5201920"/>
              <a:gd name="connsiteX8" fmla="*/ 192428 w 1154545"/>
              <a:gd name="connsiteY8" fmla="*/ 0 h 520192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545" h="5201920">
                <a:moveTo>
                  <a:pt x="1154545" y="867005"/>
                </a:moveTo>
                <a:lnTo>
                  <a:pt x="1154545" y="4334915"/>
                </a:lnTo>
                <a:cubicBezTo>
                  <a:pt x="1154545" y="4813747"/>
                  <a:pt x="1135424" y="5201918"/>
                  <a:pt x="1111836" y="5201918"/>
                </a:cubicBezTo>
                <a:lnTo>
                  <a:pt x="0" y="5201918"/>
                </a:lnTo>
                <a:lnTo>
                  <a:pt x="0" y="5201918"/>
                </a:lnTo>
                <a:lnTo>
                  <a:pt x="0" y="2"/>
                </a:lnTo>
                <a:lnTo>
                  <a:pt x="0" y="2"/>
                </a:lnTo>
                <a:lnTo>
                  <a:pt x="1111836" y="2"/>
                </a:lnTo>
                <a:cubicBezTo>
                  <a:pt x="1135424" y="2"/>
                  <a:pt x="1154545" y="388173"/>
                  <a:pt x="1154545" y="867005"/>
                </a:cubicBezTo>
                <a:close/>
              </a:path>
            </a:pathLst>
          </a:custGeom>
          <a:solidFill>
            <a:schemeClr val="accent6">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4301" tIns="113510" rIns="170660" bIns="113511"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1" indent="0" algn="l" defTabSz="1333500" fontAlgn="auto">
              <a:lnSpc>
                <a:spcPct val="100000"/>
              </a:lnSpc>
              <a:spcBef>
                <a:spcPct val="0"/>
              </a:spcBef>
              <a:spcAft>
                <a:spcPts val="12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Takes on and determines how to deliver chunks of work in frequent increments</a:t>
            </a:r>
          </a:p>
          <a:p>
            <a:pPr marL="0" marR="0" lvl="1" indent="0" algn="l" defTabSz="1333500" fontAlgn="auto">
              <a:lnSpc>
                <a:spcPct val="100000"/>
              </a:lnSpc>
              <a:spcBef>
                <a:spcPct val="0"/>
              </a:spcBef>
              <a:spcAft>
                <a:spcPts val="12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1" u="none" strike="noStrike" kern="1200" cap="none" spc="0" normalizeH="0" baseline="0" noProof="0">
                <a:solidFill>
                  <a:srgbClr val="000000"/>
                </a:solidFill>
                <a:uLnTx/>
                <a:uFillTx/>
                <a:latin typeface="Arial" pitchFamily="34" charset="0"/>
                <a:cs typeface="Arial" pitchFamily="34" charset="0"/>
              </a:rPr>
              <a:t>Traditional approach:</a:t>
            </a:r>
            <a:r>
              <a:rPr kumimoji="0" lang="en-US" sz="1600" b="0" i="1" u="none" strike="noStrike" kern="1200" cap="none" spc="0" normalizeH="0" baseline="0" noProof="0">
                <a:solidFill>
                  <a:srgbClr val="000000"/>
                </a:solidFill>
                <a:uLnTx/>
                <a:uFillTx/>
                <a:latin typeface="Arial" pitchFamily="34" charset="0"/>
                <a:cs typeface="Arial" pitchFamily="34" charset="0"/>
              </a:rPr>
              <a:t> </a:t>
            </a:r>
            <a:r>
              <a:rPr kumimoji="0" lang="en-US" sz="1600" b="0" i="0" u="none" strike="noStrike" kern="1200" cap="none" spc="0" normalizeH="0" baseline="0" noProof="0">
                <a:solidFill>
                  <a:srgbClr val="000000"/>
                </a:solidFill>
                <a:uLnTx/>
                <a:uFillTx/>
                <a:latin typeface="Arial" pitchFamily="34" charset="0"/>
                <a:cs typeface="Arial" pitchFamily="34" charset="0"/>
              </a:rPr>
              <a:t>Gets told what to do by the project manager</a:t>
            </a:r>
          </a:p>
        </p:txBody>
      </p:sp>
      <p:sp>
        <p:nvSpPr>
          <p:cNvPr id="20" name="Rounded Rectangle 19"/>
          <p:cNvSpPr/>
          <p:nvPr/>
        </p:nvSpPr>
        <p:spPr>
          <a:xfrm>
            <a:off x="618565" y="4756149"/>
            <a:ext cx="3473033" cy="1443181"/>
          </a:xfrm>
          <a:prstGeom prst="roundRect">
            <a:avLst/>
          </a:prstGeom>
          <a:solidFill>
            <a:srgbClr val="0EC07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94275" rIns="0" bIns="194275"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28892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400" b="1" i="0" u="none" strike="noStrike" kern="1200" cap="none" spc="0" normalizeH="0" baseline="0" noProof="0">
                <a:solidFill>
                  <a:srgbClr val="FFFFFF"/>
                </a:solidFill>
                <a:uLnTx/>
                <a:uFillTx/>
                <a:latin typeface="Arial" pitchFamily="34" charset="0"/>
                <a:cs typeface="Arial" pitchFamily="34" charset="0"/>
              </a:rPr>
              <a:t>Development Team</a:t>
            </a:r>
          </a:p>
          <a:p>
            <a:pPr marL="0" marR="0" lvl="0" indent="0" algn="ctr" defTabSz="2889250" fontAlgn="auto">
              <a:lnSpc>
                <a:spcPct val="10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sz="1600" b="1" kern="1200">
              <a:latin typeface="Arial" pitchFamily="34" charset="0"/>
              <a:cs typeface="Arial" pitchFamily="34" charset="0"/>
            </a:endParaRPr>
          </a:p>
        </p:txBody>
      </p:sp>
      <p:sp>
        <p:nvSpPr>
          <p:cNvPr id="21" name="Rectangle 20"/>
          <p:cNvSpPr/>
          <p:nvPr/>
        </p:nvSpPr>
        <p:spPr>
          <a:xfrm>
            <a:off x="616122" y="2500528"/>
            <a:ext cx="3477917" cy="338554"/>
          </a:xfrm>
          <a:prstGeom prst="rect">
            <a:avLst/>
          </a:prstGeom>
          <a:solidFill>
            <a:schemeClr val="accent6">
              <a:lumMod val="20000"/>
              <a:lumOff val="80000"/>
            </a:schemeClr>
          </a:solidFill>
        </p:spPr>
        <p:txBody>
          <a:bodyPr wrap="none">
            <a:noAutofit/>
          </a:bodyPr>
          <a:lstStyle>
            <a:defPPr marR="0" lvl="0" algn="l" rtl="0">
              <a:lnSpc>
                <a:spcPct val="100000"/>
              </a:lnSpc>
              <a:spcBef>
                <a:spcPct val="0"/>
              </a:spcBef>
              <a:spcAft>
                <a:spcPct val="0"/>
              </a:spcAft>
              <a:defRPr lang="en-US"/>
            </a:defPPr>
          </a:lstStyle>
          <a:p>
            <a:pPr marR="0" lvl="0" algn="ctr" defTabSz="2889250">
              <a:lnSpc>
                <a:spcPct val="100000"/>
              </a:lnSpc>
              <a:spcBef>
                <a:spcPct val="0"/>
              </a:spcBef>
              <a:spcAft>
                <a:spcPct val="3500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normalizeH="0" noProof="0">
                <a:solidFill>
                  <a:srgbClr val="000000"/>
                </a:solidFill>
                <a:uLnTx/>
                <a:uFillTx/>
                <a:latin typeface="Arial" pitchFamily="34" charset="0"/>
                <a:cs typeface="Arial" pitchFamily="34" charset="0"/>
              </a:rPr>
              <a:t>The Holder of Product Value</a:t>
            </a:r>
          </a:p>
        </p:txBody>
      </p:sp>
      <p:sp>
        <p:nvSpPr>
          <p:cNvPr id="26" name="Rectangle 25"/>
          <p:cNvSpPr/>
          <p:nvPr/>
        </p:nvSpPr>
        <p:spPr>
          <a:xfrm>
            <a:off x="616122" y="4050588"/>
            <a:ext cx="3477917" cy="338554"/>
          </a:xfrm>
          <a:prstGeom prst="rect">
            <a:avLst/>
          </a:prstGeom>
          <a:solidFill>
            <a:schemeClr val="accent6">
              <a:lumMod val="20000"/>
              <a:lumOff val="80000"/>
            </a:schemeClr>
          </a:solidFill>
        </p:spPr>
        <p:txBody>
          <a:bodyPr wrap="none">
            <a:noAutofit/>
          </a:bodyPr>
          <a:lstStyle>
            <a:defPPr marR="0" lvl="0" algn="l" rtl="0">
              <a:lnSpc>
                <a:spcPct val="100000"/>
              </a:lnSpc>
              <a:spcBef>
                <a:spcPct val="0"/>
              </a:spcBef>
              <a:spcAft>
                <a:spcPct val="0"/>
              </a:spcAft>
              <a:defRPr lang="en-US"/>
            </a:defPPr>
          </a:lstStyle>
          <a:p>
            <a:pPr marR="0" lvl="0" algn="ctr" defTabSz="2889250">
              <a:lnSpc>
                <a:spcPct val="100000"/>
              </a:lnSpc>
              <a:spcBef>
                <a:spcPct val="0"/>
              </a:spcBef>
              <a:spcAft>
                <a:spcPct val="3500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normalizeH="0" noProof="0">
                <a:solidFill>
                  <a:srgbClr val="000000"/>
                </a:solidFill>
                <a:uLnTx/>
                <a:uFillTx/>
                <a:latin typeface="Arial" pitchFamily="34" charset="0"/>
                <a:cs typeface="Arial" pitchFamily="34" charset="0"/>
              </a:rPr>
              <a:t>The Servant Leader</a:t>
            </a:r>
          </a:p>
        </p:txBody>
      </p:sp>
      <p:sp>
        <p:nvSpPr>
          <p:cNvPr id="27" name="Rectangle 26"/>
          <p:cNvSpPr/>
          <p:nvPr/>
        </p:nvSpPr>
        <p:spPr>
          <a:xfrm>
            <a:off x="616122" y="5550979"/>
            <a:ext cx="3477917" cy="338554"/>
          </a:xfrm>
          <a:prstGeom prst="rect">
            <a:avLst/>
          </a:prstGeom>
          <a:solidFill>
            <a:schemeClr val="accent6">
              <a:lumMod val="20000"/>
              <a:lumOff val="80000"/>
            </a:schemeClr>
          </a:solidFill>
        </p:spPr>
        <p:txBody>
          <a:bodyPr wrap="none">
            <a:noAutofit/>
          </a:bodyPr>
          <a:lstStyle>
            <a:defPPr marR="0" lvl="0" algn="l" rtl="0">
              <a:lnSpc>
                <a:spcPct val="100000"/>
              </a:lnSpc>
              <a:spcBef>
                <a:spcPct val="0"/>
              </a:spcBef>
              <a:spcAft>
                <a:spcPct val="0"/>
              </a:spcAft>
              <a:defRPr lang="en-US"/>
            </a:defPPr>
          </a:lstStyle>
          <a:p>
            <a:pPr marR="0" lvl="0" algn="ctr" defTabSz="2889250">
              <a:lnSpc>
                <a:spcPct val="100000"/>
              </a:lnSpc>
              <a:spcBef>
                <a:spcPct val="0"/>
              </a:spcBef>
              <a:spcAft>
                <a:spcPct val="3500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1" i="0" u="none" strike="noStrike" kern="1200" cap="none" normalizeH="0" noProof="0">
                <a:solidFill>
                  <a:srgbClr val="000000"/>
                </a:solidFill>
                <a:uLnTx/>
                <a:uFillTx/>
                <a:latin typeface="Arial" pitchFamily="34" charset="0"/>
                <a:cs typeface="Arial" pitchFamily="34" charset="0"/>
              </a:rPr>
              <a:t>The Self-Organizing Group</a:t>
            </a:r>
          </a:p>
        </p:txBody>
      </p:sp>
    </p:spTree>
    <p:extLst>
      <p:ext uri="{BB962C8B-B14F-4D97-AF65-F5344CB8AC3E}">
        <p14:creationId xmlns:p14="http://schemas.microsoft.com/office/powerpoint/2010/main" val="939478857"/>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54"/>
        <p:cNvGrpSpPr/>
        <p:nvPr/>
      </p:nvGrpSpPr>
      <p:grpSpPr>
        <a:xfrm>
          <a:off x="0" y="0"/>
          <a:ext cx="0" cy="0"/>
        </a:xfrm>
      </p:grpSpPr>
      <p:sp>
        <p:nvSpPr>
          <p:cNvPr id="155" name="Google Shape;155;p24"/>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1.18.1 Scrum Master</a:t>
            </a:r>
          </a:p>
        </p:txBody>
      </p:sp>
      <p:sp>
        <p:nvSpPr>
          <p:cNvPr id="156" name="Google Shape;156;p24"/>
          <p:cNvSpPr txBox="1">
            <a:spLocks noGrp="1"/>
          </p:cNvSpPr>
          <p:nvPr>
            <p:ph type="body" idx="2"/>
          </p:nvPr>
        </p:nvSpPr>
        <p:spPr>
          <a:xfrm>
            <a:off x="514350" y="1304995"/>
            <a:ext cx="11372849"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Scrum Master is responsible for promoting and supporting Scrum as defined in the Scrum Guide. </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It is the responsibility of the Scrum Master to support the product owner, development team and the organization. </a:t>
            </a:r>
          </a:p>
        </p:txBody>
      </p:sp>
      <p:grpSp>
        <p:nvGrpSpPr>
          <p:cNvPr id="8" name="Group 7"/>
          <p:cNvGrpSpPr/>
          <p:nvPr/>
        </p:nvGrpSpPr>
        <p:grpSpPr>
          <a:xfrm>
            <a:off x="514350" y="2597715"/>
            <a:ext cx="11131312" cy="3489074"/>
            <a:chOff x="514348" y="2236479"/>
            <a:chExt cx="11131312" cy="3073071"/>
          </a:xfrm>
        </p:grpSpPr>
        <p:sp>
          <p:nvSpPr>
            <p:cNvPr id="9" name="Rounded Rectangle 8"/>
            <p:cNvSpPr/>
            <p:nvPr/>
          </p:nvSpPr>
          <p:spPr>
            <a:xfrm>
              <a:off x="514349" y="2236485"/>
              <a:ext cx="11131311" cy="3073065"/>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Works with organizations in implementing Scrum</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Makes sure that Scrum is understood and implemented</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Makes the environment workable, that also ensures team self-organization</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Guards the team from external interference and distractions and ensures harmony</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Helps to encourage improved engineering practices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Doesn’t manage the team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Helps overcome hurdles</a:t>
              </a:r>
            </a:p>
          </p:txBody>
        </p:sp>
        <p:sp>
          <p:nvSpPr>
            <p:cNvPr id="10" name="Rounded Rectangle 9"/>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The following are the qualities of a Scrum Master, who has a leadership role:</a:t>
              </a:r>
            </a:p>
          </p:txBody>
        </p:sp>
      </p:grpSp>
    </p:spTree>
    <p:extLst>
      <p:ext uri="{BB962C8B-B14F-4D97-AF65-F5344CB8AC3E}">
        <p14:creationId xmlns:p14="http://schemas.microsoft.com/office/powerpoint/2010/main" val="1095901995"/>
      </p:ext>
    </p:extLst>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60"/>
        <p:cNvGrpSpPr/>
        <p:nvPr/>
      </p:nvGrpSpPr>
      <p:grpSpPr>
        <a:xfrm>
          <a:off x="0" y="0"/>
          <a:ext cx="0" cy="0"/>
        </a:xfrm>
      </p:grpSpPr>
      <p:sp>
        <p:nvSpPr>
          <p:cNvPr id="162" name="Google Shape;162;p25"/>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1.18.2 Product Owner</a:t>
            </a:r>
          </a:p>
        </p:txBody>
      </p:sp>
      <p:sp>
        <p:nvSpPr>
          <p:cNvPr id="161" name="Google Shape;161;p25"/>
          <p:cNvSpPr txBox="1">
            <a:spLocks noGrp="1"/>
          </p:cNvSpPr>
          <p:nvPr>
            <p:ph type="body" idx="2"/>
          </p:nvPr>
        </p:nvSpPr>
        <p:spPr>
          <a:xfrm>
            <a:off x="514350" y="1304995"/>
            <a:ext cx="11449049"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Product Owner holds the complete responsibility of the product and is called Product Value Maximizer. Product owners understand the business and market requirements and plan the work to be done by the development team.</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6" name="Group 5"/>
          <p:cNvGrpSpPr/>
          <p:nvPr/>
        </p:nvGrpSpPr>
        <p:grpSpPr>
          <a:xfrm>
            <a:off x="514349" y="2291783"/>
            <a:ext cx="11131312" cy="4187847"/>
            <a:chOff x="514348" y="2236479"/>
            <a:chExt cx="11131312" cy="3688530"/>
          </a:xfrm>
        </p:grpSpPr>
        <p:sp>
          <p:nvSpPr>
            <p:cNvPr id="7" name="Rounded Rectangle 6"/>
            <p:cNvSpPr/>
            <p:nvPr/>
          </p:nvSpPr>
          <p:spPr>
            <a:xfrm>
              <a:off x="514349" y="2236486"/>
              <a:ext cx="11131311" cy="3688523"/>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5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Building and managing the product backlog</a:t>
              </a:r>
            </a:p>
            <a:p>
              <a:pPr marL="342900" marR="0" lvl="1" indent="-342900" algn="l" defTabSz="914400" fontAlgn="auto">
                <a:lnSpc>
                  <a:spcPct val="100000"/>
                </a:lnSpc>
                <a:spcBef>
                  <a:spcPts val="5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Works closely with the organization and the Team to make sure everyone understands the work items in the product backlog</a:t>
              </a:r>
            </a:p>
            <a:p>
              <a:pPr marL="342900" marR="0" lvl="1" indent="-342900" algn="l" defTabSz="914400" fontAlgn="auto">
                <a:lnSpc>
                  <a:spcPct val="100000"/>
                </a:lnSpc>
                <a:spcBef>
                  <a:spcPts val="5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Product Owner takes the sole responsibility of maximizing the return on investment (ROI) of the development effort</a:t>
              </a:r>
            </a:p>
            <a:p>
              <a:pPr marL="342900" marR="0" lvl="1" indent="-342900" algn="l" defTabSz="914400" fontAlgn="auto">
                <a:lnSpc>
                  <a:spcPct val="100000"/>
                </a:lnSpc>
                <a:spcBef>
                  <a:spcPts val="5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Defines and constantly re-prioritizes the product backlog, makes adjustments to long-term expectations such as release plans</a:t>
              </a:r>
            </a:p>
            <a:p>
              <a:pPr marL="342900" marR="0" lvl="1" indent="-342900" algn="l" defTabSz="914400" fontAlgn="auto">
                <a:lnSpc>
                  <a:spcPct val="100000"/>
                </a:lnSpc>
                <a:spcBef>
                  <a:spcPts val="5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Decides the set of requirements that the development team has to work on</a:t>
              </a:r>
            </a:p>
            <a:p>
              <a:pPr marL="342900" marR="0" lvl="1" indent="-342900" algn="l" defTabSz="914400" fontAlgn="auto">
                <a:lnSpc>
                  <a:spcPct val="100000"/>
                </a:lnSpc>
                <a:spcBef>
                  <a:spcPts val="5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Remains accountable for the work done by the development team on product backlog</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Decides when to ship the product, by also taking into account frequent delivery</a:t>
              </a:r>
            </a:p>
          </p:txBody>
        </p:sp>
        <p:sp>
          <p:nvSpPr>
            <p:cNvPr id="8" name="Rounded Rectangle 7"/>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The responsibilities and qualities of a product owner include:</a:t>
              </a:r>
            </a:p>
          </p:txBody>
        </p:sp>
      </p:grpSp>
    </p:spTree>
    <p:extLst>
      <p:ext uri="{BB962C8B-B14F-4D97-AF65-F5344CB8AC3E}">
        <p14:creationId xmlns:p14="http://schemas.microsoft.com/office/powerpoint/2010/main" val="225182821"/>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22403076"/>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66"/>
        <p:cNvGrpSpPr/>
        <p:nvPr/>
      </p:nvGrpSpPr>
      <p:grpSpPr>
        <a:xfrm>
          <a:off x="0" y="0"/>
          <a:ext cx="0" cy="0"/>
        </a:xfrm>
      </p:grpSpPr>
      <p:sp>
        <p:nvSpPr>
          <p:cNvPr id="168" name="Google Shape;168;p26"/>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1.18.3 Scrum Development Team</a:t>
            </a:r>
          </a:p>
        </p:txBody>
      </p:sp>
      <p:sp>
        <p:nvSpPr>
          <p:cNvPr id="167" name="Google Shape;167;p26"/>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 scrum development team is a cross-functional, self-organizing team with varied skill sets. </a:t>
            </a:r>
            <a:endParaRPr lang="en-US"/>
          </a:p>
        </p:txBody>
      </p:sp>
      <p:grpSp>
        <p:nvGrpSpPr>
          <p:cNvPr id="6" name="Group 5"/>
          <p:cNvGrpSpPr/>
          <p:nvPr/>
        </p:nvGrpSpPr>
        <p:grpSpPr>
          <a:xfrm>
            <a:off x="514350" y="1807162"/>
            <a:ext cx="11131312" cy="4031935"/>
            <a:chOff x="514348" y="2236479"/>
            <a:chExt cx="11131312" cy="3551207"/>
          </a:xfrm>
        </p:grpSpPr>
        <p:sp>
          <p:nvSpPr>
            <p:cNvPr id="7" name="Rounded Rectangle 6"/>
            <p:cNvSpPr/>
            <p:nvPr/>
          </p:nvSpPr>
          <p:spPr>
            <a:xfrm>
              <a:off x="514349" y="2236485"/>
              <a:ext cx="11131311" cy="3551201"/>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Collaborative, cross-functional, i.e., people of varied roles, with varied skills, who carry out different functionalities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Development Team has the capabilities to self-organize/self-manage, with roles assigned internally</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Along with the Product Owner, the team plans sprints, one at a time</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Development Team holds the autonomous right to plan the increment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Initial few sprints require the team to sit together and work</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Scrum is against moving people across or splitting them between teams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Ideal number per team is 6 +/- 3 members</a:t>
              </a:r>
            </a:p>
          </p:txBody>
        </p:sp>
        <p:sp>
          <p:nvSpPr>
            <p:cNvPr id="8" name="Rounded Rectangle 7"/>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Characteristics of a development team are as follows:</a:t>
              </a:r>
            </a:p>
          </p:txBody>
        </p:sp>
      </p:grpSp>
    </p:spTree>
    <p:extLst>
      <p:ext uri="{BB962C8B-B14F-4D97-AF65-F5344CB8AC3E}">
        <p14:creationId xmlns:p14="http://schemas.microsoft.com/office/powerpoint/2010/main" val="973799025"/>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72"/>
        <p:cNvGrpSpPr/>
        <p:nvPr/>
      </p:nvGrpSpPr>
      <p:grpSpPr>
        <a:xfrm>
          <a:off x="0" y="0"/>
          <a:ext cx="0" cy="0"/>
        </a:xfrm>
      </p:grpSpPr>
      <p:sp>
        <p:nvSpPr>
          <p:cNvPr id="173" name="Google Shape;173;p27"/>
          <p:cNvSpPr txBox="1">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p>
        </p:txBody>
      </p:sp>
      <p:sp>
        <p:nvSpPr>
          <p:cNvPr id="174" name="Google Shape;174;p27"/>
          <p:cNvSpPr txBox="1">
            <a:spLocks noGrp="1"/>
          </p:cNvSpPr>
          <p:nvPr>
            <p:ph type="body" sz="quarter" idx="26"/>
          </p:nvPr>
        </p:nvSpPr>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Who is responsible for protecting the team from internal and external distractions?</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Product Owner</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Master</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team itself</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None of the above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Who builds the product backlog?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Product Owner</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Master</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Development Team</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Individual team member</a:t>
            </a:r>
          </a:p>
        </p:txBody>
      </p:sp>
    </p:spTree>
    <p:extLst>
      <p:ext uri="{BB962C8B-B14F-4D97-AF65-F5344CB8AC3E}">
        <p14:creationId xmlns:p14="http://schemas.microsoft.com/office/powerpoint/2010/main" val="1398146900"/>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78"/>
        <p:cNvGrpSpPr/>
        <p:nvPr/>
      </p:nvGrpSpPr>
      <p:grpSpPr>
        <a:xfrm>
          <a:off x="0" y="0"/>
          <a:ext cx="0" cy="0"/>
        </a:xfrm>
      </p:grpSpPr>
      <p:sp>
        <p:nvSpPr>
          <p:cNvPr id="179" name="Google Shape;179;p28"/>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1.19 Scrum Sprints</a:t>
            </a:r>
          </a:p>
        </p:txBody>
      </p:sp>
      <p:sp>
        <p:nvSpPr>
          <p:cNvPr id="180" name="Google Shape;180;p28"/>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7" name="Group 6"/>
          <p:cNvGrpSpPr/>
          <p:nvPr/>
        </p:nvGrpSpPr>
        <p:grpSpPr>
          <a:xfrm>
            <a:off x="514350" y="1136586"/>
            <a:ext cx="11131312" cy="2625517"/>
            <a:chOff x="514348" y="2236479"/>
            <a:chExt cx="11131312" cy="2312477"/>
          </a:xfrm>
        </p:grpSpPr>
        <p:sp>
          <p:nvSpPr>
            <p:cNvPr id="8" name="Rounded Rectangle 7"/>
            <p:cNvSpPr/>
            <p:nvPr/>
          </p:nvSpPr>
          <p:spPr>
            <a:xfrm>
              <a:off x="514349" y="2236485"/>
              <a:ext cx="11131311" cy="2312471"/>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A sprint is a short, time-boxed period, during which a scrum team works and completes a certain amount of work.</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With scrum, any product is built in a series of sprints, one iteration of the product in each sprint.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Sprints are used to break down big, complex projects into bite-sized pieces.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40" normalizeH="0" baseline="0" noProof="0">
                  <a:solidFill>
                    <a:schemeClr val="tx1"/>
                  </a:solidFill>
                  <a:uLnTx/>
                  <a:uFillTx/>
                  <a:latin typeface="Arial" pitchFamily="34" charset="0"/>
                  <a:cs typeface="Arial" pitchFamily="34" charset="0"/>
                </a:rPr>
                <a:t>Sprint is the heart of Scrum, during which a useable and potentially releasable product Increment is created.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Sprints can be typically be of one week to one month in length and happen one right after the other to keep projects moving. Shorter Sprints are generally preferred. </a:t>
              </a:r>
            </a:p>
          </p:txBody>
        </p:sp>
        <p:sp>
          <p:nvSpPr>
            <p:cNvPr id="9" name="Rounded Rectangle 8"/>
            <p:cNvSpPr/>
            <p:nvPr/>
          </p:nvSpPr>
          <p:spPr>
            <a:xfrm>
              <a:off x="514348" y="2236479"/>
              <a:ext cx="11131311" cy="536813"/>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Following are the key details of Scrum sprints:</a:t>
              </a:r>
            </a:p>
          </p:txBody>
        </p:sp>
      </p:grpSp>
      <p:pic>
        <p:nvPicPr>
          <p:cNvPr id="5" name="Picture 4"/>
          <p:cNvPicPr>
            <a:picLocks noChangeAspect="1"/>
          </p:cNvPicPr>
          <p:nvPr/>
        </p:nvPicPr>
        <p:blipFill>
          <a:blip r:embed="rId3"/>
          <a:stretch>
            <a:fillRect/>
          </a:stretch>
        </p:blipFill>
        <p:spPr>
          <a:xfrm>
            <a:off x="514349" y="3884532"/>
            <a:ext cx="9335045" cy="2567657"/>
          </a:xfrm>
          <a:prstGeom prst="rect">
            <a:avLst/>
          </a:prstGeom>
          <a:noFill/>
          <a:ln>
            <a:noFill/>
          </a:ln>
        </p:spPr>
      </p:pic>
    </p:spTree>
    <p:extLst>
      <p:ext uri="{BB962C8B-B14F-4D97-AF65-F5344CB8AC3E}">
        <p14:creationId xmlns:p14="http://schemas.microsoft.com/office/powerpoint/2010/main" val="686877304"/>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85"/>
        <p:cNvGrpSpPr/>
        <p:nvPr/>
      </p:nvGrpSpPr>
      <p:grpSpPr>
        <a:xfrm>
          <a:off x="0" y="0"/>
          <a:ext cx="0" cy="0"/>
        </a:xfrm>
      </p:grpSpPr>
      <p:sp>
        <p:nvSpPr>
          <p:cNvPr id="186" name="Google Shape;186;p29"/>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1.20 Scrum Ceremonies or Events</a:t>
            </a:r>
          </a:p>
        </p:txBody>
      </p:sp>
      <p:sp>
        <p:nvSpPr>
          <p:cNvPr id="187" name="Google Shape;187;p29"/>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Events are described in Scrum for creating regularity and to reduce the need for meetings that are not described in Scrum. The picture illustrates the four major Scrum events:</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188" name="Google Shape;188;p29"/>
          <p:cNvGrpSpPr/>
          <p:nvPr/>
        </p:nvGrpSpPr>
        <p:grpSpPr>
          <a:xfrm>
            <a:off x="484699" y="2468428"/>
            <a:ext cx="3396000" cy="3396000"/>
            <a:chOff x="363524" y="1258050"/>
            <a:chExt cx="2547000" cy="2547000"/>
          </a:xfrm>
        </p:grpSpPr>
        <p:sp>
          <p:nvSpPr>
            <p:cNvPr id="189" name="Google Shape;189;p29"/>
            <p:cNvSpPr/>
            <p:nvPr/>
          </p:nvSpPr>
          <p:spPr>
            <a:xfrm rot="2700000">
              <a:off x="1356161" y="1011412"/>
              <a:ext cx="561726" cy="3040276"/>
            </a:xfrm>
            <a:prstGeom prst="roundRect">
              <a:avLst>
                <a:gd name="adj" fmla="val 50000"/>
              </a:avLst>
            </a:prstGeom>
            <a:solidFill>
              <a:srgbClr val="0EC07D"/>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00"/>
            </a:p>
          </p:txBody>
        </p:sp>
        <p:sp>
          <p:nvSpPr>
            <p:cNvPr id="190" name="Google Shape;190;p29"/>
            <p:cNvSpPr/>
            <p:nvPr/>
          </p:nvSpPr>
          <p:spPr>
            <a:xfrm>
              <a:off x="580539"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400" b="1" i="0" u="none" strike="noStrike" cap="none" normalizeH="0" noProof="0">
                  <a:solidFill>
                    <a:schemeClr val="tx1"/>
                  </a:solidFill>
                  <a:uLnTx/>
                  <a:uFillTx/>
                  <a:latin typeface="Roboto"/>
                  <a:ea typeface="Roboto"/>
                  <a:cs typeface="Roboto"/>
                  <a:sym typeface="Roboto"/>
                </a:rPr>
                <a:t>1</a:t>
              </a:r>
              <a:endParaRPr sz="2400" b="1">
                <a:solidFill>
                  <a:schemeClr val="tx1"/>
                </a:solidFill>
                <a:latin typeface="Roboto"/>
                <a:ea typeface="Roboto"/>
                <a:cs typeface="Roboto"/>
                <a:sym typeface="Roboto"/>
              </a:endParaRPr>
            </a:p>
          </p:txBody>
        </p:sp>
        <p:sp>
          <p:nvSpPr>
            <p:cNvPr id="191" name="Google Shape;191;p29"/>
            <p:cNvSpPr txBox="1"/>
            <p:nvPr/>
          </p:nvSpPr>
          <p:spPr>
            <a:xfrm rot="-2700000">
              <a:off x="567889" y="2239754"/>
              <a:ext cx="2336422" cy="3932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15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400" b="1" i="0" u="none" strike="noStrike" cap="none" normalizeH="0" noProof="0">
                  <a:solidFill>
                    <a:srgbClr val="FFFFFF"/>
                  </a:solidFill>
                  <a:uLnTx/>
                  <a:uFillTx/>
                  <a:latin typeface="Roboto"/>
                  <a:ea typeface="Roboto"/>
                  <a:cs typeface="Roboto"/>
                  <a:sym typeface="Roboto"/>
                </a:rPr>
                <a:t>Sprint Planning</a:t>
              </a:r>
              <a:endParaRPr sz="2400" b="1">
                <a:solidFill>
                  <a:srgbClr val="FFFFFF"/>
                </a:solidFill>
                <a:latin typeface="Roboto"/>
                <a:ea typeface="Roboto"/>
                <a:cs typeface="Roboto"/>
                <a:sym typeface="Roboto"/>
              </a:endParaRPr>
            </a:p>
          </p:txBody>
        </p:sp>
      </p:grpSp>
      <p:grpSp>
        <p:nvGrpSpPr>
          <p:cNvPr id="192" name="Google Shape;192;p29"/>
          <p:cNvGrpSpPr/>
          <p:nvPr/>
        </p:nvGrpSpPr>
        <p:grpSpPr>
          <a:xfrm>
            <a:off x="3031661" y="2468428"/>
            <a:ext cx="3396000" cy="3396000"/>
            <a:chOff x="2273746" y="1258050"/>
            <a:chExt cx="2547000" cy="2547000"/>
          </a:xfrm>
        </p:grpSpPr>
        <p:sp>
          <p:nvSpPr>
            <p:cNvPr id="193" name="Google Shape;193;p29"/>
            <p:cNvSpPr/>
            <p:nvPr/>
          </p:nvSpPr>
          <p:spPr>
            <a:xfrm rot="2700000">
              <a:off x="3266383" y="1011412"/>
              <a:ext cx="561726" cy="3040276"/>
            </a:xfrm>
            <a:prstGeom prst="roundRect">
              <a:avLst>
                <a:gd name="adj" fmla="val 50000"/>
              </a:avLst>
            </a:prstGeom>
            <a:solidFill>
              <a:srgbClr val="10D288"/>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00"/>
            </a:p>
          </p:txBody>
        </p:sp>
        <p:sp>
          <p:nvSpPr>
            <p:cNvPr id="194" name="Google Shape;194;p29"/>
            <p:cNvSpPr/>
            <p:nvPr/>
          </p:nvSpPr>
          <p:spPr>
            <a:xfrm>
              <a:off x="2490761"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400" b="1" i="0" u="none" strike="noStrike" cap="none" normalizeH="0" noProof="0">
                  <a:solidFill>
                    <a:schemeClr val="tx1"/>
                  </a:solidFill>
                  <a:uLnTx/>
                  <a:uFillTx/>
                  <a:latin typeface="Roboto"/>
                  <a:ea typeface="Roboto"/>
                  <a:cs typeface="Roboto"/>
                  <a:sym typeface="Roboto"/>
                </a:rPr>
                <a:t>2</a:t>
              </a:r>
              <a:endParaRPr sz="2400" b="1">
                <a:solidFill>
                  <a:schemeClr val="tx1"/>
                </a:solidFill>
                <a:latin typeface="Roboto"/>
                <a:ea typeface="Roboto"/>
                <a:cs typeface="Roboto"/>
                <a:sym typeface="Roboto"/>
              </a:endParaRPr>
            </a:p>
          </p:txBody>
        </p:sp>
        <p:sp>
          <p:nvSpPr>
            <p:cNvPr id="195" name="Google Shape;195;p29"/>
            <p:cNvSpPr txBox="1"/>
            <p:nvPr/>
          </p:nvSpPr>
          <p:spPr>
            <a:xfrm rot="-2700000">
              <a:off x="2473968" y="2237954"/>
              <a:ext cx="2341513" cy="3932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15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400" b="1" i="0" u="none" strike="noStrike" cap="none" normalizeH="0" noProof="0">
                  <a:solidFill>
                    <a:srgbClr val="FFFFFF"/>
                  </a:solidFill>
                  <a:uLnTx/>
                  <a:uFillTx/>
                  <a:latin typeface="Roboto"/>
                  <a:ea typeface="Roboto"/>
                  <a:cs typeface="Roboto"/>
                  <a:sym typeface="Roboto"/>
                </a:rPr>
                <a:t>Daily Scrum</a:t>
              </a:r>
              <a:endParaRPr sz="2400" b="1">
                <a:solidFill>
                  <a:srgbClr val="FFFFFF"/>
                </a:solidFill>
                <a:latin typeface="Roboto"/>
                <a:ea typeface="Roboto"/>
                <a:cs typeface="Roboto"/>
                <a:sym typeface="Roboto"/>
              </a:endParaRPr>
            </a:p>
          </p:txBody>
        </p:sp>
      </p:grpSp>
      <p:grpSp>
        <p:nvGrpSpPr>
          <p:cNvPr id="196" name="Google Shape;196;p29"/>
          <p:cNvGrpSpPr/>
          <p:nvPr/>
        </p:nvGrpSpPr>
        <p:grpSpPr>
          <a:xfrm>
            <a:off x="5591685" y="2468428"/>
            <a:ext cx="3396000" cy="3396000"/>
            <a:chOff x="4193764" y="1258050"/>
            <a:chExt cx="2547000" cy="2547000"/>
          </a:xfrm>
        </p:grpSpPr>
        <p:sp>
          <p:nvSpPr>
            <p:cNvPr id="197" name="Google Shape;197;p29"/>
            <p:cNvSpPr/>
            <p:nvPr/>
          </p:nvSpPr>
          <p:spPr>
            <a:xfrm rot="2700000">
              <a:off x="5186401" y="1011412"/>
              <a:ext cx="561726" cy="3040276"/>
            </a:xfrm>
            <a:prstGeom prst="roundRect">
              <a:avLst>
                <a:gd name="adj" fmla="val 50000"/>
              </a:avLst>
            </a:prstGeom>
            <a:solidFill>
              <a:srgbClr val="11E59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00"/>
            </a:p>
          </p:txBody>
        </p:sp>
        <p:sp>
          <p:nvSpPr>
            <p:cNvPr id="198" name="Google Shape;198;p29"/>
            <p:cNvSpPr/>
            <p:nvPr/>
          </p:nvSpPr>
          <p:spPr>
            <a:xfrm>
              <a:off x="4410780"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400" b="1" i="0" u="none" strike="noStrike" cap="none" normalizeH="0" noProof="0">
                  <a:solidFill>
                    <a:schemeClr val="tx1"/>
                  </a:solidFill>
                  <a:uLnTx/>
                  <a:uFillTx/>
                  <a:latin typeface="Roboto"/>
                  <a:ea typeface="Roboto"/>
                  <a:cs typeface="Roboto"/>
                  <a:sym typeface="Roboto"/>
                </a:rPr>
                <a:t>3</a:t>
              </a:r>
              <a:endParaRPr sz="2400" b="1">
                <a:solidFill>
                  <a:schemeClr val="tx1"/>
                </a:solidFill>
                <a:latin typeface="Roboto"/>
                <a:ea typeface="Roboto"/>
                <a:cs typeface="Roboto"/>
                <a:sym typeface="Roboto"/>
              </a:endParaRPr>
            </a:p>
          </p:txBody>
        </p:sp>
        <p:sp>
          <p:nvSpPr>
            <p:cNvPr id="199" name="Google Shape;199;p29"/>
            <p:cNvSpPr txBox="1"/>
            <p:nvPr/>
          </p:nvSpPr>
          <p:spPr>
            <a:xfrm rot="-2700000">
              <a:off x="4400124" y="2240504"/>
              <a:ext cx="2334301" cy="3932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15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400" b="1" i="0" u="none" strike="noStrike" cap="none" normalizeH="0" noProof="0">
                  <a:solidFill>
                    <a:srgbClr val="FFFFFF"/>
                  </a:solidFill>
                  <a:uLnTx/>
                  <a:uFillTx/>
                  <a:latin typeface="Roboto"/>
                  <a:ea typeface="Roboto"/>
                  <a:cs typeface="Roboto"/>
                  <a:sym typeface="Roboto"/>
                </a:rPr>
                <a:t>Sprint Review</a:t>
              </a:r>
              <a:endParaRPr sz="2400" b="1">
                <a:solidFill>
                  <a:srgbClr val="FFFFFF"/>
                </a:solidFill>
                <a:latin typeface="Roboto"/>
                <a:ea typeface="Roboto"/>
                <a:cs typeface="Roboto"/>
                <a:sym typeface="Roboto"/>
              </a:endParaRPr>
            </a:p>
          </p:txBody>
        </p:sp>
      </p:grpSp>
      <p:grpSp>
        <p:nvGrpSpPr>
          <p:cNvPr id="200" name="Google Shape;200;p29"/>
          <p:cNvGrpSpPr/>
          <p:nvPr/>
        </p:nvGrpSpPr>
        <p:grpSpPr>
          <a:xfrm>
            <a:off x="8138648" y="2468428"/>
            <a:ext cx="3396000" cy="3396000"/>
            <a:chOff x="6103986" y="1258050"/>
            <a:chExt cx="2547000" cy="2547000"/>
          </a:xfrm>
        </p:grpSpPr>
        <p:sp>
          <p:nvSpPr>
            <p:cNvPr id="201" name="Google Shape;201;p29"/>
            <p:cNvSpPr/>
            <p:nvPr/>
          </p:nvSpPr>
          <p:spPr>
            <a:xfrm rot="2700000">
              <a:off x="7096623" y="1011412"/>
              <a:ext cx="561726" cy="3040276"/>
            </a:xfrm>
            <a:prstGeom prst="roundRect">
              <a:avLst>
                <a:gd name="adj" fmla="val 50000"/>
              </a:avLst>
            </a:prstGeom>
            <a:solidFill>
              <a:srgbClr val="1AEE9D"/>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00"/>
            </a:p>
          </p:txBody>
        </p:sp>
        <p:sp>
          <p:nvSpPr>
            <p:cNvPr id="202" name="Google Shape;202;p29"/>
            <p:cNvSpPr/>
            <p:nvPr/>
          </p:nvSpPr>
          <p:spPr>
            <a:xfrm>
              <a:off x="632100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400" b="1" i="0" u="none" strike="noStrike" cap="none" normalizeH="0" noProof="0">
                  <a:solidFill>
                    <a:schemeClr val="tx1"/>
                  </a:solidFill>
                  <a:uLnTx/>
                  <a:uFillTx/>
                  <a:latin typeface="Roboto"/>
                  <a:ea typeface="Roboto"/>
                  <a:cs typeface="Roboto"/>
                  <a:sym typeface="Roboto"/>
                </a:rPr>
                <a:t>4</a:t>
              </a:r>
              <a:endParaRPr sz="2400" b="1">
                <a:solidFill>
                  <a:schemeClr val="tx1"/>
                </a:solidFill>
                <a:latin typeface="Roboto"/>
                <a:ea typeface="Roboto"/>
                <a:cs typeface="Roboto"/>
                <a:sym typeface="Roboto"/>
              </a:endParaRPr>
            </a:p>
          </p:txBody>
        </p:sp>
        <p:sp>
          <p:nvSpPr>
            <p:cNvPr id="203" name="Google Shape;203;p29"/>
            <p:cNvSpPr txBox="1"/>
            <p:nvPr/>
          </p:nvSpPr>
          <p:spPr>
            <a:xfrm rot="-2700000">
              <a:off x="6306241" y="2238854"/>
              <a:ext cx="2338968" cy="3932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15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400" b="1" i="0" u="none" strike="noStrike" cap="none" normalizeH="0" noProof="0">
                  <a:solidFill>
                    <a:srgbClr val="FFFFFF"/>
                  </a:solidFill>
                  <a:uLnTx/>
                  <a:uFillTx/>
                  <a:latin typeface="Roboto"/>
                  <a:ea typeface="Roboto"/>
                  <a:cs typeface="Roboto"/>
                  <a:sym typeface="Roboto"/>
                </a:rPr>
                <a:t>Sprint Retrospective</a:t>
              </a:r>
              <a:endParaRPr sz="2400" b="1">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55620777"/>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07"/>
        <p:cNvGrpSpPr/>
        <p:nvPr/>
      </p:nvGrpSpPr>
      <p:grpSpPr>
        <a:xfrm>
          <a:off x="0" y="0"/>
          <a:ext cx="0" cy="0"/>
        </a:xfrm>
      </p:grpSpPr>
      <p:sp>
        <p:nvSpPr>
          <p:cNvPr id="209" name="Google Shape;209;p30"/>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1.20.1 Sprint Planning</a:t>
            </a:r>
          </a:p>
        </p:txBody>
      </p:sp>
      <p:sp>
        <p:nvSpPr>
          <p:cNvPr id="208" name="Google Shape;208;p30"/>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6" name="Group 5"/>
          <p:cNvGrpSpPr/>
          <p:nvPr/>
        </p:nvGrpSpPr>
        <p:grpSpPr>
          <a:xfrm>
            <a:off x="514350" y="1304995"/>
            <a:ext cx="11131312" cy="3679238"/>
            <a:chOff x="514348" y="2236479"/>
            <a:chExt cx="11131312" cy="3240562"/>
          </a:xfrm>
        </p:grpSpPr>
        <p:sp>
          <p:nvSpPr>
            <p:cNvPr id="7" name="Rounded Rectangle 6"/>
            <p:cNvSpPr/>
            <p:nvPr/>
          </p:nvSpPr>
          <p:spPr>
            <a:xfrm>
              <a:off x="514349" y="2236485"/>
              <a:ext cx="11131311" cy="3240556"/>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At the beginning of each Sprint, the Product Owner and team hold a Sprint Planning Meeting to negotiate which Product Backlog Items (PBIs) will be converted to a working product during the Sprint.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Scrum Master ensures that planning happens and the team understands the responsibilities.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Product Owner orders the product backlog based on business and technical requirements.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Development Team finalizes the amount of work that can be accomplished at the end of a Sprint.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During the Sprint Planning Meeting, the team decides the ways of accomplishing the work.</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time-box of Sprint Planning for a 30-day Sprint is eight hours, and is reduced proportionally for a shorter Sprint.</a:t>
              </a:r>
            </a:p>
          </p:txBody>
        </p:sp>
        <p:sp>
          <p:nvSpPr>
            <p:cNvPr id="8" name="Rounded Rectangle 7"/>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Following are the key details of Sprint planning:</a:t>
              </a:r>
            </a:p>
          </p:txBody>
        </p:sp>
      </p:grpSp>
    </p:spTree>
    <p:extLst>
      <p:ext uri="{BB962C8B-B14F-4D97-AF65-F5344CB8AC3E}">
        <p14:creationId xmlns:p14="http://schemas.microsoft.com/office/powerpoint/2010/main" val="3569807103"/>
      </p:ext>
    </p:extLst>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13"/>
        <p:cNvGrpSpPr/>
        <p:nvPr/>
      </p:nvGrpSpPr>
      <p:grpSpPr>
        <a:xfrm>
          <a:off x="0" y="0"/>
          <a:ext cx="0" cy="0"/>
        </a:xfrm>
      </p:grpSpPr>
      <p:sp>
        <p:nvSpPr>
          <p:cNvPr id="214" name="Google Shape;214;p31"/>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1.20.2 Daily Scrum</a:t>
            </a:r>
          </a:p>
        </p:txBody>
      </p:sp>
      <p:sp>
        <p:nvSpPr>
          <p:cNvPr id="215" name="Google Shape;215;p31"/>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6" name="Group 5"/>
          <p:cNvGrpSpPr/>
          <p:nvPr/>
        </p:nvGrpSpPr>
        <p:grpSpPr>
          <a:xfrm>
            <a:off x="514350" y="1304995"/>
            <a:ext cx="11131312" cy="4840827"/>
            <a:chOff x="514348" y="2236479"/>
            <a:chExt cx="11131312" cy="4263655"/>
          </a:xfrm>
        </p:grpSpPr>
        <p:sp>
          <p:nvSpPr>
            <p:cNvPr id="7" name="Rounded Rectangle 6"/>
            <p:cNvSpPr/>
            <p:nvPr/>
          </p:nvSpPr>
          <p:spPr>
            <a:xfrm>
              <a:off x="514349" y="2236485"/>
              <a:ext cx="11131311" cy="4263649"/>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Daily Scrum is a 15-minute time-boxed event for the Development Team, held every day of the Sprint.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During the Daily Scrum, the development team plans the work for the next 24 hours. The team shares the work done on the previous day, what will be done that day and what are the roadblocks.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Daily Scrum is held at the same time and place to avoid the complexities and this also ensures that team collaboration and performance is optimized.</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meeting is structured by the development team and it is the internal meeting of the development team.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Development Team or team members often meet immediately after the Daily Scrum for detailed discussions, or to adapt, or re-plan, the rest of the Sprint’s work.</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Scrum Master ensures that the Development Team conducts the meeting, but the Development Team is responsible for conducting the Daily Scrum. </a:t>
              </a:r>
            </a:p>
          </p:txBody>
        </p:sp>
        <p:sp>
          <p:nvSpPr>
            <p:cNvPr id="8" name="Rounded Rectangle 7"/>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Following are the key details of daily Scrum:</a:t>
              </a:r>
            </a:p>
          </p:txBody>
        </p:sp>
      </p:grpSp>
    </p:spTree>
    <p:extLst>
      <p:ext uri="{BB962C8B-B14F-4D97-AF65-F5344CB8AC3E}">
        <p14:creationId xmlns:p14="http://schemas.microsoft.com/office/powerpoint/2010/main" val="805957224"/>
      </p:ext>
    </p:extLst>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19"/>
        <p:cNvGrpSpPr/>
        <p:nvPr/>
      </p:nvGrpSpPr>
      <p:grpSpPr>
        <a:xfrm>
          <a:off x="0" y="0"/>
          <a:ext cx="0" cy="0"/>
        </a:xfrm>
      </p:grpSpPr>
      <p:sp>
        <p:nvSpPr>
          <p:cNvPr id="220" name="Google Shape;220;p32"/>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1.20.3 Sprint Review</a:t>
            </a:r>
          </a:p>
        </p:txBody>
      </p:sp>
      <p:sp>
        <p:nvSpPr>
          <p:cNvPr id="221" name="Google Shape;221;p32"/>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9" name="Group 8"/>
          <p:cNvGrpSpPr/>
          <p:nvPr/>
        </p:nvGrpSpPr>
        <p:grpSpPr>
          <a:xfrm>
            <a:off x="514350" y="1304995"/>
            <a:ext cx="11131312" cy="3933211"/>
            <a:chOff x="514348" y="2236479"/>
            <a:chExt cx="11131312" cy="3464254"/>
          </a:xfrm>
        </p:grpSpPr>
        <p:sp>
          <p:nvSpPr>
            <p:cNvPr id="10" name="Rounded Rectangle 9"/>
            <p:cNvSpPr/>
            <p:nvPr/>
          </p:nvSpPr>
          <p:spPr>
            <a:xfrm>
              <a:off x="514349" y="2236485"/>
              <a:ext cx="11131311" cy="3464248"/>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A Sprint Review is held at the end of each Sprint to inspect the Increment and adapt the Product Backlog if needed.</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Product Owner reviews the PBIs selected during the Sprint Planning Meeting and explains the ones that are considered done.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Product Owner and stakeholders convert their feedback to new PBIs and the Product Owner does the ordering.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Sprint Review Meeting is helpful for external stakeholders, including the end users.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Sprint review is time-boxed to 4 hours for a one-month Sprint and is proportionally reduced for shorter Sprints.</a:t>
              </a:r>
            </a:p>
          </p:txBody>
        </p:sp>
        <p:sp>
          <p:nvSpPr>
            <p:cNvPr id="11" name="Rounded Rectangle 10"/>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Following are the key details of Sprint review:</a:t>
              </a:r>
            </a:p>
          </p:txBody>
        </p:sp>
      </p:grpSp>
    </p:spTree>
    <p:extLst>
      <p:ext uri="{BB962C8B-B14F-4D97-AF65-F5344CB8AC3E}">
        <p14:creationId xmlns:p14="http://schemas.microsoft.com/office/powerpoint/2010/main" val="3814757173"/>
      </p:ext>
    </p:extLst>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25"/>
        <p:cNvGrpSpPr/>
        <p:nvPr/>
      </p:nvGrpSpPr>
      <p:grpSpPr>
        <a:xfrm>
          <a:off x="0" y="0"/>
          <a:ext cx="0" cy="0"/>
        </a:xfrm>
      </p:grpSpPr>
      <p:sp>
        <p:nvSpPr>
          <p:cNvPr id="227" name="Google Shape;227;p33"/>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1.20.4 Sprint Retrospective</a:t>
            </a:r>
          </a:p>
        </p:txBody>
      </p:sp>
      <p:sp>
        <p:nvSpPr>
          <p:cNvPr id="226" name="Google Shape;226;p33"/>
          <p:cNvSpPr txBox="1">
            <a:spLocks noGrp="1"/>
          </p:cNvSpPr>
          <p:nvPr>
            <p:ph type="body" idx="2"/>
          </p:nvPr>
        </p:nvSpPr>
        <p:spPr/>
        <p:txBody>
          <a:bodyPr/>
          <a:lstStyle/>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During the Sprint retrospective, the team inspects itself and creates a plan for improvements that are to be implemented during the next Sprint.</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Sprint retrospective occurs after the Sprint review and prior to the next Sprint planning. </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This meeting is time-boxed to three hours for a one-month Sprint and is proportionally reduced for shorter Sprints.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8" name="Group 7"/>
          <p:cNvGrpSpPr/>
          <p:nvPr/>
        </p:nvGrpSpPr>
        <p:grpSpPr>
          <a:xfrm>
            <a:off x="514350" y="3058139"/>
            <a:ext cx="11131312" cy="1934594"/>
            <a:chOff x="514348" y="2236479"/>
            <a:chExt cx="11131312" cy="1703932"/>
          </a:xfrm>
        </p:grpSpPr>
        <p:sp>
          <p:nvSpPr>
            <p:cNvPr id="9" name="Rounded Rectangle 8"/>
            <p:cNvSpPr/>
            <p:nvPr/>
          </p:nvSpPr>
          <p:spPr>
            <a:xfrm>
              <a:off x="514349" y="2236485"/>
              <a:ext cx="11131311" cy="1703926"/>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Inspect as to how the last Sprint went in terms of people, relationships, processes and tools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Identify the important items that went well and the areas for improvement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Plan for implementing improvements in the Scrum team </a:t>
              </a:r>
            </a:p>
          </p:txBody>
        </p:sp>
        <p:sp>
          <p:nvSpPr>
            <p:cNvPr id="10" name="Rounded Rectangle 9"/>
            <p:cNvSpPr/>
            <p:nvPr/>
          </p:nvSpPr>
          <p:spPr>
            <a:xfrm>
              <a:off x="514348" y="2236479"/>
              <a:ext cx="11131311" cy="576406"/>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The purpose of the Sprint retrospective is to:</a:t>
              </a:r>
            </a:p>
          </p:txBody>
        </p:sp>
      </p:grpSp>
    </p:spTree>
    <p:extLst>
      <p:ext uri="{BB962C8B-B14F-4D97-AF65-F5344CB8AC3E}">
        <p14:creationId xmlns:p14="http://schemas.microsoft.com/office/powerpoint/2010/main" val="396465749"/>
      </p:ext>
    </p:extLst>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31"/>
        <p:cNvGrpSpPr/>
        <p:nvPr/>
      </p:nvGrpSpPr>
      <p:grpSpPr>
        <a:xfrm>
          <a:off x="0" y="0"/>
          <a:ext cx="0" cy="0"/>
        </a:xfrm>
      </p:grpSpPr>
      <p:sp>
        <p:nvSpPr>
          <p:cNvPr id="232" name="Google Shape;232;p34"/>
          <p:cNvSpPr txBox="1">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p>
        </p:txBody>
      </p:sp>
      <p:sp>
        <p:nvSpPr>
          <p:cNvPr id="233" name="Google Shape;233;p34"/>
          <p:cNvSpPr txBox="1">
            <a:spLocks noGrp="1"/>
          </p:cNvSpPr>
          <p:nvPr>
            <p:ph type="body" sz="quarter" idx="26"/>
          </p:nvPr>
        </p:nvSpPr>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What is the maximum time-box for a sprint?</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1 month</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1 week</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1 day</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15 days</a:t>
            </a:r>
          </a:p>
          <a:p>
            <a:pPr marL="346075" marR="0" lvl="1" indent="0" algn="l" defTabSz="914400" fontAlgn="auto">
              <a:lnSpc>
                <a:spcPct val="100000"/>
              </a:lnSpc>
              <a:spcBef>
                <a:spcPct val="0"/>
              </a:spcBef>
              <a:spcAft>
                <a:spcPct val="0"/>
              </a:spcAft>
              <a:buSzTx/>
              <a:buNone/>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Which of the following events is considered as an internal meeting for the development team?</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Sprint Planning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Daily Scrum</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Backlog Grooming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Sprint Review</a:t>
            </a:r>
          </a:p>
        </p:txBody>
      </p:sp>
    </p:spTree>
    <p:extLst>
      <p:ext uri="{BB962C8B-B14F-4D97-AF65-F5344CB8AC3E}">
        <p14:creationId xmlns:p14="http://schemas.microsoft.com/office/powerpoint/2010/main" val="3783683141"/>
      </p:ext>
    </p:extLst>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37"/>
        <p:cNvGrpSpPr/>
        <p:nvPr/>
      </p:nvGrpSpPr>
      <p:grpSpPr>
        <a:xfrm>
          <a:off x="0" y="0"/>
          <a:ext cx="0" cy="0"/>
        </a:xfrm>
      </p:grpSpPr>
      <p:sp>
        <p:nvSpPr>
          <p:cNvPr id="238" name="Google Shape;238;p35"/>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1.21 Scrum Artifacts</a:t>
            </a:r>
          </a:p>
        </p:txBody>
      </p:sp>
      <p:sp>
        <p:nvSpPr>
          <p:cNvPr id="239" name="Google Shape;239;p35"/>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defines three artifacts:</a:t>
            </a:r>
          </a:p>
        </p:txBody>
      </p:sp>
      <p:grpSp>
        <p:nvGrpSpPr>
          <p:cNvPr id="5" name="Group 4"/>
          <p:cNvGrpSpPr/>
          <p:nvPr/>
        </p:nvGrpSpPr>
        <p:grpSpPr>
          <a:xfrm>
            <a:off x="3567549" y="1750458"/>
            <a:ext cx="4675114" cy="4395365"/>
            <a:chOff x="3410795" y="1191248"/>
            <a:chExt cx="5367176" cy="5046016"/>
          </a:xfrm>
        </p:grpSpPr>
        <p:sp>
          <p:nvSpPr>
            <p:cNvPr id="242" name="Google Shape;242;p35"/>
            <p:cNvSpPr/>
            <p:nvPr/>
          </p:nvSpPr>
          <p:spPr>
            <a:xfrm>
              <a:off x="4622661" y="1191248"/>
              <a:ext cx="2888000" cy="2888000"/>
            </a:xfrm>
            <a:prstGeom prst="ellipse">
              <a:avLst/>
            </a:prstGeom>
            <a:solidFill>
              <a:schemeClr val="accent6">
                <a:lumMod val="40000"/>
                <a:lumOff val="60000"/>
              </a:schemeClr>
            </a:solidFill>
            <a:ln w="76200">
              <a:solidFill>
                <a:schemeClr val="bg1"/>
              </a:solidFill>
            </a:ln>
            <a:effectLst>
              <a:outerShdw blurRad="50800" dist="38100" dir="16200000" rotWithShape="0">
                <a:prstClr val="black">
                  <a:alpha val="40000"/>
                </a:prstClr>
              </a:outerShdw>
            </a:effectLst>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00">
                <a:latin typeface="Arial" pitchFamily="34" charset="0"/>
                <a:cs typeface="Arial" pitchFamily="34" charset="0"/>
              </a:endParaRPr>
            </a:p>
          </p:txBody>
        </p:sp>
        <p:sp>
          <p:nvSpPr>
            <p:cNvPr id="243" name="Google Shape;243;p35"/>
            <p:cNvSpPr txBox="1"/>
            <p:nvPr/>
          </p:nvSpPr>
          <p:spPr>
            <a:xfrm>
              <a:off x="5097021" y="1773881"/>
              <a:ext cx="1994800" cy="93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000" b="1" i="0" u="none" strike="noStrike" cap="none" normalizeH="0" noProof="0">
                  <a:solidFill>
                    <a:schemeClr val="tx1"/>
                  </a:solidFill>
                  <a:uLnTx/>
                  <a:uFillTx/>
                  <a:latin typeface="Arial" pitchFamily="34" charset="0"/>
                  <a:ea typeface="Roboto"/>
                  <a:cs typeface="Arial" pitchFamily="34" charset="0"/>
                  <a:sym typeface="Roboto"/>
                </a:rPr>
                <a:t>Product Backlog</a:t>
              </a:r>
              <a:endParaRPr sz="2000" b="1">
                <a:solidFill>
                  <a:schemeClr val="tx1"/>
                </a:solidFill>
                <a:latin typeface="Arial" pitchFamily="34" charset="0"/>
                <a:ea typeface="Roboto"/>
                <a:cs typeface="Arial" pitchFamily="34" charset="0"/>
                <a:sym typeface="Roboto"/>
              </a:endParaRPr>
            </a:p>
          </p:txBody>
        </p:sp>
        <p:sp>
          <p:nvSpPr>
            <p:cNvPr id="245" name="Google Shape;245;p35"/>
            <p:cNvSpPr/>
            <p:nvPr/>
          </p:nvSpPr>
          <p:spPr>
            <a:xfrm>
              <a:off x="5889971" y="3349264"/>
              <a:ext cx="2888000" cy="2888000"/>
            </a:xfrm>
            <a:prstGeom prst="ellipse">
              <a:avLst/>
            </a:prstGeom>
            <a:solidFill>
              <a:schemeClr val="accent6">
                <a:lumMod val="40000"/>
                <a:lumOff val="60000"/>
              </a:schemeClr>
            </a:solidFill>
            <a:ln w="76200">
              <a:solidFill>
                <a:schemeClr val="bg1"/>
              </a:solid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00">
                <a:latin typeface="Arial" pitchFamily="34" charset="0"/>
                <a:cs typeface="Arial" pitchFamily="34" charset="0"/>
              </a:endParaRPr>
            </a:p>
          </p:txBody>
        </p:sp>
        <p:sp>
          <p:nvSpPr>
            <p:cNvPr id="246" name="Google Shape;246;p35"/>
            <p:cNvSpPr txBox="1"/>
            <p:nvPr/>
          </p:nvSpPr>
          <p:spPr>
            <a:xfrm>
              <a:off x="6768430" y="4418416"/>
              <a:ext cx="1806458" cy="93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000" b="1" i="0" u="none" strike="noStrike" cap="none" normalizeH="0" noProof="0">
                  <a:solidFill>
                    <a:schemeClr val="tx1"/>
                  </a:solidFill>
                  <a:uLnTx/>
                  <a:uFillTx/>
                  <a:latin typeface="Arial" pitchFamily="34" charset="0"/>
                  <a:ea typeface="Roboto"/>
                  <a:cs typeface="Arial" pitchFamily="34" charset="0"/>
                  <a:sym typeface="Roboto"/>
                </a:rPr>
                <a:t>Increment</a:t>
              </a:r>
              <a:endParaRPr sz="2000" b="1">
                <a:solidFill>
                  <a:schemeClr val="tx1"/>
                </a:solidFill>
                <a:latin typeface="Arial" pitchFamily="34" charset="0"/>
                <a:ea typeface="Roboto"/>
                <a:cs typeface="Arial" pitchFamily="34" charset="0"/>
                <a:sym typeface="Roboto"/>
              </a:endParaRPr>
            </a:p>
          </p:txBody>
        </p:sp>
        <p:sp>
          <p:nvSpPr>
            <p:cNvPr id="248" name="Google Shape;248;p35"/>
            <p:cNvSpPr/>
            <p:nvPr/>
          </p:nvSpPr>
          <p:spPr>
            <a:xfrm>
              <a:off x="3410795" y="3349264"/>
              <a:ext cx="2888000" cy="2888000"/>
            </a:xfrm>
            <a:prstGeom prst="ellipse">
              <a:avLst/>
            </a:prstGeom>
            <a:solidFill>
              <a:schemeClr val="accent6">
                <a:lumMod val="40000"/>
                <a:lumOff val="60000"/>
              </a:schemeClr>
            </a:solidFill>
            <a:ln w="76200">
              <a:solidFill>
                <a:schemeClr val="bg1"/>
              </a:solidFill>
            </a:ln>
            <a:effectLst>
              <a:outerShdw blurRad="50800" dist="38100" dir="8100000" algn="tr" rotWithShape="0">
                <a:prstClr val="black">
                  <a:alpha val="40000"/>
                </a:prstClr>
              </a:outerShdw>
            </a:effectLst>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sz="2400">
                <a:latin typeface="Arial" pitchFamily="34" charset="0"/>
                <a:cs typeface="Arial" pitchFamily="34" charset="0"/>
              </a:endParaRPr>
            </a:p>
          </p:txBody>
        </p:sp>
        <p:sp>
          <p:nvSpPr>
            <p:cNvPr id="249" name="Google Shape;249;p35"/>
            <p:cNvSpPr txBox="1"/>
            <p:nvPr/>
          </p:nvSpPr>
          <p:spPr>
            <a:xfrm>
              <a:off x="3614002" y="4418416"/>
              <a:ext cx="1923401" cy="93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000" b="1" i="0" u="none" strike="noStrike" cap="none" normalizeH="0" noProof="0">
                  <a:solidFill>
                    <a:schemeClr val="tx1"/>
                  </a:solidFill>
                  <a:uLnTx/>
                  <a:uFillTx/>
                  <a:latin typeface="Arial" pitchFamily="34" charset="0"/>
                  <a:ea typeface="Roboto"/>
                  <a:cs typeface="Arial" pitchFamily="34" charset="0"/>
                  <a:sym typeface="Roboto"/>
                </a:rPr>
                <a:t>Sprint Backlog</a:t>
              </a:r>
              <a:endParaRPr sz="2000" b="1">
                <a:solidFill>
                  <a:schemeClr val="tx1"/>
                </a:solidFill>
                <a:latin typeface="Arial" pitchFamily="34" charset="0"/>
                <a:ea typeface="Roboto"/>
                <a:cs typeface="Arial" pitchFamily="34" charset="0"/>
                <a:sym typeface="Roboto"/>
              </a:endParaRPr>
            </a:p>
          </p:txBody>
        </p:sp>
        <p:sp>
          <p:nvSpPr>
            <p:cNvPr id="250" name="Google Shape;250;p35"/>
            <p:cNvSpPr/>
            <p:nvPr/>
          </p:nvSpPr>
          <p:spPr>
            <a:xfrm>
              <a:off x="4982707" y="2963274"/>
              <a:ext cx="2175386" cy="2175386"/>
            </a:xfrm>
            <a:prstGeom prst="ellipse">
              <a:avLst/>
            </a:prstGeom>
            <a:solidFill>
              <a:srgbClr val="0EC07D"/>
            </a:solidFill>
            <a:ln w="76200">
              <a:solidFill>
                <a:schemeClr val="bg1"/>
              </a:solidFill>
            </a:ln>
          </p:spPr>
          <p:txBody>
            <a:bodyPr spcFirstLastPara="1" wrap="square" lIns="0" tIns="121900" rIns="0" bIns="121900" anchor="ctr" anchorCtr="0">
              <a:no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2400" b="1" i="0" u="none" strike="noStrike" cap="none" normalizeH="0" noProof="0">
                  <a:solidFill>
                    <a:schemeClr val="bg1"/>
                  </a:solidFill>
                  <a:uLnTx/>
                  <a:uFillTx/>
                  <a:latin typeface="Arial" pitchFamily="34" charset="0"/>
                  <a:cs typeface="Arial" pitchFamily="34" charset="0"/>
                </a:rPr>
                <a:t>Scrum Artifacts</a:t>
              </a:r>
              <a:endParaRPr sz="2400" b="1">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368974078"/>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6"/>
            <a:ext cx="4970523"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4400104" cy="322724"/>
          </a:xfrm>
          <a:prstGeom prst="rect">
            <a:avLst/>
          </a:prstGeom>
        </p:spPr>
        <p:txBody>
          <a:bodyPr vert="horz" wrap="square" lIns="0" tIns="8930" rIns="0" bIns="0" rtlCol="0">
            <a:spAutoFit/>
          </a:bodyPr>
          <a:lstStyle/>
          <a:p>
            <a:pPr marL="8930">
              <a:lnSpc>
                <a:spcPct val="100000"/>
              </a:lnSpc>
              <a:spcBef>
                <a:spcPts val="70"/>
              </a:spcBef>
            </a:pPr>
            <a:r>
              <a:rPr sz="2953" b="1" spc="-232">
                <a:latin typeface="Trebuchet MS"/>
                <a:cs typeface="Trebuchet MS"/>
              </a:rPr>
              <a:t>1. </a:t>
            </a:r>
            <a:r>
              <a:rPr sz="2953" b="1" spc="39">
                <a:latin typeface="Trebuchet MS"/>
                <a:cs typeface="Trebuchet MS"/>
              </a:rPr>
              <a:t>Satisfaction </a:t>
            </a:r>
            <a:r>
              <a:rPr sz="2953" b="1" spc="-165">
                <a:latin typeface="Trebuchet MS"/>
                <a:cs typeface="Trebuchet MS"/>
              </a:rPr>
              <a:t>&amp;</a:t>
            </a:r>
            <a:r>
              <a:rPr sz="2953" b="1" spc="-155">
                <a:latin typeface="Trebuchet MS"/>
                <a:cs typeface="Trebuchet MS"/>
              </a:rPr>
              <a:t> </a:t>
            </a:r>
            <a:r>
              <a:rPr sz="2953" b="1" spc="7">
                <a:latin typeface="Trebuchet MS"/>
                <a:cs typeface="Trebuchet MS"/>
              </a:rPr>
              <a:t>delivery</a:t>
            </a:r>
            <a:endParaRPr sz="2953">
              <a:latin typeface="Trebuchet MS"/>
              <a:cs typeface="Trebuchet MS"/>
            </a:endParaRPr>
          </a:p>
        </p:txBody>
      </p:sp>
      <p:sp>
        <p:nvSpPr>
          <p:cNvPr id="5" name="object 5"/>
          <p:cNvSpPr txBox="1"/>
          <p:nvPr/>
        </p:nvSpPr>
        <p:spPr>
          <a:xfrm>
            <a:off x="3107531" y="1812727"/>
            <a:ext cx="5800725" cy="3529012"/>
          </a:xfrm>
          <a:prstGeom prst="rect">
            <a:avLst/>
          </a:prstGeom>
        </p:spPr>
        <p:txBody>
          <a:bodyPr vert="horz" wrap="square" lIns="0" tIns="8930" rIns="0" bIns="0" rtlCol="0">
            <a:spAutoFit/>
          </a:bodyPr>
          <a:lstStyle>
            <a:defPPr>
              <a:defRPr lang="en-US"/>
            </a:defPPr>
          </a:lstStyle>
          <a:p>
            <a:pPr marL="8930">
              <a:lnSpc>
                <a:spcPct val="100000"/>
              </a:lnSpc>
              <a:spcBef>
                <a:spcPts val="70"/>
              </a:spcBef>
            </a:pPr>
            <a:r>
              <a:rPr sz="2531" spc="46">
                <a:solidFill>
                  <a:srgbClr val="BC3E36"/>
                </a:solidFill>
                <a:latin typeface="Verdana"/>
                <a:cs typeface="Verdana"/>
              </a:rPr>
              <a:t>Our </a:t>
            </a:r>
            <a:r>
              <a:rPr sz="2531">
                <a:solidFill>
                  <a:srgbClr val="BC3E36"/>
                </a:solidFill>
                <a:latin typeface="Verdana"/>
                <a:cs typeface="Verdana"/>
              </a:rPr>
              <a:t>highest </a:t>
            </a:r>
            <a:r>
              <a:rPr sz="2531" spc="21">
                <a:solidFill>
                  <a:srgbClr val="BC3E36"/>
                </a:solidFill>
                <a:latin typeface="Verdana"/>
                <a:cs typeface="Verdana"/>
              </a:rPr>
              <a:t>priority </a:t>
            </a:r>
            <a:r>
              <a:rPr sz="2531" spc="-32">
                <a:solidFill>
                  <a:srgbClr val="BC3E36"/>
                </a:solidFill>
                <a:latin typeface="Verdana"/>
                <a:cs typeface="Verdana"/>
              </a:rPr>
              <a:t>is</a:t>
            </a:r>
            <a:r>
              <a:rPr sz="2531" spc="-608">
                <a:solidFill>
                  <a:srgbClr val="BC3E36"/>
                </a:solidFill>
                <a:latin typeface="Verdana"/>
                <a:cs typeface="Verdana"/>
              </a:rPr>
              <a:t> </a:t>
            </a:r>
            <a:r>
              <a:rPr sz="2531" spc="11">
                <a:solidFill>
                  <a:srgbClr val="BC3E36"/>
                </a:solidFill>
                <a:latin typeface="Verdana"/>
                <a:cs typeface="Verdana"/>
              </a:rPr>
              <a:t>to</a:t>
            </a:r>
            <a:endParaRPr sz="2531">
              <a:latin typeface="Verdana"/>
              <a:cs typeface="Verdana"/>
            </a:endParaRPr>
          </a:p>
          <a:p>
            <a:pPr marL="8930">
              <a:lnSpc>
                <a:spcPts val="5695"/>
              </a:lnSpc>
              <a:spcBef>
                <a:spcPts val="197"/>
              </a:spcBef>
            </a:pPr>
            <a:r>
              <a:rPr sz="4922" spc="60">
                <a:solidFill>
                  <a:srgbClr val="BC3E36"/>
                </a:solidFill>
                <a:latin typeface="Georgia"/>
                <a:cs typeface="Georgia"/>
              </a:rPr>
              <a:t>satisfy </a:t>
            </a:r>
            <a:r>
              <a:rPr sz="4922" spc="161">
                <a:solidFill>
                  <a:srgbClr val="BC3E36"/>
                </a:solidFill>
                <a:latin typeface="Georgia"/>
                <a:cs typeface="Georgia"/>
              </a:rPr>
              <a:t>the</a:t>
            </a:r>
            <a:r>
              <a:rPr sz="4922" spc="-148">
                <a:solidFill>
                  <a:srgbClr val="BC3E36"/>
                </a:solidFill>
                <a:latin typeface="Georgia"/>
                <a:cs typeface="Georgia"/>
              </a:rPr>
              <a:t> </a:t>
            </a:r>
            <a:r>
              <a:rPr sz="4922" spc="143">
                <a:solidFill>
                  <a:srgbClr val="BC3E36"/>
                </a:solidFill>
                <a:latin typeface="Georgia"/>
                <a:cs typeface="Georgia"/>
              </a:rPr>
              <a:t>customer</a:t>
            </a:r>
            <a:endParaRPr sz="4922">
              <a:latin typeface="Georgia"/>
              <a:cs typeface="Georgia"/>
            </a:endParaRPr>
          </a:p>
          <a:p>
            <a:pPr marL="8930">
              <a:lnSpc>
                <a:spcPts val="2827"/>
              </a:lnSpc>
            </a:pPr>
            <a:r>
              <a:rPr sz="2531" spc="-18">
                <a:solidFill>
                  <a:srgbClr val="BC3E36"/>
                </a:solidFill>
                <a:latin typeface="Verdana"/>
                <a:cs typeface="Verdana"/>
              </a:rPr>
              <a:t>through </a:t>
            </a:r>
            <a:r>
              <a:rPr sz="2531" spc="39">
                <a:solidFill>
                  <a:srgbClr val="BC3E36"/>
                </a:solidFill>
                <a:latin typeface="Verdana"/>
                <a:cs typeface="Verdana"/>
              </a:rPr>
              <a:t>early</a:t>
            </a:r>
            <a:r>
              <a:rPr sz="2531" spc="-253">
                <a:solidFill>
                  <a:srgbClr val="BC3E36"/>
                </a:solidFill>
                <a:latin typeface="Verdana"/>
                <a:cs typeface="Verdana"/>
              </a:rPr>
              <a:t> </a:t>
            </a:r>
            <a:r>
              <a:rPr sz="2531">
                <a:solidFill>
                  <a:srgbClr val="BC3E36"/>
                </a:solidFill>
                <a:latin typeface="Verdana"/>
                <a:cs typeface="Verdana"/>
              </a:rPr>
              <a:t>and</a:t>
            </a:r>
            <a:endParaRPr sz="2531">
              <a:latin typeface="Verdana"/>
              <a:cs typeface="Verdana"/>
            </a:endParaRPr>
          </a:p>
          <a:p>
            <a:pPr marL="1284536" marR="1221581">
              <a:lnSpc>
                <a:spcPct val="101200"/>
              </a:lnSpc>
              <a:spcBef>
                <a:spcPts val="1252"/>
              </a:spcBef>
            </a:pPr>
            <a:r>
              <a:rPr sz="4922" spc="143">
                <a:solidFill>
                  <a:srgbClr val="BC3E36"/>
                </a:solidFill>
                <a:latin typeface="Georgia"/>
                <a:cs typeface="Georgia"/>
              </a:rPr>
              <a:t>continuous  </a:t>
            </a:r>
            <a:r>
              <a:rPr sz="4922" spc="63">
                <a:solidFill>
                  <a:srgbClr val="BC3E36"/>
                </a:solidFill>
                <a:latin typeface="Georgia"/>
                <a:cs typeface="Georgia"/>
              </a:rPr>
              <a:t>delivery</a:t>
            </a:r>
            <a:endParaRPr sz="4922">
              <a:latin typeface="Georgia"/>
              <a:cs typeface="Georgia"/>
            </a:endParaRPr>
          </a:p>
          <a:p>
            <a:pPr marL="1284536">
              <a:lnSpc>
                <a:spcPts val="2686"/>
              </a:lnSpc>
            </a:pPr>
            <a:r>
              <a:rPr sz="2531" spc="-11">
                <a:solidFill>
                  <a:srgbClr val="FFFFFF"/>
                </a:solidFill>
                <a:latin typeface="Verdana"/>
                <a:cs typeface="Verdana"/>
              </a:rPr>
              <a:t>of </a:t>
            </a:r>
            <a:r>
              <a:rPr sz="2531" spc="11">
                <a:solidFill>
                  <a:srgbClr val="FFFFFF"/>
                </a:solidFill>
                <a:latin typeface="Verdana"/>
                <a:cs typeface="Verdana"/>
              </a:rPr>
              <a:t>valuable</a:t>
            </a:r>
            <a:r>
              <a:rPr sz="2531" spc="-264">
                <a:solidFill>
                  <a:srgbClr val="FFFFFF"/>
                </a:solidFill>
                <a:latin typeface="Verdana"/>
                <a:cs typeface="Verdana"/>
              </a:rPr>
              <a:t> </a:t>
            </a:r>
            <a:r>
              <a:rPr sz="2531" spc="-7">
                <a:solidFill>
                  <a:srgbClr val="FFFFFF"/>
                </a:solidFill>
                <a:latin typeface="Verdana"/>
                <a:cs typeface="Verdana"/>
              </a:rPr>
              <a:t>software</a:t>
            </a:r>
            <a:endParaRPr sz="2531">
              <a:latin typeface="Verdana"/>
              <a:cs typeface="Verdana"/>
            </a:endParaRPr>
          </a:p>
        </p:txBody>
      </p:sp>
    </p:spTree>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54"/>
        <p:cNvGrpSpPr/>
        <p:nvPr/>
      </p:nvGrpSpPr>
      <p:grpSpPr>
        <a:xfrm>
          <a:off x="0" y="0"/>
          <a:ext cx="0" cy="0"/>
        </a:xfrm>
      </p:grpSpPr>
      <p:sp>
        <p:nvSpPr>
          <p:cNvPr id="256" name="Google Shape;256;p36"/>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1.21.1 Product Backlog</a:t>
            </a:r>
          </a:p>
        </p:txBody>
      </p:sp>
      <p:sp>
        <p:nvSpPr>
          <p:cNvPr id="255" name="Google Shape;255;p36"/>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9" name="Group 8"/>
          <p:cNvGrpSpPr/>
          <p:nvPr/>
        </p:nvGrpSpPr>
        <p:grpSpPr>
          <a:xfrm>
            <a:off x="514350" y="1304995"/>
            <a:ext cx="11131312" cy="4089965"/>
            <a:chOff x="514348" y="2236479"/>
            <a:chExt cx="11131312" cy="3602318"/>
          </a:xfrm>
        </p:grpSpPr>
        <p:sp>
          <p:nvSpPr>
            <p:cNvPr id="10" name="Rounded Rectangle 9"/>
            <p:cNvSpPr/>
            <p:nvPr/>
          </p:nvSpPr>
          <p:spPr>
            <a:xfrm>
              <a:off x="514349" y="2236485"/>
              <a:ext cx="11131311" cy="3602312"/>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Product backlog is a list of the desired functionalities in the order of priority.</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All stakeholders involved have access to the product backlog.</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Items can be added to the product backlog by the development team on discretion of product owner and Scrum Master.</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Product owner continuously reorders the PBIs.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It undergoes constant refinement by the Scrum team.</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Items at the top of the product backlog should be smaller than the ones at the bottom.</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During product backlog refinement, more details, estimates and the order to the items in the product backlog are added.</a:t>
              </a:r>
            </a:p>
          </p:txBody>
        </p:sp>
        <p:sp>
          <p:nvSpPr>
            <p:cNvPr id="11" name="Rounded Rectangle 10"/>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The salient features of the product backlog artifact are as follows:</a:t>
              </a:r>
            </a:p>
          </p:txBody>
        </p:sp>
      </p:grpSp>
    </p:spTree>
    <p:extLst>
      <p:ext uri="{BB962C8B-B14F-4D97-AF65-F5344CB8AC3E}">
        <p14:creationId xmlns:p14="http://schemas.microsoft.com/office/powerpoint/2010/main" val="87766005"/>
      </p:ext>
    </p:extLst>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60"/>
        <p:cNvGrpSpPr/>
        <p:nvPr/>
      </p:nvGrpSpPr>
      <p:grpSpPr>
        <a:xfrm>
          <a:off x="0" y="0"/>
          <a:ext cx="0" cy="0"/>
        </a:xfrm>
      </p:grpSpPr>
      <p:sp>
        <p:nvSpPr>
          <p:cNvPr id="262" name="Google Shape;262;p37"/>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1.21.2 Sprint Backlog</a:t>
            </a:r>
          </a:p>
        </p:txBody>
      </p:sp>
      <p:sp>
        <p:nvSpPr>
          <p:cNvPr id="261" name="Google Shape;261;p37"/>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6" name="Group 5"/>
          <p:cNvGrpSpPr/>
          <p:nvPr/>
        </p:nvGrpSpPr>
        <p:grpSpPr>
          <a:xfrm>
            <a:off x="514350" y="1304995"/>
            <a:ext cx="11131312" cy="3332319"/>
            <a:chOff x="514348" y="2236479"/>
            <a:chExt cx="11131312" cy="2935006"/>
          </a:xfrm>
        </p:grpSpPr>
        <p:sp>
          <p:nvSpPr>
            <p:cNvPr id="7" name="Rounded Rectangle 6"/>
            <p:cNvSpPr/>
            <p:nvPr/>
          </p:nvSpPr>
          <p:spPr>
            <a:xfrm>
              <a:off x="514349" y="2236485"/>
              <a:ext cx="11131311" cy="2935000"/>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Every Sprint backlog consists of PBIs selected by the team and the product owner for the Sprint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Sprint Backlog also consists of the plan for delivering the Product Increment and realizing the Sprint goal</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In general, Sprint Backlog is a forecast done by the Development Team on what will go into the next Increment and the effort needed to deliver the functionality into a ‘Done’ Increment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Development Team has access to the Sprint backlog</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Sprint backlog is the reference document during the daily Scrum meeting</a:t>
              </a:r>
            </a:p>
          </p:txBody>
        </p:sp>
        <p:sp>
          <p:nvSpPr>
            <p:cNvPr id="8" name="Rounded Rectangle 7"/>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Sprint backlog is the set of PBIs selected for the Sprint, along with the plan to realize the Sprint goal. </a:t>
              </a:r>
            </a:p>
          </p:txBody>
        </p:sp>
      </p:grpSp>
    </p:spTree>
    <p:extLst>
      <p:ext uri="{BB962C8B-B14F-4D97-AF65-F5344CB8AC3E}">
        <p14:creationId xmlns:p14="http://schemas.microsoft.com/office/powerpoint/2010/main" val="4149988925"/>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66"/>
        <p:cNvGrpSpPr/>
        <p:nvPr/>
      </p:nvGrpSpPr>
      <p:grpSpPr>
        <a:xfrm>
          <a:off x="0" y="0"/>
          <a:ext cx="0" cy="0"/>
        </a:xfrm>
      </p:grpSpPr>
      <p:sp>
        <p:nvSpPr>
          <p:cNvPr id="267" name="Google Shape;267;p38"/>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1.21.3 Increment</a:t>
            </a:r>
          </a:p>
        </p:txBody>
      </p:sp>
      <p:sp>
        <p:nvSpPr>
          <p:cNvPr id="268" name="Google Shape;268;p38"/>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Increment refers to the sum of all the product backlog items completed during a Sprint and the value of the increments of all the previous Sprints. </a:t>
            </a:r>
          </a:p>
        </p:txBody>
      </p:sp>
      <p:grpSp>
        <p:nvGrpSpPr>
          <p:cNvPr id="6" name="Group 5"/>
          <p:cNvGrpSpPr/>
          <p:nvPr/>
        </p:nvGrpSpPr>
        <p:grpSpPr>
          <a:xfrm>
            <a:off x="514350" y="2117870"/>
            <a:ext cx="11131312" cy="2467192"/>
            <a:chOff x="514348" y="2236479"/>
            <a:chExt cx="11131312" cy="2173028"/>
          </a:xfrm>
        </p:grpSpPr>
        <p:sp>
          <p:nvSpPr>
            <p:cNvPr id="7" name="Rounded Rectangle 6"/>
            <p:cNvSpPr/>
            <p:nvPr/>
          </p:nvSpPr>
          <p:spPr>
            <a:xfrm>
              <a:off x="514349" y="2236485"/>
              <a:ext cx="11131311" cy="2173022"/>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An increment consists of the product capabilities completed during the Sprints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An increment is should be a usable, releasable state by the end of each Sprint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An increment is released at the discretion of the product owner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During the Sprint review Meeting an increment is inspected</a:t>
              </a:r>
            </a:p>
          </p:txBody>
        </p:sp>
        <p:sp>
          <p:nvSpPr>
            <p:cNvPr id="8" name="Rounded Rectangle 7"/>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The salient features of an increment are as follows:</a:t>
              </a:r>
            </a:p>
          </p:txBody>
        </p:sp>
      </p:grpSp>
    </p:spTree>
    <p:extLst>
      <p:ext uri="{BB962C8B-B14F-4D97-AF65-F5344CB8AC3E}">
        <p14:creationId xmlns:p14="http://schemas.microsoft.com/office/powerpoint/2010/main" val="422698769"/>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72"/>
        <p:cNvGrpSpPr/>
        <p:nvPr/>
      </p:nvGrpSpPr>
      <p:grpSpPr>
        <a:xfrm>
          <a:off x="0" y="0"/>
          <a:ext cx="0" cy="0"/>
        </a:xfrm>
      </p:grpSpPr>
      <p:sp>
        <p:nvSpPr>
          <p:cNvPr id="273" name="Google Shape;273;p39"/>
          <p:cNvSpPr txBox="1">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p>
        </p:txBody>
      </p:sp>
      <p:sp>
        <p:nvSpPr>
          <p:cNvPr id="274" name="Google Shape;274;p39"/>
          <p:cNvSpPr txBox="1">
            <a:spLocks noGrp="1"/>
          </p:cNvSpPr>
          <p:nvPr>
            <p:ph type="body" sz="quarter" idx="26"/>
          </p:nvPr>
        </p:nvSpPr>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Who is the authority to decide the items that go into the product backlog?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Master</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Product Owner</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Development Team</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Customer</a:t>
            </a:r>
          </a:p>
          <a:p>
            <a:pPr marL="346075" marR="0" lvl="1" indent="0" algn="l" defTabSz="914400" fontAlgn="auto">
              <a:lnSpc>
                <a:spcPct val="100000"/>
              </a:lnSpc>
              <a:spcBef>
                <a:spcPct val="0"/>
              </a:spcBef>
              <a:spcAft>
                <a:spcPct val="0"/>
              </a:spcAft>
              <a:buSzTx/>
              <a:buNone/>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Which of these artifacts is considered as the reference document during the daily Scrum?</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Product Backlog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Sprint Backlog</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Increment</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Sprint document</a:t>
            </a:r>
          </a:p>
        </p:txBody>
      </p:sp>
    </p:spTree>
    <p:extLst>
      <p:ext uri="{BB962C8B-B14F-4D97-AF65-F5344CB8AC3E}">
        <p14:creationId xmlns:p14="http://schemas.microsoft.com/office/powerpoint/2010/main" val="3116956645"/>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278"/>
        <p:cNvGrpSpPr/>
        <p:nvPr/>
      </p:nvGrpSpPr>
      <p:grpSpPr>
        <a:xfrm>
          <a:off x="0" y="0"/>
          <a:ext cx="0" cy="0"/>
        </a:xfrm>
      </p:grpSpPr>
      <p:sp>
        <p:nvSpPr>
          <p:cNvPr id="279" name="Google Shape;279;p40"/>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1.22 Benefits of Scrum</a:t>
            </a:r>
          </a:p>
        </p:txBody>
      </p:sp>
      <p:sp>
        <p:nvSpPr>
          <p:cNvPr id="280" name="Google Shape;280;p40"/>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offers the following benefits over other traditional development methodologies. The key benefits of Scrum are as follows:</a:t>
            </a:r>
          </a:p>
        </p:txBody>
      </p:sp>
      <p:sp>
        <p:nvSpPr>
          <p:cNvPr id="6" name="Freeform 5"/>
          <p:cNvSpPr/>
          <p:nvPr/>
        </p:nvSpPr>
        <p:spPr>
          <a:xfrm>
            <a:off x="761620" y="2174722"/>
            <a:ext cx="3511219" cy="1200052"/>
          </a:xfrm>
          <a:custGeom>
            <a:gdLst>
              <a:gd name="connsiteX0" fmla="*/ 0 w 3511219"/>
              <a:gd name="connsiteY0" fmla="*/ 0 h 1097255"/>
              <a:gd name="connsiteX1" fmla="*/ 3511219 w 3511219"/>
              <a:gd name="connsiteY1" fmla="*/ 0 h 1097255"/>
              <a:gd name="connsiteX2" fmla="*/ 3511219 w 3511219"/>
              <a:gd name="connsiteY2" fmla="*/ 1097255 h 1097255"/>
              <a:gd name="connsiteX3" fmla="*/ 0 w 3511219"/>
              <a:gd name="connsiteY3" fmla="*/ 1097255 h 1097255"/>
              <a:gd name="connsiteX4" fmla="*/ 0 w 3511219"/>
              <a:gd name="connsiteY4" fmla="*/ 0 h 10972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3511219" h="1097255">
                <a:moveTo>
                  <a:pt x="0" y="0"/>
                </a:moveTo>
                <a:lnTo>
                  <a:pt x="3511219" y="0"/>
                </a:lnTo>
                <a:lnTo>
                  <a:pt x="3511219" y="1097255"/>
                </a:lnTo>
                <a:lnTo>
                  <a:pt x="0" y="1097255"/>
                </a:lnTo>
                <a:lnTo>
                  <a:pt x="0" y="0"/>
                </a:lnTo>
                <a:close/>
              </a:path>
            </a:pathLst>
          </a:custGeom>
          <a:ln w="25400">
            <a:solidFill>
              <a:srgbClr val="0EC07D"/>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48640" tIns="0" rIns="45720" bIns="45720"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5334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kern="1200" cap="none" spc="0" normalizeH="0" baseline="0" noProof="0">
                <a:solidFill>
                  <a:srgbClr val="000000"/>
                </a:solidFill>
                <a:uLnTx/>
                <a:uFillTx/>
                <a:latin typeface="Arial" pitchFamily="34" charset="0"/>
                <a:cs typeface="Arial" pitchFamily="34" charset="0"/>
              </a:rPr>
              <a:t>Scrum ensures quality of the product by means of different practices like defining and elaborating the requirements, incorporating feedback, regular and continuous improvement of the Scrum team and conducting Sprint retrospectives.</a:t>
            </a:r>
          </a:p>
        </p:txBody>
      </p:sp>
      <p:sp>
        <p:nvSpPr>
          <p:cNvPr id="7" name="Rectangle 6"/>
          <p:cNvSpPr/>
          <p:nvPr/>
        </p:nvSpPr>
        <p:spPr>
          <a:xfrm>
            <a:off x="615319" y="2001380"/>
            <a:ext cx="611065" cy="1002469"/>
          </a:xfrm>
          <a:prstGeom prst="rect">
            <a:avLst/>
          </a:prstGeom>
          <a:solidFill>
            <a:srgbClr val="0EC07D"/>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1</a:t>
            </a:r>
          </a:p>
        </p:txBody>
      </p:sp>
      <p:sp>
        <p:nvSpPr>
          <p:cNvPr id="8" name="Freeform 7"/>
          <p:cNvSpPr/>
          <p:nvPr/>
        </p:nvSpPr>
        <p:spPr>
          <a:xfrm>
            <a:off x="4539181" y="2189673"/>
            <a:ext cx="3515481" cy="1165100"/>
          </a:xfrm>
          <a:custGeom>
            <a:gdLst>
              <a:gd name="connsiteX0" fmla="*/ 0 w 3408950"/>
              <a:gd name="connsiteY0" fmla="*/ 0 h 1065297"/>
              <a:gd name="connsiteX1" fmla="*/ 3408950 w 3408950"/>
              <a:gd name="connsiteY1" fmla="*/ 0 h 1065297"/>
              <a:gd name="connsiteX2" fmla="*/ 3408950 w 3408950"/>
              <a:gd name="connsiteY2" fmla="*/ 1065297 h 1065297"/>
              <a:gd name="connsiteX3" fmla="*/ 0 w 3408950"/>
              <a:gd name="connsiteY3" fmla="*/ 1065297 h 1065297"/>
              <a:gd name="connsiteX4" fmla="*/ 0 w 3408950"/>
              <a:gd name="connsiteY4" fmla="*/ 0 h 10652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3408950" h="1065297">
                <a:moveTo>
                  <a:pt x="0" y="0"/>
                </a:moveTo>
                <a:lnTo>
                  <a:pt x="3408950" y="0"/>
                </a:lnTo>
                <a:lnTo>
                  <a:pt x="3408950" y="1065297"/>
                </a:lnTo>
                <a:lnTo>
                  <a:pt x="0" y="1065297"/>
                </a:lnTo>
                <a:lnTo>
                  <a:pt x="0" y="0"/>
                </a:lnTo>
                <a:close/>
              </a:path>
            </a:pathLst>
          </a:custGeom>
          <a:ln w="25400">
            <a:solidFill>
              <a:srgbClr val="0EC07D"/>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48640" tIns="91440" rIns="45720" bIns="45720" numCol="1" spcCol="1270" anchor="t"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5334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kern="1200" cap="none" spc="0" normalizeH="0" baseline="0" noProof="0">
                <a:solidFill>
                  <a:srgbClr val="000000"/>
                </a:solidFill>
                <a:uLnTx/>
                <a:uFillTx/>
                <a:latin typeface="Arial" pitchFamily="34" charset="0"/>
                <a:cs typeface="Arial" pitchFamily="34" charset="0"/>
              </a:rPr>
              <a:t>Scrum drastically reduces the time to market, since it employs an iterative development and each iteration produces a usable version of the product in a short time period.</a:t>
            </a:r>
          </a:p>
        </p:txBody>
      </p:sp>
      <p:sp>
        <p:nvSpPr>
          <p:cNvPr id="9" name="Rectangle 8"/>
          <p:cNvSpPr/>
          <p:nvPr/>
        </p:nvSpPr>
        <p:spPr>
          <a:xfrm>
            <a:off x="4397143" y="2021381"/>
            <a:ext cx="593266" cy="973270"/>
          </a:xfrm>
          <a:prstGeom prst="rect">
            <a:avLst/>
          </a:prstGeom>
          <a:solidFill>
            <a:srgbClr val="0EC07D"/>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2</a:t>
            </a:r>
          </a:p>
        </p:txBody>
      </p:sp>
      <p:sp>
        <p:nvSpPr>
          <p:cNvPr id="10" name="Freeform 9"/>
          <p:cNvSpPr/>
          <p:nvPr/>
        </p:nvSpPr>
        <p:spPr>
          <a:xfrm>
            <a:off x="8326539" y="2174722"/>
            <a:ext cx="3511219" cy="1200052"/>
          </a:xfrm>
          <a:custGeom>
            <a:gdLst>
              <a:gd name="connsiteX0" fmla="*/ 0 w 3511219"/>
              <a:gd name="connsiteY0" fmla="*/ 0 h 1097255"/>
              <a:gd name="connsiteX1" fmla="*/ 3511219 w 3511219"/>
              <a:gd name="connsiteY1" fmla="*/ 0 h 1097255"/>
              <a:gd name="connsiteX2" fmla="*/ 3511219 w 3511219"/>
              <a:gd name="connsiteY2" fmla="*/ 1097255 h 1097255"/>
              <a:gd name="connsiteX3" fmla="*/ 0 w 3511219"/>
              <a:gd name="connsiteY3" fmla="*/ 1097255 h 1097255"/>
              <a:gd name="connsiteX4" fmla="*/ 0 w 3511219"/>
              <a:gd name="connsiteY4" fmla="*/ 0 h 10972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3511219" h="1097255">
                <a:moveTo>
                  <a:pt x="0" y="0"/>
                </a:moveTo>
                <a:lnTo>
                  <a:pt x="3511219" y="0"/>
                </a:lnTo>
                <a:lnTo>
                  <a:pt x="3511219" y="1097255"/>
                </a:lnTo>
                <a:lnTo>
                  <a:pt x="0" y="1097255"/>
                </a:lnTo>
                <a:lnTo>
                  <a:pt x="0" y="0"/>
                </a:lnTo>
                <a:close/>
              </a:path>
            </a:pathLst>
          </a:custGeom>
          <a:ln w="25400">
            <a:solidFill>
              <a:srgbClr val="0EC07D"/>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48640" tIns="91440" rIns="45720" bIns="45720" numCol="1" spcCol="1270" anchor="t"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5334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kern="1200" cap="none" spc="0" normalizeH="0" baseline="0" noProof="0">
                <a:solidFill>
                  <a:srgbClr val="000000"/>
                </a:solidFill>
                <a:uLnTx/>
                <a:uFillTx/>
                <a:latin typeface="Arial" pitchFamily="34" charset="0"/>
                <a:cs typeface="Arial" pitchFamily="34" charset="0"/>
              </a:rPr>
              <a:t>Higher return on investment (ROI) is possible with Scrum because it reduces the time to market.</a:t>
            </a:r>
          </a:p>
        </p:txBody>
      </p:sp>
      <p:sp>
        <p:nvSpPr>
          <p:cNvPr id="11" name="Rectangle 10"/>
          <p:cNvSpPr/>
          <p:nvPr/>
        </p:nvSpPr>
        <p:spPr>
          <a:xfrm>
            <a:off x="8180238" y="2001380"/>
            <a:ext cx="611065" cy="1002469"/>
          </a:xfrm>
          <a:prstGeom prst="rect">
            <a:avLst/>
          </a:prstGeom>
          <a:solidFill>
            <a:srgbClr val="0EC07D"/>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3</a:t>
            </a:r>
          </a:p>
        </p:txBody>
      </p:sp>
      <p:sp>
        <p:nvSpPr>
          <p:cNvPr id="12" name="Freeform 11"/>
          <p:cNvSpPr/>
          <p:nvPr/>
        </p:nvSpPr>
        <p:spPr>
          <a:xfrm>
            <a:off x="760349" y="3685455"/>
            <a:ext cx="3511219" cy="1200052"/>
          </a:xfrm>
          <a:custGeom>
            <a:gdLst>
              <a:gd name="connsiteX0" fmla="*/ 0 w 3511219"/>
              <a:gd name="connsiteY0" fmla="*/ 0 h 1097255"/>
              <a:gd name="connsiteX1" fmla="*/ 3511219 w 3511219"/>
              <a:gd name="connsiteY1" fmla="*/ 0 h 1097255"/>
              <a:gd name="connsiteX2" fmla="*/ 3511219 w 3511219"/>
              <a:gd name="connsiteY2" fmla="*/ 1097255 h 1097255"/>
              <a:gd name="connsiteX3" fmla="*/ 0 w 3511219"/>
              <a:gd name="connsiteY3" fmla="*/ 1097255 h 1097255"/>
              <a:gd name="connsiteX4" fmla="*/ 0 w 3511219"/>
              <a:gd name="connsiteY4" fmla="*/ 0 h 10972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3511219" h="1097255">
                <a:moveTo>
                  <a:pt x="0" y="0"/>
                </a:moveTo>
                <a:lnTo>
                  <a:pt x="3511219" y="0"/>
                </a:lnTo>
                <a:lnTo>
                  <a:pt x="3511219" y="1097255"/>
                </a:lnTo>
                <a:lnTo>
                  <a:pt x="0" y="1097255"/>
                </a:lnTo>
                <a:lnTo>
                  <a:pt x="0" y="0"/>
                </a:lnTo>
                <a:close/>
              </a:path>
            </a:pathLst>
          </a:custGeom>
          <a:ln w="25400">
            <a:solidFill>
              <a:srgbClr val="0EC07D"/>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48640" tIns="91440" rIns="45720" bIns="45720" numCol="1" spcCol="1270" anchor="t"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5334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kern="1200" cap="none" spc="0" normalizeH="0" baseline="0" noProof="0">
                <a:solidFill>
                  <a:srgbClr val="000000"/>
                </a:solidFill>
                <a:uLnTx/>
                <a:uFillTx/>
                <a:latin typeface="Arial" pitchFamily="34" charset="0"/>
                <a:cs typeface="Arial" pitchFamily="34" charset="0"/>
              </a:rPr>
              <a:t>Scrum teams are committed to delivering products and services that satisfy the customers</a:t>
            </a:r>
            <a:endParaRPr lang="en-US" sz="1200" kern="1200">
              <a:latin typeface="Arial" pitchFamily="34" charset="0"/>
              <a:cs typeface="Arial" pitchFamily="34" charset="0"/>
            </a:endParaRPr>
          </a:p>
        </p:txBody>
      </p:sp>
      <p:sp>
        <p:nvSpPr>
          <p:cNvPr id="13" name="Rectangle 12"/>
          <p:cNvSpPr/>
          <p:nvPr/>
        </p:nvSpPr>
        <p:spPr>
          <a:xfrm>
            <a:off x="614048" y="3512114"/>
            <a:ext cx="611065" cy="1002469"/>
          </a:xfrm>
          <a:prstGeom prst="rect">
            <a:avLst/>
          </a:prstGeom>
          <a:solidFill>
            <a:srgbClr val="0EC07D"/>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4</a:t>
            </a:r>
          </a:p>
        </p:txBody>
      </p:sp>
      <p:sp>
        <p:nvSpPr>
          <p:cNvPr id="14" name="Freeform 13"/>
          <p:cNvSpPr/>
          <p:nvPr/>
        </p:nvSpPr>
        <p:spPr>
          <a:xfrm>
            <a:off x="4543444" y="3685455"/>
            <a:ext cx="3511219" cy="1200052"/>
          </a:xfrm>
          <a:custGeom>
            <a:gdLst>
              <a:gd name="connsiteX0" fmla="*/ 0 w 3511219"/>
              <a:gd name="connsiteY0" fmla="*/ 0 h 1097255"/>
              <a:gd name="connsiteX1" fmla="*/ 3511219 w 3511219"/>
              <a:gd name="connsiteY1" fmla="*/ 0 h 1097255"/>
              <a:gd name="connsiteX2" fmla="*/ 3511219 w 3511219"/>
              <a:gd name="connsiteY2" fmla="*/ 1097255 h 1097255"/>
              <a:gd name="connsiteX3" fmla="*/ 0 w 3511219"/>
              <a:gd name="connsiteY3" fmla="*/ 1097255 h 1097255"/>
              <a:gd name="connsiteX4" fmla="*/ 0 w 3511219"/>
              <a:gd name="connsiteY4" fmla="*/ 0 h 10972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3511219" h="1097255">
                <a:moveTo>
                  <a:pt x="0" y="0"/>
                </a:moveTo>
                <a:lnTo>
                  <a:pt x="3511219" y="0"/>
                </a:lnTo>
                <a:lnTo>
                  <a:pt x="3511219" y="1097255"/>
                </a:lnTo>
                <a:lnTo>
                  <a:pt x="0" y="1097255"/>
                </a:lnTo>
                <a:lnTo>
                  <a:pt x="0" y="0"/>
                </a:lnTo>
                <a:close/>
              </a:path>
            </a:pathLst>
          </a:custGeom>
          <a:ln w="25400">
            <a:solidFill>
              <a:srgbClr val="0EC07D"/>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48640" tIns="91440" rIns="45720" bIns="45720" numCol="1" spcCol="1270" anchor="t"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5334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kern="1200" cap="none" spc="0" normalizeH="0" baseline="0" noProof="0">
                <a:solidFill>
                  <a:srgbClr val="000000"/>
                </a:solidFill>
                <a:uLnTx/>
                <a:uFillTx/>
                <a:latin typeface="Arial" pitchFamily="34" charset="0"/>
                <a:cs typeface="Arial" pitchFamily="34" charset="0"/>
              </a:rPr>
              <a:t>Scrum promotes collaboration and team spirit among the stakeholders.</a:t>
            </a:r>
            <a:endParaRPr lang="en-US" sz="1200" kern="1200">
              <a:latin typeface="Arial" pitchFamily="34" charset="0"/>
              <a:cs typeface="Arial" pitchFamily="34" charset="0"/>
            </a:endParaRPr>
          </a:p>
        </p:txBody>
      </p:sp>
      <p:sp>
        <p:nvSpPr>
          <p:cNvPr id="15" name="Rectangle 14"/>
          <p:cNvSpPr/>
          <p:nvPr/>
        </p:nvSpPr>
        <p:spPr>
          <a:xfrm>
            <a:off x="4397143" y="3512114"/>
            <a:ext cx="611065" cy="1002469"/>
          </a:xfrm>
          <a:prstGeom prst="rect">
            <a:avLst/>
          </a:prstGeom>
          <a:solidFill>
            <a:srgbClr val="0EC07D"/>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5</a:t>
            </a:r>
          </a:p>
        </p:txBody>
      </p:sp>
      <p:sp>
        <p:nvSpPr>
          <p:cNvPr id="16" name="Freeform 15"/>
          <p:cNvSpPr/>
          <p:nvPr/>
        </p:nvSpPr>
        <p:spPr>
          <a:xfrm>
            <a:off x="8326539" y="3685455"/>
            <a:ext cx="3511219" cy="1200052"/>
          </a:xfrm>
          <a:custGeom>
            <a:gdLst>
              <a:gd name="connsiteX0" fmla="*/ 0 w 3511219"/>
              <a:gd name="connsiteY0" fmla="*/ 0 h 1097255"/>
              <a:gd name="connsiteX1" fmla="*/ 3511219 w 3511219"/>
              <a:gd name="connsiteY1" fmla="*/ 0 h 1097255"/>
              <a:gd name="connsiteX2" fmla="*/ 3511219 w 3511219"/>
              <a:gd name="connsiteY2" fmla="*/ 1097255 h 1097255"/>
              <a:gd name="connsiteX3" fmla="*/ 0 w 3511219"/>
              <a:gd name="connsiteY3" fmla="*/ 1097255 h 1097255"/>
              <a:gd name="connsiteX4" fmla="*/ 0 w 3511219"/>
              <a:gd name="connsiteY4" fmla="*/ 0 h 10972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3511219" h="1097255">
                <a:moveTo>
                  <a:pt x="0" y="0"/>
                </a:moveTo>
                <a:lnTo>
                  <a:pt x="3511219" y="0"/>
                </a:lnTo>
                <a:lnTo>
                  <a:pt x="3511219" y="1097255"/>
                </a:lnTo>
                <a:lnTo>
                  <a:pt x="0" y="1097255"/>
                </a:lnTo>
                <a:lnTo>
                  <a:pt x="0" y="0"/>
                </a:lnTo>
                <a:close/>
              </a:path>
            </a:pathLst>
          </a:custGeom>
          <a:ln w="25400">
            <a:solidFill>
              <a:srgbClr val="0EC07D"/>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48640" tIns="91440" rIns="45720" bIns="45720" numCol="1" spcCol="1270" anchor="t"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5334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kern="1200" cap="none" spc="0" normalizeH="0" baseline="0" noProof="0">
                <a:solidFill>
                  <a:srgbClr val="000000"/>
                </a:solidFill>
                <a:uLnTx/>
                <a:uFillTx/>
                <a:latin typeface="Arial" pitchFamily="34" charset="0"/>
                <a:cs typeface="Arial" pitchFamily="34" charset="0"/>
              </a:rPr>
              <a:t>Scrum encourages teams to take ownership of the projects and products so they can produce great results.</a:t>
            </a:r>
          </a:p>
        </p:txBody>
      </p:sp>
      <p:sp>
        <p:nvSpPr>
          <p:cNvPr id="17" name="Rectangle 16"/>
          <p:cNvSpPr/>
          <p:nvPr/>
        </p:nvSpPr>
        <p:spPr>
          <a:xfrm>
            <a:off x="8180238" y="3512114"/>
            <a:ext cx="611065" cy="1002469"/>
          </a:xfrm>
          <a:prstGeom prst="rect">
            <a:avLst/>
          </a:prstGeom>
          <a:solidFill>
            <a:srgbClr val="0EC07D"/>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6</a:t>
            </a:r>
          </a:p>
        </p:txBody>
      </p:sp>
      <p:sp>
        <p:nvSpPr>
          <p:cNvPr id="18" name="Freeform 17"/>
          <p:cNvSpPr/>
          <p:nvPr/>
        </p:nvSpPr>
        <p:spPr>
          <a:xfrm>
            <a:off x="760349" y="5196189"/>
            <a:ext cx="3511219" cy="1200052"/>
          </a:xfrm>
          <a:custGeom>
            <a:gdLst>
              <a:gd name="connsiteX0" fmla="*/ 0 w 3511219"/>
              <a:gd name="connsiteY0" fmla="*/ 0 h 1097255"/>
              <a:gd name="connsiteX1" fmla="*/ 3511219 w 3511219"/>
              <a:gd name="connsiteY1" fmla="*/ 0 h 1097255"/>
              <a:gd name="connsiteX2" fmla="*/ 3511219 w 3511219"/>
              <a:gd name="connsiteY2" fmla="*/ 1097255 h 1097255"/>
              <a:gd name="connsiteX3" fmla="*/ 0 w 3511219"/>
              <a:gd name="connsiteY3" fmla="*/ 1097255 h 1097255"/>
              <a:gd name="connsiteX4" fmla="*/ 0 w 3511219"/>
              <a:gd name="connsiteY4" fmla="*/ 0 h 10972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3511219" h="1097255">
                <a:moveTo>
                  <a:pt x="0" y="0"/>
                </a:moveTo>
                <a:lnTo>
                  <a:pt x="3511219" y="0"/>
                </a:lnTo>
                <a:lnTo>
                  <a:pt x="3511219" y="1097255"/>
                </a:lnTo>
                <a:lnTo>
                  <a:pt x="0" y="1097255"/>
                </a:lnTo>
                <a:lnTo>
                  <a:pt x="0" y="0"/>
                </a:lnTo>
                <a:close/>
              </a:path>
            </a:pathLst>
          </a:custGeom>
          <a:ln w="25400">
            <a:solidFill>
              <a:srgbClr val="0EC07D"/>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48640" tIns="91440" rIns="45720" bIns="45720" numCol="1" spcCol="1270" anchor="t"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5334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kern="1200" cap="none" spc="0" normalizeH="0" baseline="0" noProof="0">
                <a:solidFill>
                  <a:srgbClr val="000000"/>
                </a:solidFill>
                <a:uLnTx/>
                <a:uFillTx/>
                <a:latin typeface="Arial" pitchFamily="34" charset="0"/>
                <a:cs typeface="Arial" pitchFamily="34" charset="0"/>
              </a:rPr>
              <a:t>Scrum uses more relevant metrics to measure the outcome of any project.</a:t>
            </a:r>
            <a:endParaRPr lang="en-US" sz="1200" kern="1200">
              <a:latin typeface="Arial" pitchFamily="34" charset="0"/>
              <a:cs typeface="Arial" pitchFamily="34" charset="0"/>
            </a:endParaRPr>
          </a:p>
        </p:txBody>
      </p:sp>
      <p:sp>
        <p:nvSpPr>
          <p:cNvPr id="19" name="Rectangle 18"/>
          <p:cNvSpPr/>
          <p:nvPr/>
        </p:nvSpPr>
        <p:spPr>
          <a:xfrm>
            <a:off x="614048" y="5022847"/>
            <a:ext cx="611065" cy="1002469"/>
          </a:xfrm>
          <a:prstGeom prst="rect">
            <a:avLst/>
          </a:prstGeom>
          <a:solidFill>
            <a:srgbClr val="0EC07D"/>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7</a:t>
            </a:r>
          </a:p>
        </p:txBody>
      </p:sp>
      <p:sp>
        <p:nvSpPr>
          <p:cNvPr id="20" name="Freeform 19"/>
          <p:cNvSpPr/>
          <p:nvPr/>
        </p:nvSpPr>
        <p:spPr>
          <a:xfrm>
            <a:off x="4543444" y="5196189"/>
            <a:ext cx="3511219" cy="1200052"/>
          </a:xfrm>
          <a:custGeom>
            <a:gdLst>
              <a:gd name="connsiteX0" fmla="*/ 0 w 3511219"/>
              <a:gd name="connsiteY0" fmla="*/ 0 h 1097255"/>
              <a:gd name="connsiteX1" fmla="*/ 3511219 w 3511219"/>
              <a:gd name="connsiteY1" fmla="*/ 0 h 1097255"/>
              <a:gd name="connsiteX2" fmla="*/ 3511219 w 3511219"/>
              <a:gd name="connsiteY2" fmla="*/ 1097255 h 1097255"/>
              <a:gd name="connsiteX3" fmla="*/ 0 w 3511219"/>
              <a:gd name="connsiteY3" fmla="*/ 1097255 h 1097255"/>
              <a:gd name="connsiteX4" fmla="*/ 0 w 3511219"/>
              <a:gd name="connsiteY4" fmla="*/ 0 h 10972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3511219" h="1097255">
                <a:moveTo>
                  <a:pt x="0" y="0"/>
                </a:moveTo>
                <a:lnTo>
                  <a:pt x="3511219" y="0"/>
                </a:lnTo>
                <a:lnTo>
                  <a:pt x="3511219" y="1097255"/>
                </a:lnTo>
                <a:lnTo>
                  <a:pt x="0" y="1097255"/>
                </a:lnTo>
                <a:lnTo>
                  <a:pt x="0" y="0"/>
                </a:lnTo>
                <a:close/>
              </a:path>
            </a:pathLst>
          </a:custGeom>
          <a:ln w="25400">
            <a:solidFill>
              <a:srgbClr val="0EC07D"/>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48640" tIns="91440" rIns="45720" bIns="45720" numCol="1" spcCol="1270" anchor="t"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5334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kern="1200" cap="none" spc="0" normalizeH="0" baseline="0" noProof="0">
                <a:solidFill>
                  <a:srgbClr val="000000"/>
                </a:solidFill>
                <a:uLnTx/>
                <a:uFillTx/>
                <a:latin typeface="Arial" pitchFamily="34" charset="0"/>
                <a:cs typeface="Arial" pitchFamily="34" charset="0"/>
              </a:rPr>
              <a:t>Scrum ensures visibility on progress and control over the project.</a:t>
            </a:r>
            <a:endParaRPr lang="en-US" sz="1200" kern="1200">
              <a:latin typeface="Arial" pitchFamily="34" charset="0"/>
              <a:cs typeface="Arial" pitchFamily="34" charset="0"/>
            </a:endParaRPr>
          </a:p>
        </p:txBody>
      </p:sp>
      <p:sp>
        <p:nvSpPr>
          <p:cNvPr id="21" name="Rectangle 20"/>
          <p:cNvSpPr/>
          <p:nvPr/>
        </p:nvSpPr>
        <p:spPr>
          <a:xfrm>
            <a:off x="4397143" y="5022847"/>
            <a:ext cx="611065" cy="1002469"/>
          </a:xfrm>
          <a:prstGeom prst="rect">
            <a:avLst/>
          </a:prstGeom>
          <a:solidFill>
            <a:srgbClr val="0EC07D"/>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8</a:t>
            </a:r>
          </a:p>
        </p:txBody>
      </p:sp>
      <p:sp>
        <p:nvSpPr>
          <p:cNvPr id="22" name="Freeform 21"/>
          <p:cNvSpPr/>
          <p:nvPr/>
        </p:nvSpPr>
        <p:spPr>
          <a:xfrm>
            <a:off x="8326539" y="5196189"/>
            <a:ext cx="3511219" cy="1200052"/>
          </a:xfrm>
          <a:custGeom>
            <a:gdLst>
              <a:gd name="connsiteX0" fmla="*/ 0 w 3511219"/>
              <a:gd name="connsiteY0" fmla="*/ 0 h 1097255"/>
              <a:gd name="connsiteX1" fmla="*/ 3511219 w 3511219"/>
              <a:gd name="connsiteY1" fmla="*/ 0 h 1097255"/>
              <a:gd name="connsiteX2" fmla="*/ 3511219 w 3511219"/>
              <a:gd name="connsiteY2" fmla="*/ 1097255 h 1097255"/>
              <a:gd name="connsiteX3" fmla="*/ 0 w 3511219"/>
              <a:gd name="connsiteY3" fmla="*/ 1097255 h 1097255"/>
              <a:gd name="connsiteX4" fmla="*/ 0 w 3511219"/>
              <a:gd name="connsiteY4" fmla="*/ 0 h 1097255"/>
            </a:gdLst>
            <a:cxnLst>
              <a:cxn ang="0">
                <a:pos x="connsiteX0" y="connsiteY0"/>
              </a:cxn>
              <a:cxn ang="0">
                <a:pos x="connsiteX1" y="connsiteY1"/>
              </a:cxn>
              <a:cxn ang="0">
                <a:pos x="connsiteX2" y="connsiteY2"/>
              </a:cxn>
              <a:cxn ang="0">
                <a:pos x="connsiteX3" y="connsiteY3"/>
              </a:cxn>
              <a:cxn ang="0">
                <a:pos x="connsiteX4" y="connsiteY4"/>
              </a:cxn>
            </a:cxnLst>
            <a:rect l="l" t="t" r="r" b="b"/>
            <a:pathLst>
              <a:path w="3511219" h="1097255">
                <a:moveTo>
                  <a:pt x="0" y="0"/>
                </a:moveTo>
                <a:lnTo>
                  <a:pt x="3511219" y="0"/>
                </a:lnTo>
                <a:lnTo>
                  <a:pt x="3511219" y="1097255"/>
                </a:lnTo>
                <a:lnTo>
                  <a:pt x="0" y="1097255"/>
                </a:lnTo>
                <a:lnTo>
                  <a:pt x="0" y="0"/>
                </a:lnTo>
                <a:close/>
              </a:path>
            </a:pathLst>
          </a:custGeom>
          <a:ln w="25400">
            <a:solidFill>
              <a:srgbClr val="0EC07D"/>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48640" tIns="91440" rIns="45720" bIns="45720" numCol="1" spcCol="1270" anchor="t"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533400" fontAlgn="auto">
              <a:lnSpc>
                <a:spcPct val="10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kern="1200" cap="none" spc="0" normalizeH="0" baseline="0" noProof="0">
                <a:solidFill>
                  <a:srgbClr val="000000"/>
                </a:solidFill>
                <a:uLnTx/>
                <a:uFillTx/>
                <a:latin typeface="Arial" pitchFamily="34" charset="0"/>
                <a:cs typeface="Arial" pitchFamily="34" charset="0"/>
              </a:rPr>
              <a:t>Most importantly Scrum mitigates the risk of complete project failure, as products are built over iterations. Any failure can be identified rectified before proceeding to the next iteration. </a:t>
            </a:r>
          </a:p>
        </p:txBody>
      </p:sp>
      <p:sp>
        <p:nvSpPr>
          <p:cNvPr id="23" name="Rectangle 22"/>
          <p:cNvSpPr/>
          <p:nvPr/>
        </p:nvSpPr>
        <p:spPr>
          <a:xfrm>
            <a:off x="8180238" y="5022847"/>
            <a:ext cx="611065" cy="1002469"/>
          </a:xfrm>
          <a:prstGeom prst="rect">
            <a:avLst/>
          </a:prstGeom>
          <a:solidFill>
            <a:srgbClr val="0EC07D"/>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9</a:t>
            </a:r>
          </a:p>
        </p:txBody>
      </p:sp>
    </p:spTree>
    <p:extLst>
      <p:ext uri="{BB962C8B-B14F-4D97-AF65-F5344CB8AC3E}">
        <p14:creationId xmlns:p14="http://schemas.microsoft.com/office/powerpoint/2010/main" val="206866325"/>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71"/>
        <p:cNvGrpSpPr/>
        <p:nvPr/>
      </p:nvGrpSpPr>
      <p:grpSpPr>
        <a:xfrm>
          <a:off x="0" y="0"/>
          <a:ext cx="0" cy="0"/>
        </a:xfrm>
      </p:grpSpPr>
      <p:sp>
        <p:nvSpPr>
          <p:cNvPr id="72" name="Google Shape;72;p16"/>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1.23 Planning and Estimation - An Introduction</a:t>
            </a:r>
          </a:p>
        </p:txBody>
      </p:sp>
      <p:sp>
        <p:nvSpPr>
          <p:cNvPr id="73" name="Google Shape;73;p16"/>
          <p:cNvSpPr txBox="1">
            <a:spLocks noGrp="1"/>
          </p:cNvSpPr>
          <p:nvPr>
            <p:ph type="body" idx="2"/>
          </p:nvPr>
        </p:nvSpPr>
        <p:spPr/>
        <p:txBody>
          <a:bodyPr/>
          <a:lstStyle/>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Estimation and planning are not just about determining an appropriate schedule or deadline for any given project.</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Planning for any project should be an iterative and ongoing process to determine what to build and when to deliver it.</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factors to be considered while planning are the features to be built, available resources and the schedule.</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Planning is a very important step in implementing Agile or any other development method. </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17" name="Group 16"/>
          <p:cNvGrpSpPr/>
          <p:nvPr/>
        </p:nvGrpSpPr>
        <p:grpSpPr>
          <a:xfrm>
            <a:off x="914356" y="3739281"/>
            <a:ext cx="5762215" cy="2650752"/>
            <a:chOff x="914356" y="3753795"/>
            <a:chExt cx="5355815" cy="2650752"/>
          </a:xfrm>
        </p:grpSpPr>
        <p:sp>
          <p:nvSpPr>
            <p:cNvPr id="6" name="Rounded Rectangle 5"/>
            <p:cNvSpPr/>
            <p:nvPr/>
          </p:nvSpPr>
          <p:spPr>
            <a:xfrm>
              <a:off x="914356" y="3753795"/>
              <a:ext cx="5355815" cy="365621"/>
            </a:xfrm>
            <a:prstGeom prst="roundRect">
              <a:avLst/>
            </a:prstGeom>
            <a:solidFill>
              <a:srgbClr val="0EC07D"/>
            </a:solidFill>
            <a:ln w="28575">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18329" rIns="22139" bIns="1832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2667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Planning is important because it helps in the following:</a:t>
              </a:r>
            </a:p>
          </p:txBody>
        </p:sp>
        <p:sp>
          <p:nvSpPr>
            <p:cNvPr id="7" name="Freeform 6"/>
            <p:cNvSpPr/>
            <p:nvPr/>
          </p:nvSpPr>
          <p:spPr>
            <a:xfrm>
              <a:off x="941761" y="4119416"/>
              <a:ext cx="91440" cy="274215"/>
            </a:xfrm>
            <a:custGeom>
              <a:rect l="0" t="0" r="0" b="0"/>
              <a:pathLst>
                <a:path>
                  <a:moveTo>
                    <a:pt x="45720" y="0"/>
                  </a:moveTo>
                  <a:lnTo>
                    <a:pt x="45720" y="274215"/>
                  </a:lnTo>
                  <a:lnTo>
                    <a:pt x="118844" y="274215"/>
                  </a:lnTo>
                </a:path>
              </a:pathLst>
            </a:custGeom>
            <a:noFill/>
            <a:ln w="28575">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8" name="Rounded Rectangle 7"/>
            <p:cNvSpPr/>
            <p:nvPr/>
          </p:nvSpPr>
          <p:spPr>
            <a:xfrm>
              <a:off x="1060605" y="4210821"/>
              <a:ext cx="5209566" cy="365621"/>
            </a:xfrm>
            <a:prstGeom prst="roundRect">
              <a:avLst/>
            </a:prstGeom>
            <a:ln w="28575">
              <a:solidFill>
                <a:srgbClr val="0EC07D"/>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18329" rIns="22139" bIns="1832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26670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Reducing risk</a:t>
              </a:r>
            </a:p>
          </p:txBody>
        </p:sp>
        <p:sp>
          <p:nvSpPr>
            <p:cNvPr id="9" name="Freeform 8"/>
            <p:cNvSpPr/>
            <p:nvPr/>
          </p:nvSpPr>
          <p:spPr>
            <a:xfrm>
              <a:off x="941761" y="4119416"/>
              <a:ext cx="91440" cy="731242"/>
            </a:xfrm>
            <a:custGeom>
              <a:rect l="0" t="0" r="0" b="0"/>
              <a:pathLst>
                <a:path>
                  <a:moveTo>
                    <a:pt x="45720" y="0"/>
                  </a:moveTo>
                  <a:lnTo>
                    <a:pt x="45720" y="731242"/>
                  </a:lnTo>
                  <a:lnTo>
                    <a:pt x="118844" y="731242"/>
                  </a:lnTo>
                </a:path>
              </a:pathLst>
            </a:custGeom>
            <a:noFill/>
            <a:ln w="28575">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0" name="Rounded Rectangle 9"/>
            <p:cNvSpPr/>
            <p:nvPr/>
          </p:nvSpPr>
          <p:spPr>
            <a:xfrm>
              <a:off x="1060605" y="4667847"/>
              <a:ext cx="5209566" cy="365621"/>
            </a:xfrm>
            <a:prstGeom prst="roundRect">
              <a:avLst/>
            </a:prstGeom>
            <a:ln w="28575">
              <a:solidFill>
                <a:srgbClr val="0EC07D"/>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18329" rIns="22139" bIns="1832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26670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Reducing uncertainty</a:t>
              </a:r>
            </a:p>
          </p:txBody>
        </p:sp>
        <p:sp>
          <p:nvSpPr>
            <p:cNvPr id="11" name="Freeform 10"/>
            <p:cNvSpPr/>
            <p:nvPr/>
          </p:nvSpPr>
          <p:spPr>
            <a:xfrm>
              <a:off x="941761" y="4119416"/>
              <a:ext cx="91440" cy="1188268"/>
            </a:xfrm>
            <a:custGeom>
              <a:rect l="0" t="0" r="0" b="0"/>
              <a:pathLst>
                <a:path>
                  <a:moveTo>
                    <a:pt x="45720" y="0"/>
                  </a:moveTo>
                  <a:lnTo>
                    <a:pt x="45720" y="1188268"/>
                  </a:lnTo>
                  <a:lnTo>
                    <a:pt x="118844" y="1188268"/>
                  </a:lnTo>
                </a:path>
              </a:pathLst>
            </a:custGeom>
            <a:noFill/>
            <a:ln w="28575">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2" name="Rounded Rectangle 11"/>
            <p:cNvSpPr/>
            <p:nvPr/>
          </p:nvSpPr>
          <p:spPr>
            <a:xfrm>
              <a:off x="1060605" y="5124874"/>
              <a:ext cx="5209566" cy="365621"/>
            </a:xfrm>
            <a:prstGeom prst="roundRect">
              <a:avLst/>
            </a:prstGeom>
            <a:ln w="28575">
              <a:solidFill>
                <a:srgbClr val="0EC07D"/>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18329" rIns="22139" bIns="1832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26670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Supporting better decision making</a:t>
              </a:r>
            </a:p>
          </p:txBody>
        </p:sp>
        <p:sp>
          <p:nvSpPr>
            <p:cNvPr id="13" name="Freeform 12"/>
            <p:cNvSpPr/>
            <p:nvPr/>
          </p:nvSpPr>
          <p:spPr>
            <a:xfrm>
              <a:off x="941761" y="4119416"/>
              <a:ext cx="91440" cy="1645294"/>
            </a:xfrm>
            <a:custGeom>
              <a:rect l="0" t="0" r="0" b="0"/>
              <a:pathLst>
                <a:path>
                  <a:moveTo>
                    <a:pt x="45720" y="0"/>
                  </a:moveTo>
                  <a:lnTo>
                    <a:pt x="45720" y="1645294"/>
                  </a:lnTo>
                  <a:lnTo>
                    <a:pt x="118844" y="1645294"/>
                  </a:lnTo>
                </a:path>
              </a:pathLst>
            </a:custGeom>
            <a:noFill/>
            <a:ln w="28575">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4" name="Rounded Rectangle 13"/>
            <p:cNvSpPr/>
            <p:nvPr/>
          </p:nvSpPr>
          <p:spPr>
            <a:xfrm>
              <a:off x="1060605" y="5581900"/>
              <a:ext cx="5209566" cy="365621"/>
            </a:xfrm>
            <a:prstGeom prst="roundRect">
              <a:avLst/>
            </a:prstGeom>
            <a:ln w="28575">
              <a:solidFill>
                <a:srgbClr val="0EC07D"/>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18329" rIns="22139" bIns="1832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26670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Establishing trust</a:t>
              </a:r>
            </a:p>
          </p:txBody>
        </p:sp>
        <p:sp>
          <p:nvSpPr>
            <p:cNvPr id="15" name="Freeform 14"/>
            <p:cNvSpPr/>
            <p:nvPr/>
          </p:nvSpPr>
          <p:spPr>
            <a:xfrm>
              <a:off x="941761" y="4119416"/>
              <a:ext cx="91440" cy="2102321"/>
            </a:xfrm>
            <a:custGeom>
              <a:rect l="0" t="0" r="0" b="0"/>
              <a:pathLst>
                <a:path>
                  <a:moveTo>
                    <a:pt x="45720" y="0"/>
                  </a:moveTo>
                  <a:lnTo>
                    <a:pt x="45720" y="2102321"/>
                  </a:lnTo>
                  <a:lnTo>
                    <a:pt x="118844" y="2102321"/>
                  </a:lnTo>
                </a:path>
              </a:pathLst>
            </a:custGeom>
            <a:noFill/>
            <a:ln w="28575">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6" name="Rounded Rectangle 15"/>
            <p:cNvSpPr/>
            <p:nvPr/>
          </p:nvSpPr>
          <p:spPr>
            <a:xfrm>
              <a:off x="1060605" y="6038926"/>
              <a:ext cx="5209566" cy="365621"/>
            </a:xfrm>
            <a:prstGeom prst="roundRect">
              <a:avLst/>
            </a:prstGeom>
            <a:ln w="28575">
              <a:solidFill>
                <a:srgbClr val="0EC07D"/>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18329" rIns="22139" bIns="1832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26670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Conveying information</a:t>
              </a:r>
            </a:p>
          </p:txBody>
        </p:sp>
      </p:grpSp>
    </p:spTree>
    <p:extLst>
      <p:ext uri="{BB962C8B-B14F-4D97-AF65-F5344CB8AC3E}">
        <p14:creationId xmlns:p14="http://schemas.microsoft.com/office/powerpoint/2010/main" val="559385257"/>
      </p:ext>
    </p:extLst>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77"/>
        <p:cNvGrpSpPr/>
        <p:nvPr/>
      </p:nvGrpSpPr>
      <p:grpSpPr>
        <a:xfrm>
          <a:off x="0" y="0"/>
          <a:ext cx="0" cy="0"/>
        </a:xfrm>
      </p:grpSpPr>
      <p:sp>
        <p:nvSpPr>
          <p:cNvPr id="79" name="Google Shape;79;p17"/>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1.23.1 Agile Planning</a:t>
            </a:r>
          </a:p>
        </p:txBody>
      </p:sp>
      <p:sp>
        <p:nvSpPr>
          <p:cNvPr id="78" name="Google Shape;78;p17"/>
          <p:cNvSpPr txBox="1">
            <a:spLocks noGrp="1"/>
          </p:cNvSpPr>
          <p:nvPr>
            <p:ph type="body" idx="2"/>
          </p:nvPr>
        </p:nvSpPr>
        <p:spPr>
          <a:xfrm>
            <a:off x="514350" y="1304995"/>
            <a:ext cx="10915649" cy="4840828"/>
          </a:xfrm>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According to Mike Cohn, the author of </a:t>
            </a:r>
            <a:r>
              <a:rPr kumimoji="0" lang="en-US" sz="1800" b="0" i="1"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Agile Estimating and Planning</a:t>
            </a: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“Agile planning balances the effort and investment in planning with the knowledge that we will revise the plan through the course of the project.”</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Plan changes only if there is a need that arises based on the learning acquired through the course of the project.</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Plan changes if the customer requirements change, or change in technology or change in priorities. </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4" name="Group 3"/>
          <p:cNvGrpSpPr/>
          <p:nvPr/>
        </p:nvGrpSpPr>
        <p:grpSpPr>
          <a:xfrm>
            <a:off x="885327" y="3575369"/>
            <a:ext cx="5762215" cy="2193726"/>
            <a:chOff x="885327" y="3495071"/>
            <a:chExt cx="5762215" cy="2193726"/>
          </a:xfrm>
        </p:grpSpPr>
        <p:sp>
          <p:nvSpPr>
            <p:cNvPr id="7" name="Rounded Rectangle 6"/>
            <p:cNvSpPr/>
            <p:nvPr/>
          </p:nvSpPr>
          <p:spPr>
            <a:xfrm>
              <a:off x="885327" y="3495071"/>
              <a:ext cx="5762215" cy="365621"/>
            </a:xfrm>
            <a:prstGeom prst="roundRect">
              <a:avLst/>
            </a:prstGeom>
            <a:solidFill>
              <a:srgbClr val="0EC07D"/>
            </a:solidFill>
            <a:ln w="28575">
              <a:solidFill>
                <a:srgbClr val="0EC07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18329" rIns="22139" bIns="1832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266700" fontAlgn="auto">
                <a:lnSpc>
                  <a:spcPct val="90000"/>
                </a:lnSpc>
                <a:spcBef>
                  <a:spcPct val="0"/>
                </a:spcBef>
                <a:spcAft>
                  <a:spcPct val="3500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The most important aspects of Agile planning include:</a:t>
              </a:r>
            </a:p>
          </p:txBody>
        </p:sp>
        <p:sp>
          <p:nvSpPr>
            <p:cNvPr id="8" name="Freeform 7"/>
            <p:cNvSpPr/>
            <p:nvPr/>
          </p:nvSpPr>
          <p:spPr>
            <a:xfrm>
              <a:off x="914811" y="3860692"/>
              <a:ext cx="98378" cy="274215"/>
            </a:xfrm>
            <a:custGeom>
              <a:rect l="0" t="0" r="0" b="0"/>
              <a:pathLst>
                <a:path>
                  <a:moveTo>
                    <a:pt x="45720" y="0"/>
                  </a:moveTo>
                  <a:lnTo>
                    <a:pt x="45720" y="274215"/>
                  </a:lnTo>
                  <a:lnTo>
                    <a:pt x="118844" y="274215"/>
                  </a:lnTo>
                </a:path>
              </a:pathLst>
            </a:custGeom>
            <a:noFill/>
            <a:ln w="28575">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9" name="Rounded Rectangle 8"/>
            <p:cNvSpPr/>
            <p:nvPr/>
          </p:nvSpPr>
          <p:spPr>
            <a:xfrm>
              <a:off x="1042673" y="3952097"/>
              <a:ext cx="5604869" cy="365621"/>
            </a:xfrm>
            <a:prstGeom prst="roundRect">
              <a:avLst/>
            </a:prstGeom>
            <a:ln w="28575">
              <a:solidFill>
                <a:srgbClr val="0EC07D"/>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18329" rIns="22139" bIns="1832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26670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It is focused more on the planning than the plan</a:t>
              </a:r>
            </a:p>
          </p:txBody>
        </p:sp>
        <p:sp>
          <p:nvSpPr>
            <p:cNvPr id="10" name="Freeform 9"/>
            <p:cNvSpPr/>
            <p:nvPr/>
          </p:nvSpPr>
          <p:spPr>
            <a:xfrm>
              <a:off x="914811" y="3860692"/>
              <a:ext cx="98378" cy="731242"/>
            </a:xfrm>
            <a:custGeom>
              <a:rect l="0" t="0" r="0" b="0"/>
              <a:pathLst>
                <a:path>
                  <a:moveTo>
                    <a:pt x="45720" y="0"/>
                  </a:moveTo>
                  <a:lnTo>
                    <a:pt x="45720" y="731242"/>
                  </a:lnTo>
                  <a:lnTo>
                    <a:pt x="118844" y="731242"/>
                  </a:lnTo>
                </a:path>
              </a:pathLst>
            </a:custGeom>
            <a:noFill/>
            <a:ln w="28575">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1" name="Rounded Rectangle 10"/>
            <p:cNvSpPr/>
            <p:nvPr/>
          </p:nvSpPr>
          <p:spPr>
            <a:xfrm>
              <a:off x="1042673" y="4409123"/>
              <a:ext cx="5604869" cy="365621"/>
            </a:xfrm>
            <a:prstGeom prst="roundRect">
              <a:avLst/>
            </a:prstGeom>
            <a:ln w="28575">
              <a:solidFill>
                <a:srgbClr val="0EC07D"/>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18329" rIns="22139" bIns="1832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26670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It encourages change</a:t>
              </a:r>
            </a:p>
          </p:txBody>
        </p:sp>
        <p:sp>
          <p:nvSpPr>
            <p:cNvPr id="12" name="Freeform 11"/>
            <p:cNvSpPr/>
            <p:nvPr/>
          </p:nvSpPr>
          <p:spPr>
            <a:xfrm>
              <a:off x="914811" y="3860692"/>
              <a:ext cx="98378" cy="1188268"/>
            </a:xfrm>
            <a:custGeom>
              <a:rect l="0" t="0" r="0" b="0"/>
              <a:pathLst>
                <a:path>
                  <a:moveTo>
                    <a:pt x="45720" y="0"/>
                  </a:moveTo>
                  <a:lnTo>
                    <a:pt x="45720" y="1188268"/>
                  </a:lnTo>
                  <a:lnTo>
                    <a:pt x="118844" y="1188268"/>
                  </a:lnTo>
                </a:path>
              </a:pathLst>
            </a:custGeom>
            <a:noFill/>
            <a:ln w="28575">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3" name="Rounded Rectangle 12"/>
            <p:cNvSpPr/>
            <p:nvPr/>
          </p:nvSpPr>
          <p:spPr>
            <a:xfrm>
              <a:off x="1042673" y="4866150"/>
              <a:ext cx="5604869" cy="365621"/>
            </a:xfrm>
            <a:prstGeom prst="roundRect">
              <a:avLst/>
            </a:prstGeom>
            <a:ln w="28575">
              <a:solidFill>
                <a:srgbClr val="0EC07D"/>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18329" rIns="22139" bIns="1832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26670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It results in plans that are easily changed</a:t>
              </a:r>
            </a:p>
          </p:txBody>
        </p:sp>
        <p:sp>
          <p:nvSpPr>
            <p:cNvPr id="14" name="Freeform 13"/>
            <p:cNvSpPr/>
            <p:nvPr/>
          </p:nvSpPr>
          <p:spPr>
            <a:xfrm>
              <a:off x="914811" y="3860692"/>
              <a:ext cx="98378" cy="1645294"/>
            </a:xfrm>
            <a:custGeom>
              <a:rect l="0" t="0" r="0" b="0"/>
              <a:pathLst>
                <a:path>
                  <a:moveTo>
                    <a:pt x="45720" y="0"/>
                  </a:moveTo>
                  <a:lnTo>
                    <a:pt x="45720" y="1645294"/>
                  </a:lnTo>
                  <a:lnTo>
                    <a:pt x="118844" y="1645294"/>
                  </a:lnTo>
                </a:path>
              </a:pathLst>
            </a:custGeom>
            <a:noFill/>
            <a:ln w="28575">
              <a:solidFill>
                <a:srgbClr val="0EC07D"/>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p>
          </p:txBody>
        </p:sp>
        <p:sp>
          <p:nvSpPr>
            <p:cNvPr id="15" name="Rounded Rectangle 14"/>
            <p:cNvSpPr/>
            <p:nvPr/>
          </p:nvSpPr>
          <p:spPr>
            <a:xfrm>
              <a:off x="1042673" y="5323176"/>
              <a:ext cx="5604869" cy="365621"/>
            </a:xfrm>
            <a:prstGeom prst="roundRect">
              <a:avLst/>
            </a:prstGeom>
            <a:ln w="28575">
              <a:solidFill>
                <a:srgbClr val="0EC07D"/>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18329" rIns="22139" bIns="18329" numCol="1" spcCol="1270" anchor="ctr" anchorCtr="0">
              <a:noAutofit/>
            </a:bodyP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dk1">
                      <a:hueOff val="0"/>
                      <a:satOff val="0"/>
                      <a:lumOff val="0"/>
                      <a:alphaOff val="0"/>
                    </a:schemeClr>
                  </a:solidFill>
                  <a:uLnTx/>
                  <a:uFillTx/>
                  <a:latin typeface="Arial" pitchFamily="34" charset="0"/>
                  <a:ea typeface="Arial" pitchFamily="34" charset="0"/>
                  <a:cs typeface="Arial" pitchFamily="34" charset="0"/>
                  <a:sym typeface="Arial" pitchFamily="34" charset="0"/>
                </a:defRPr>
              </a:lvl9pPr>
            </a:lstStyle>
            <a:p>
              <a:pPr marL="0" marR="0" lvl="0" indent="0" algn="l" defTabSz="266700" fontAlgn="auto">
                <a:lnSpc>
                  <a:spcPct val="90000"/>
                </a:lnSpc>
                <a:spcBef>
                  <a:spcPct val="0"/>
                </a:spcBef>
                <a:spcAft>
                  <a:spcPct val="3500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000000"/>
                  </a:solidFill>
                  <a:uLnTx/>
                  <a:uFillTx/>
                  <a:latin typeface="Arial" pitchFamily="34" charset="0"/>
                  <a:cs typeface="Arial" pitchFamily="34" charset="0"/>
                </a:rPr>
                <a:t>It’s spread throughout the project</a:t>
              </a:r>
            </a:p>
          </p:txBody>
        </p:sp>
      </p:grpSp>
    </p:spTree>
    <p:extLst>
      <p:ext uri="{BB962C8B-B14F-4D97-AF65-F5344CB8AC3E}">
        <p14:creationId xmlns:p14="http://schemas.microsoft.com/office/powerpoint/2010/main" val="2903403408"/>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83"/>
        <p:cNvGrpSpPr/>
        <p:nvPr/>
      </p:nvGrpSpPr>
      <p:grpSpPr>
        <a:xfrm>
          <a:off x="0" y="0"/>
          <a:ext cx="0" cy="0"/>
        </a:xfrm>
      </p:grpSpPr>
      <p:sp>
        <p:nvSpPr>
          <p:cNvPr id="84" name="Google Shape;84;p18"/>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1.24 Need for Agile Planning</a:t>
            </a:r>
          </a:p>
        </p:txBody>
      </p:sp>
      <p:sp>
        <p:nvSpPr>
          <p:cNvPr id="85" name="Google Shape;85;p18"/>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p>
        </p:txBody>
      </p:sp>
      <p:grpSp>
        <p:nvGrpSpPr>
          <p:cNvPr id="6" name="Group 5"/>
          <p:cNvGrpSpPr/>
          <p:nvPr/>
        </p:nvGrpSpPr>
        <p:grpSpPr>
          <a:xfrm>
            <a:off x="514350" y="1304995"/>
            <a:ext cx="11131312" cy="3702433"/>
            <a:chOff x="514348" y="2236479"/>
            <a:chExt cx="11131312" cy="3260991"/>
          </a:xfrm>
        </p:grpSpPr>
        <p:sp>
          <p:nvSpPr>
            <p:cNvPr id="7" name="Rounded Rectangle 6"/>
            <p:cNvSpPr/>
            <p:nvPr/>
          </p:nvSpPr>
          <p:spPr>
            <a:xfrm>
              <a:off x="514349" y="2236486"/>
              <a:ext cx="11131311" cy="3260984"/>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Focusing more on activities than delivered features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Ignoring the prioritization</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Not considering the existence of uncertainty</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Considering estimations as commitments</a:t>
              </a:r>
            </a:p>
            <a:p>
              <a:pPr marL="0" marR="0" lvl="1" indent="0" algn="l"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To keep up with the progress of Agile projects and the dynamic environments, the planning has to be Agile as well.</a:t>
              </a:r>
            </a:p>
            <a:p>
              <a:pPr marL="0" marR="0" lvl="1" indent="0" algn="l" defTabSz="914400" fontAlgn="auto">
                <a:lnSpc>
                  <a:spcPct val="100000"/>
                </a:lnSpc>
                <a:spcBef>
                  <a:spcPts val="60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Agile planning factors in the user requirements and the plan is adapted to accommodate the changes, which makes it superior to traditional planning. </a:t>
              </a:r>
            </a:p>
          </p:txBody>
        </p:sp>
        <p:sp>
          <p:nvSpPr>
            <p:cNvPr id="8" name="Rounded Rectangle 7"/>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Agile planning helps in overcoming the deficiencies associated with traditional planning, which include:</a:t>
              </a:r>
            </a:p>
          </p:txBody>
        </p:sp>
      </p:grpSp>
    </p:spTree>
    <p:extLst>
      <p:ext uri="{BB962C8B-B14F-4D97-AF65-F5344CB8AC3E}">
        <p14:creationId xmlns:p14="http://schemas.microsoft.com/office/powerpoint/2010/main" val="2319405291"/>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89"/>
        <p:cNvGrpSpPr/>
        <p:nvPr/>
      </p:nvGrpSpPr>
      <p:grpSpPr>
        <a:xfrm>
          <a:off x="0" y="0"/>
          <a:ext cx="0" cy="0"/>
        </a:xfrm>
      </p:grpSpPr>
      <p:sp>
        <p:nvSpPr>
          <p:cNvPr id="90" name="Google Shape;90;p19"/>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1.25 The Agile Planning Onion</a:t>
            </a:r>
          </a:p>
        </p:txBody>
      </p:sp>
      <p:sp>
        <p:nvSpPr>
          <p:cNvPr id="91" name="Google Shape;91;p19"/>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given image illustrates the relationship between the different planning horizons.</a:t>
            </a:r>
            <a:endParaRPr lang="en-US"/>
          </a:p>
        </p:txBody>
      </p:sp>
      <p:sp>
        <p:nvSpPr>
          <p:cNvPr id="93" name="Google Shape;93;p19"/>
          <p:cNvSpPr txBox="1"/>
          <p:nvPr/>
        </p:nvSpPr>
        <p:spPr>
          <a:xfrm>
            <a:off x="58056" y="6184052"/>
            <a:ext cx="2649200" cy="31172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 sz="900" b="0" i="1"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Credit: Mike Cohn</a:t>
            </a:r>
            <a:endParaRPr sz="900" i="1"/>
          </a:p>
        </p:txBody>
      </p:sp>
      <p:grpSp>
        <p:nvGrpSpPr>
          <p:cNvPr id="9" name="Group 8"/>
          <p:cNvGrpSpPr/>
          <p:nvPr/>
        </p:nvGrpSpPr>
        <p:grpSpPr>
          <a:xfrm>
            <a:off x="2752262" y="1893397"/>
            <a:ext cx="5428345" cy="4461999"/>
            <a:chOff x="2752262" y="1893397"/>
            <a:chExt cx="5428345" cy="4461999"/>
          </a:xfrm>
        </p:grpSpPr>
        <p:sp>
          <p:nvSpPr>
            <p:cNvPr id="6" name="Rounded Rectangle 5"/>
            <p:cNvSpPr/>
            <p:nvPr/>
          </p:nvSpPr>
          <p:spPr>
            <a:xfrm>
              <a:off x="4195240" y="4309856"/>
              <a:ext cx="2542391" cy="2045540"/>
            </a:xfrm>
            <a:prstGeom prst="roundRect">
              <a:avLst>
                <a:gd name="adj" fmla="val 46097"/>
              </a:avLst>
            </a:prstGeom>
            <a:no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2" name="Rounded Rectangle 11"/>
            <p:cNvSpPr/>
            <p:nvPr/>
          </p:nvSpPr>
          <p:spPr>
            <a:xfrm>
              <a:off x="2752262" y="1987891"/>
              <a:ext cx="5428345" cy="4367505"/>
            </a:xfrm>
            <a:prstGeom prst="roundRect">
              <a:avLst>
                <a:gd name="adj" fmla="val 46097"/>
              </a:avLst>
            </a:prstGeom>
            <a:no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 name="Rounded Rectangle 12"/>
            <p:cNvSpPr/>
            <p:nvPr/>
          </p:nvSpPr>
          <p:spPr>
            <a:xfrm>
              <a:off x="3095827" y="2540738"/>
              <a:ext cx="4741216" cy="3814657"/>
            </a:xfrm>
            <a:prstGeom prst="roundRect">
              <a:avLst>
                <a:gd name="adj" fmla="val 46097"/>
              </a:avLst>
            </a:prstGeom>
            <a:no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4" name="Rounded Rectangle 13"/>
            <p:cNvSpPr/>
            <p:nvPr/>
          </p:nvSpPr>
          <p:spPr>
            <a:xfrm>
              <a:off x="3436442" y="3088838"/>
              <a:ext cx="4059986" cy="3266557"/>
            </a:xfrm>
            <a:prstGeom prst="roundRect">
              <a:avLst>
                <a:gd name="adj" fmla="val 46097"/>
              </a:avLst>
            </a:prstGeom>
            <a:no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5" name="Rounded Rectangle 14"/>
            <p:cNvSpPr/>
            <p:nvPr/>
          </p:nvSpPr>
          <p:spPr>
            <a:xfrm>
              <a:off x="4534015" y="4854996"/>
              <a:ext cx="1864840" cy="1500400"/>
            </a:xfrm>
            <a:prstGeom prst="roundRect">
              <a:avLst>
                <a:gd name="adj" fmla="val 46097"/>
              </a:avLst>
            </a:prstGeom>
            <a:no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6" name="Rounded Rectangle 15"/>
            <p:cNvSpPr/>
            <p:nvPr/>
          </p:nvSpPr>
          <p:spPr>
            <a:xfrm>
              <a:off x="3834495" y="3729364"/>
              <a:ext cx="3263880" cy="2626031"/>
            </a:xfrm>
            <a:prstGeom prst="roundRect">
              <a:avLst>
                <a:gd name="adj" fmla="val 46097"/>
              </a:avLst>
            </a:prstGeom>
            <a:noFill/>
            <a:ln w="3810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 name="TextBox 7"/>
            <p:cNvSpPr txBox="1"/>
            <p:nvPr/>
          </p:nvSpPr>
          <p:spPr>
            <a:xfrm>
              <a:off x="5067180" y="1893397"/>
              <a:ext cx="798507" cy="254360"/>
            </a:xfrm>
            <a:prstGeom prst="rect">
              <a:avLst/>
            </a:prstGeom>
            <a:solidFill>
              <a:schemeClr val="bg1"/>
            </a:solidFill>
          </p:spPr>
          <p:txBody>
            <a:bodyPr wrap="square" lIns="0" rIns="0" rtlCol="0" anchor="ctr">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Strategy</a:t>
              </a:r>
            </a:p>
          </p:txBody>
        </p:sp>
        <p:sp>
          <p:nvSpPr>
            <p:cNvPr id="21" name="TextBox 20"/>
            <p:cNvSpPr txBox="1"/>
            <p:nvPr/>
          </p:nvSpPr>
          <p:spPr>
            <a:xfrm>
              <a:off x="5067180" y="2426883"/>
              <a:ext cx="798507" cy="254360"/>
            </a:xfrm>
            <a:prstGeom prst="rect">
              <a:avLst/>
            </a:prstGeom>
            <a:solidFill>
              <a:schemeClr val="bg1"/>
            </a:solidFill>
          </p:spPr>
          <p:txBody>
            <a:bodyPr wrap="square" lIns="0" rIns="0" rtlCol="0" anchor="ctr">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Portfolio</a:t>
              </a:r>
            </a:p>
          </p:txBody>
        </p:sp>
        <p:sp>
          <p:nvSpPr>
            <p:cNvPr id="22" name="TextBox 21"/>
            <p:cNvSpPr txBox="1"/>
            <p:nvPr/>
          </p:nvSpPr>
          <p:spPr>
            <a:xfrm>
              <a:off x="5067180" y="2981869"/>
              <a:ext cx="798507" cy="254360"/>
            </a:xfrm>
            <a:prstGeom prst="rect">
              <a:avLst/>
            </a:prstGeom>
            <a:solidFill>
              <a:schemeClr val="bg1"/>
            </a:solidFill>
          </p:spPr>
          <p:txBody>
            <a:bodyPr wrap="square" lIns="0" rIns="0" rtlCol="0" anchor="ctr">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Product</a:t>
              </a:r>
            </a:p>
          </p:txBody>
        </p:sp>
        <p:sp>
          <p:nvSpPr>
            <p:cNvPr id="23" name="TextBox 22"/>
            <p:cNvSpPr txBox="1"/>
            <p:nvPr/>
          </p:nvSpPr>
          <p:spPr>
            <a:xfrm>
              <a:off x="5075047" y="3613657"/>
              <a:ext cx="782773" cy="254360"/>
            </a:xfrm>
            <a:prstGeom prst="rect">
              <a:avLst/>
            </a:prstGeom>
            <a:solidFill>
              <a:schemeClr val="bg1"/>
            </a:solidFill>
          </p:spPr>
          <p:txBody>
            <a:bodyPr wrap="square" lIns="0" rIns="0" rtlCol="0" anchor="ctr">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Release</a:t>
              </a:r>
            </a:p>
          </p:txBody>
        </p:sp>
        <p:sp>
          <p:nvSpPr>
            <p:cNvPr id="24" name="TextBox 23"/>
            <p:cNvSpPr txBox="1"/>
            <p:nvPr/>
          </p:nvSpPr>
          <p:spPr>
            <a:xfrm>
              <a:off x="5075047" y="4201502"/>
              <a:ext cx="782773" cy="254360"/>
            </a:xfrm>
            <a:prstGeom prst="rect">
              <a:avLst/>
            </a:prstGeom>
            <a:solidFill>
              <a:schemeClr val="bg1"/>
            </a:solidFill>
          </p:spPr>
          <p:txBody>
            <a:bodyPr wrap="square" lIns="0" rIns="0" rtlCol="0" anchor="ctr">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Iteration</a:t>
              </a:r>
            </a:p>
          </p:txBody>
        </p:sp>
        <p:sp>
          <p:nvSpPr>
            <p:cNvPr id="25" name="TextBox 24"/>
            <p:cNvSpPr txBox="1"/>
            <p:nvPr/>
          </p:nvSpPr>
          <p:spPr>
            <a:xfrm>
              <a:off x="5245506" y="4732075"/>
              <a:ext cx="441855" cy="254360"/>
            </a:xfrm>
            <a:prstGeom prst="rect">
              <a:avLst/>
            </a:prstGeom>
            <a:solidFill>
              <a:schemeClr val="bg1"/>
            </a:solidFill>
          </p:spPr>
          <p:txBody>
            <a:bodyPr wrap="square" lIns="0" rIns="0" rtlCol="0" anchor="ctr">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Day</a:t>
              </a:r>
            </a:p>
          </p:txBody>
        </p:sp>
      </p:grpSp>
    </p:spTree>
    <p:extLst>
      <p:ext uri="{BB962C8B-B14F-4D97-AF65-F5344CB8AC3E}">
        <p14:creationId xmlns:p14="http://schemas.microsoft.com/office/powerpoint/2010/main" val="588793655"/>
      </p:ext>
    </p:extLst>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98"/>
        <p:cNvGrpSpPr/>
        <p:nvPr/>
      </p:nvGrpSpPr>
      <p:grpSpPr>
        <a:xfrm>
          <a:off x="0" y="0"/>
          <a:ext cx="0" cy="0"/>
        </a:xfrm>
      </p:grpSpPr>
      <p:sp>
        <p:nvSpPr>
          <p:cNvPr id="99" name="Google Shape;99;p20"/>
          <p:cNvSpPr txBox="1">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p>
        </p:txBody>
      </p:sp>
      <p:sp>
        <p:nvSpPr>
          <p:cNvPr id="100" name="Google Shape;100;p20"/>
          <p:cNvSpPr txBox="1">
            <a:spLocks noGrp="1"/>
          </p:cNvSpPr>
          <p:nvPr>
            <p:ph type="body" sz="quarter" idx="26"/>
          </p:nvPr>
        </p:nvSpPr>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State True or False. </a:t>
            </a:r>
          </a:p>
          <a:p>
            <a:pPr marL="341313" marR="0" lvl="0" indent="0" algn="l" defTabSz="914400" fontAlgn="auto">
              <a:lnSpc>
                <a:spcPct val="100000"/>
              </a:lnSpc>
              <a:spcBef>
                <a:spcPct val="0"/>
              </a:spcBef>
              <a:spcAft>
                <a:spcPts val="90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In Agile planning, the plans cannot be changed easily.</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True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False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Font typeface="+mj-lt"/>
              <a:buAutoNum type="arabicPeriod" startAt="2"/>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Which among the following is the most visible horizon in the Agile planning onion?</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Day</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Iteration</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Release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Product</a:t>
            </a:r>
          </a:p>
        </p:txBody>
      </p:sp>
    </p:spTree>
    <p:extLst>
      <p:ext uri="{BB962C8B-B14F-4D97-AF65-F5344CB8AC3E}">
        <p14:creationId xmlns:p14="http://schemas.microsoft.com/office/powerpoint/2010/main" val="3038446480"/>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stStyle>
          <a:p>
            <a:endParaRPr/>
          </a:p>
        </p:txBody>
      </p:sp>
      <p:sp>
        <p:nvSpPr>
          <p:cNvPr id="3" name="object 3"/>
          <p:cNvSpPr/>
          <p:nvPr/>
        </p:nvSpPr>
        <p:spPr>
          <a:xfrm>
            <a:off x="0" y="364706"/>
            <a:ext cx="4970523" cy="973336"/>
          </a:xfrm>
          <a:prstGeom prst="rect">
            <a:avLst/>
          </a:prstGeom>
          <a:blipFill>
            <a:blip r:embed="rId3"/>
            <a:stretch>
              <a:fillRect/>
            </a:stretch>
          </a:blipFill>
        </p:spPr>
        <p:txBody>
          <a:bodyPr wrap="square" lIns="0" tIns="0" rIns="0" bIns="0" rtlCol="0"/>
          <a:lstStyle>
            <a:defPPr>
              <a:defRPr lang="en-US"/>
            </a:defPPr>
          </a:lstStyle>
          <a:p>
            <a:endParaRPr/>
          </a:p>
        </p:txBody>
      </p:sp>
      <p:sp>
        <p:nvSpPr>
          <p:cNvPr id="4" name="object 4"/>
          <p:cNvSpPr txBox="1">
            <a:spLocks noGrp="1"/>
          </p:cNvSpPr>
          <p:nvPr>
            <p:ph type="title"/>
          </p:nvPr>
        </p:nvSpPr>
        <p:spPr>
          <a:xfrm>
            <a:off x="215629" y="584895"/>
            <a:ext cx="3897809" cy="322724"/>
          </a:xfrm>
          <a:prstGeom prst="rect">
            <a:avLst/>
          </a:prstGeom>
        </p:spPr>
        <p:txBody>
          <a:bodyPr vert="horz" wrap="square" lIns="0" tIns="8930" rIns="0" bIns="0" rtlCol="0">
            <a:spAutoFit/>
          </a:bodyPr>
          <a:lstStyle/>
          <a:p>
            <a:pPr marL="8930">
              <a:lnSpc>
                <a:spcPct val="100000"/>
              </a:lnSpc>
              <a:spcBef>
                <a:spcPts val="70"/>
              </a:spcBef>
            </a:pPr>
            <a:r>
              <a:rPr sz="2953" b="1" spc="-158">
                <a:latin typeface="Trebuchet MS"/>
                <a:cs typeface="Trebuchet MS"/>
              </a:rPr>
              <a:t>2. </a:t>
            </a:r>
            <a:r>
              <a:rPr sz="2953" b="1" spc="74">
                <a:latin typeface="Trebuchet MS"/>
                <a:cs typeface="Trebuchet MS"/>
              </a:rPr>
              <a:t>Welcome</a:t>
            </a:r>
            <a:r>
              <a:rPr sz="2953" b="1" spc="-161">
                <a:latin typeface="Trebuchet MS"/>
                <a:cs typeface="Trebuchet MS"/>
              </a:rPr>
              <a:t> </a:t>
            </a:r>
            <a:r>
              <a:rPr sz="2953" b="1" spc="155">
                <a:latin typeface="Trebuchet MS"/>
                <a:cs typeface="Trebuchet MS"/>
              </a:rPr>
              <a:t>changing</a:t>
            </a:r>
            <a:endParaRPr sz="2953">
              <a:latin typeface="Trebuchet MS"/>
              <a:cs typeface="Trebuchet MS"/>
            </a:endParaRPr>
          </a:p>
        </p:txBody>
      </p:sp>
      <p:sp>
        <p:nvSpPr>
          <p:cNvPr id="5" name="object 5"/>
          <p:cNvSpPr txBox="1"/>
          <p:nvPr/>
        </p:nvSpPr>
        <p:spPr>
          <a:xfrm>
            <a:off x="213390" y="1343918"/>
            <a:ext cx="5491311" cy="2448521"/>
          </a:xfrm>
          <a:prstGeom prst="rect">
            <a:avLst/>
          </a:prstGeom>
        </p:spPr>
        <p:txBody>
          <a:bodyPr vert="horz" wrap="square" lIns="0" tIns="0" rIns="0" bIns="0" rtlCol="0">
            <a:spAutoFit/>
          </a:bodyPr>
          <a:lstStyle>
            <a:defPPr>
              <a:defRPr lang="en-US"/>
            </a:defPPr>
          </a:lstStyle>
          <a:p>
            <a:pPr marL="8930" marR="3572">
              <a:lnSpc>
                <a:spcPct val="101200"/>
              </a:lnSpc>
            </a:pPr>
            <a:r>
              <a:rPr sz="4922" spc="161">
                <a:latin typeface="Georgia"/>
                <a:cs typeface="Georgia"/>
              </a:rPr>
              <a:t>Welcome</a:t>
            </a:r>
            <a:r>
              <a:rPr sz="4922" spc="-70">
                <a:latin typeface="Georgia"/>
                <a:cs typeface="Georgia"/>
              </a:rPr>
              <a:t> </a:t>
            </a:r>
            <a:r>
              <a:rPr sz="4922" spc="91">
                <a:latin typeface="Georgia"/>
                <a:cs typeface="Georgia"/>
              </a:rPr>
              <a:t>changing  </a:t>
            </a:r>
            <a:r>
              <a:rPr sz="4922" spc="77">
                <a:latin typeface="Georgia"/>
                <a:cs typeface="Georgia"/>
              </a:rPr>
              <a:t>requirements</a:t>
            </a:r>
            <a:endParaRPr sz="4922">
              <a:latin typeface="Georgia"/>
              <a:cs typeface="Georgia"/>
            </a:endParaRPr>
          </a:p>
          <a:p>
            <a:pPr marL="8930" marR="89743">
              <a:lnSpc>
                <a:spcPct val="76400"/>
              </a:lnSpc>
              <a:spcBef>
                <a:spcPts val="2612"/>
              </a:spcBef>
            </a:pPr>
            <a:r>
              <a:rPr sz="2531" spc="-39">
                <a:latin typeface="Verdana"/>
                <a:cs typeface="Verdana"/>
              </a:rPr>
              <a:t>even </a:t>
            </a:r>
            <a:r>
              <a:rPr sz="2531" spc="-21">
                <a:latin typeface="Verdana"/>
                <a:cs typeface="Verdana"/>
              </a:rPr>
              <a:t>late </a:t>
            </a:r>
            <a:r>
              <a:rPr sz="2531" spc="-18">
                <a:latin typeface="Verdana"/>
                <a:cs typeface="Verdana"/>
              </a:rPr>
              <a:t>in </a:t>
            </a:r>
            <a:r>
              <a:rPr sz="2531" spc="-32">
                <a:latin typeface="Verdana"/>
                <a:cs typeface="Verdana"/>
              </a:rPr>
              <a:t>development. </a:t>
            </a:r>
            <a:r>
              <a:rPr sz="2531" spc="-7">
                <a:latin typeface="Verdana"/>
                <a:cs typeface="Verdana"/>
              </a:rPr>
              <a:t>Agile  </a:t>
            </a:r>
            <a:r>
              <a:rPr sz="2531">
                <a:latin typeface="Verdana"/>
                <a:cs typeface="Verdana"/>
              </a:rPr>
              <a:t>processes </a:t>
            </a:r>
            <a:r>
              <a:rPr sz="2531" spc="-11">
                <a:latin typeface="Verdana"/>
                <a:cs typeface="Verdana"/>
              </a:rPr>
              <a:t>harness </a:t>
            </a:r>
            <a:r>
              <a:rPr sz="2531" spc="42">
                <a:latin typeface="Verdana"/>
                <a:cs typeface="Verdana"/>
              </a:rPr>
              <a:t>change </a:t>
            </a:r>
            <a:r>
              <a:rPr sz="2531" spc="4">
                <a:latin typeface="Verdana"/>
                <a:cs typeface="Verdana"/>
              </a:rPr>
              <a:t>for</a:t>
            </a:r>
            <a:r>
              <a:rPr sz="2531" spc="-580">
                <a:latin typeface="Verdana"/>
                <a:cs typeface="Verdana"/>
              </a:rPr>
              <a:t> </a:t>
            </a:r>
            <a:r>
              <a:rPr sz="2531" spc="-21">
                <a:latin typeface="Verdana"/>
                <a:cs typeface="Verdana"/>
              </a:rPr>
              <a:t>the</a:t>
            </a:r>
            <a:endParaRPr sz="2531">
              <a:latin typeface="Verdana"/>
              <a:cs typeface="Verdana"/>
            </a:endParaRPr>
          </a:p>
        </p:txBody>
      </p:sp>
      <p:sp>
        <p:nvSpPr>
          <p:cNvPr id="6" name="object 6"/>
          <p:cNvSpPr txBox="1"/>
          <p:nvPr/>
        </p:nvSpPr>
        <p:spPr>
          <a:xfrm>
            <a:off x="213390" y="5228332"/>
            <a:ext cx="6708428" cy="1526977"/>
          </a:xfrm>
          <a:prstGeom prst="rect">
            <a:avLst/>
          </a:prstGeom>
        </p:spPr>
        <p:txBody>
          <a:bodyPr vert="horz" wrap="square" lIns="0" tIns="0" rIns="0" bIns="0" rtlCol="0">
            <a:spAutoFit/>
          </a:bodyPr>
          <a:lstStyle>
            <a:defPPr>
              <a:defRPr lang="en-US"/>
            </a:defPPr>
          </a:lstStyle>
          <a:p>
            <a:pPr marL="8930" marR="3572">
              <a:lnSpc>
                <a:spcPct val="101200"/>
              </a:lnSpc>
            </a:pPr>
            <a:r>
              <a:rPr sz="4922" spc="98">
                <a:solidFill>
                  <a:srgbClr val="FFFFFF"/>
                </a:solidFill>
                <a:latin typeface="Georgia"/>
                <a:cs typeface="Georgia"/>
              </a:rPr>
              <a:t>customer's</a:t>
            </a:r>
            <a:r>
              <a:rPr sz="4922" spc="-56">
                <a:solidFill>
                  <a:srgbClr val="FFFFFF"/>
                </a:solidFill>
                <a:latin typeface="Georgia"/>
                <a:cs typeface="Georgia"/>
              </a:rPr>
              <a:t> </a:t>
            </a:r>
            <a:r>
              <a:rPr sz="4922" spc="137">
                <a:solidFill>
                  <a:srgbClr val="FFFFFF"/>
                </a:solidFill>
                <a:latin typeface="Georgia"/>
                <a:cs typeface="Georgia"/>
              </a:rPr>
              <a:t>competitive  </a:t>
            </a:r>
            <a:r>
              <a:rPr sz="4922" spc="53">
                <a:solidFill>
                  <a:srgbClr val="FFFFFF"/>
                </a:solidFill>
                <a:latin typeface="Georgia"/>
                <a:cs typeface="Georgia"/>
              </a:rPr>
              <a:t>advantage</a:t>
            </a:r>
            <a:r>
              <a:rPr sz="2531" spc="53">
                <a:solidFill>
                  <a:srgbClr val="B4B4B4"/>
                </a:solidFill>
                <a:latin typeface="Georgia"/>
                <a:cs typeface="Georgia"/>
              </a:rPr>
              <a:t>.</a:t>
            </a:r>
            <a:endParaRPr sz="2531">
              <a:latin typeface="Georgia"/>
              <a:cs typeface="Georgia"/>
            </a:endParaRPr>
          </a:p>
        </p:txBody>
      </p:sp>
    </p:spTree>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04"/>
        <p:cNvGrpSpPr/>
        <p:nvPr/>
      </p:nvGrpSpPr>
      <p:grpSpPr>
        <a:xfrm>
          <a:off x="0" y="0"/>
          <a:ext cx="0" cy="0"/>
        </a:xfrm>
      </p:grpSpPr>
      <p:sp>
        <p:nvSpPr>
          <p:cNvPr id="29" name="Freeform 28"/>
          <p:cNvSpPr/>
          <p:nvPr/>
        </p:nvSpPr>
        <p:spPr>
          <a:xfrm>
            <a:off x="3009900" y="1314520"/>
            <a:ext cx="8686800" cy="0"/>
          </a:xfrm>
          <a:custGeom>
            <a:gdLst>
              <a:gd name="connsiteX0" fmla="*/ 0 w 8686800"/>
              <a:gd name="connsiteY0" fmla="*/ 0 h 0"/>
              <a:gd name="connsiteX1" fmla="*/ 8686800 w 8686800"/>
              <a:gd name="connsiteY1" fmla="*/ 0 h 0"/>
            </a:gdLst>
            <a:cxnLst>
              <a:cxn ang="0">
                <a:pos x="connsiteX0" y="connsiteY0"/>
              </a:cxn>
              <a:cxn ang="0">
                <a:pos x="connsiteX1" y="connsiteY1"/>
              </a:cxn>
            </a:cxnLst>
            <a:rect l="l" t="t" r="r" b="b"/>
            <a:pathLst>
              <a:path w="8686800">
                <a:moveTo>
                  <a:pt x="0" y="0"/>
                </a:moveTo>
                <a:lnTo>
                  <a:pt x="8686800" y="0"/>
                </a:lnTo>
              </a:path>
            </a:pathLst>
          </a:custGeom>
          <a:noFill/>
          <a:ln w="1905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05" name="Google Shape;105;p21"/>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1.26 Levels of Agile Planning</a:t>
            </a:r>
          </a:p>
        </p:txBody>
      </p:sp>
      <p:sp>
        <p:nvSpPr>
          <p:cNvPr id="106" name="Google Shape;106;p21"/>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endParaRPr lang="en"/>
          </a:p>
        </p:txBody>
      </p:sp>
      <p:grpSp>
        <p:nvGrpSpPr>
          <p:cNvPr id="3" name="Group 2"/>
          <p:cNvGrpSpPr/>
          <p:nvPr/>
        </p:nvGrpSpPr>
        <p:grpSpPr>
          <a:xfrm>
            <a:off x="389382" y="1311946"/>
            <a:ext cx="5186587" cy="5049321"/>
            <a:chOff x="2873141" y="1206418"/>
            <a:chExt cx="5186587" cy="5202320"/>
          </a:xfrm>
        </p:grpSpPr>
        <p:sp>
          <p:nvSpPr>
            <p:cNvPr id="7" name="Rounded Rectangle 6"/>
            <p:cNvSpPr/>
            <p:nvPr/>
          </p:nvSpPr>
          <p:spPr>
            <a:xfrm>
              <a:off x="2873141" y="1206418"/>
              <a:ext cx="5186587" cy="5202320"/>
            </a:xfrm>
            <a:prstGeom prst="roundRect">
              <a:avLst>
                <a:gd name="adj" fmla="val 50000"/>
              </a:avLst>
            </a:prstGeom>
            <a:solidFill>
              <a:schemeClr val="accent6">
                <a:lumMod val="50000"/>
              </a:schemeClr>
            </a:solid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8" name="Rounded Rectangle 7"/>
            <p:cNvSpPr/>
            <p:nvPr/>
          </p:nvSpPr>
          <p:spPr>
            <a:xfrm>
              <a:off x="3201405" y="1864937"/>
              <a:ext cx="4530060" cy="4543799"/>
            </a:xfrm>
            <a:prstGeom prst="roundRect">
              <a:avLst>
                <a:gd name="adj" fmla="val 50000"/>
              </a:avLst>
            </a:prstGeom>
            <a:solidFill>
              <a:schemeClr val="accent6">
                <a:lumMod val="75000"/>
              </a:schemeClr>
            </a:solid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9" name="Rounded Rectangle 8"/>
            <p:cNvSpPr/>
            <p:nvPr/>
          </p:nvSpPr>
          <p:spPr>
            <a:xfrm>
              <a:off x="3526850" y="2517803"/>
              <a:ext cx="3879170" cy="3890934"/>
            </a:xfrm>
            <a:prstGeom prst="roundRect">
              <a:avLst>
                <a:gd name="adj" fmla="val 50000"/>
              </a:avLst>
            </a:prstGeom>
            <a:solidFill>
              <a:schemeClr val="accent6">
                <a:lumMod val="60000"/>
                <a:lumOff val="40000"/>
              </a:schemeClr>
            </a:solid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1" name="Rounded Rectangle 10"/>
            <p:cNvSpPr/>
            <p:nvPr/>
          </p:nvSpPr>
          <p:spPr>
            <a:xfrm>
              <a:off x="3907175" y="3280760"/>
              <a:ext cx="3118520" cy="3127977"/>
            </a:xfrm>
            <a:prstGeom prst="roundRect">
              <a:avLst>
                <a:gd name="adj" fmla="val 50000"/>
              </a:avLst>
            </a:prstGeom>
            <a:solidFill>
              <a:schemeClr val="accent6">
                <a:lumMod val="40000"/>
                <a:lumOff val="60000"/>
              </a:schemeClr>
            </a:solid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2" name="TextBox 11"/>
            <p:cNvSpPr txBox="1"/>
            <p:nvPr/>
          </p:nvSpPr>
          <p:spPr>
            <a:xfrm>
              <a:off x="4515598" y="1526644"/>
              <a:ext cx="1901667" cy="646331"/>
            </a:xfrm>
            <a:prstGeom prst="rect">
              <a:avLst/>
            </a:prstGeom>
            <a:noFill/>
          </p:spPr>
          <p:txBody>
            <a:bodyPr wrap="square" rtlCol="0">
              <a:prstTxWarp prst="textArchUp">
                <a:avLst/>
              </a:prstTxWarp>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Product Vision</a:t>
              </a:r>
            </a:p>
          </p:txBody>
        </p:sp>
        <p:sp>
          <p:nvSpPr>
            <p:cNvPr id="13" name="TextBox 12"/>
            <p:cNvSpPr txBox="1"/>
            <p:nvPr/>
          </p:nvSpPr>
          <p:spPr>
            <a:xfrm>
              <a:off x="4200873" y="2257955"/>
              <a:ext cx="2531119" cy="369332"/>
            </a:xfrm>
            <a:prstGeom prst="rect">
              <a:avLst/>
            </a:prstGeom>
            <a:noFill/>
          </p:spPr>
          <p:txBody>
            <a:bodyPr wrap="square" rtlCol="0">
              <a:prstTxWarp prst="textArchUp">
                <a:avLst/>
              </a:prstTxWarp>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Product Roadmap</a:t>
              </a:r>
            </a:p>
          </p:txBody>
        </p:sp>
        <p:sp>
          <p:nvSpPr>
            <p:cNvPr id="14" name="TextBox 13"/>
            <p:cNvSpPr txBox="1"/>
            <p:nvPr/>
          </p:nvSpPr>
          <p:spPr>
            <a:xfrm>
              <a:off x="4343150" y="2956547"/>
              <a:ext cx="2301017" cy="369332"/>
            </a:xfrm>
            <a:prstGeom prst="rect">
              <a:avLst/>
            </a:prstGeom>
            <a:noFill/>
          </p:spPr>
          <p:txBody>
            <a:bodyPr wrap="square" rtlCol="0">
              <a:prstTxWarp prst="textArchUp">
                <a:avLst/>
              </a:prstTxWarp>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Release Planning</a:t>
              </a:r>
            </a:p>
          </p:txBody>
        </p:sp>
        <p:sp>
          <p:nvSpPr>
            <p:cNvPr id="15" name="TextBox 14"/>
            <p:cNvSpPr txBox="1"/>
            <p:nvPr/>
          </p:nvSpPr>
          <p:spPr>
            <a:xfrm>
              <a:off x="4398989" y="3698786"/>
              <a:ext cx="2189340" cy="646331"/>
            </a:xfrm>
            <a:prstGeom prst="rect">
              <a:avLst/>
            </a:prstGeom>
            <a:noFill/>
          </p:spPr>
          <p:txBody>
            <a:bodyPr wrap="square" rtlCol="0">
              <a:prstTxWarp prst="textArchUp">
                <a:avLst/>
              </a:prstTxWarp>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Iteration Planning</a:t>
              </a:r>
            </a:p>
          </p:txBody>
        </p:sp>
        <p:sp>
          <p:nvSpPr>
            <p:cNvPr id="6" name="Rounded Rectangle 5"/>
            <p:cNvSpPr/>
            <p:nvPr/>
          </p:nvSpPr>
          <p:spPr>
            <a:xfrm>
              <a:off x="4251853" y="3972209"/>
              <a:ext cx="2429163" cy="2436529"/>
            </a:xfrm>
            <a:prstGeom prst="roundRect">
              <a:avLst>
                <a:gd name="adj" fmla="val 50000"/>
              </a:avLst>
            </a:prstGeom>
            <a:solidFill>
              <a:schemeClr val="accent6">
                <a:lumMod val="20000"/>
                <a:lumOff val="80000"/>
              </a:schemeClr>
            </a:solidFill>
            <a:ln w="127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7" name="TextBox 16"/>
            <p:cNvSpPr txBox="1"/>
            <p:nvPr/>
          </p:nvSpPr>
          <p:spPr>
            <a:xfrm>
              <a:off x="4530113" y="4572431"/>
              <a:ext cx="1901669" cy="646331"/>
            </a:xfrm>
            <a:prstGeom prst="rect">
              <a:avLst/>
            </a:prstGeom>
            <a:noFill/>
          </p:spPr>
          <p:txBody>
            <a:bodyPr wrap="square" rtlCol="0">
              <a:prstTxWarp prst="textArchUp">
                <a:avLst/>
              </a:prstTxWarp>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Daily Planning</a:t>
              </a:r>
            </a:p>
          </p:txBody>
        </p:sp>
      </p:grpSp>
      <p:sp>
        <p:nvSpPr>
          <p:cNvPr id="4" name="TextBox 3"/>
          <p:cNvSpPr txBox="1"/>
          <p:nvPr/>
        </p:nvSpPr>
        <p:spPr>
          <a:xfrm>
            <a:off x="5775651" y="1449686"/>
            <a:ext cx="5971849" cy="338554"/>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What, Who, Why, When, Constraints, Assumptions</a:t>
            </a:r>
          </a:p>
        </p:txBody>
      </p:sp>
      <p:sp>
        <p:nvSpPr>
          <p:cNvPr id="20" name="TextBox 19"/>
          <p:cNvSpPr txBox="1"/>
          <p:nvPr/>
        </p:nvSpPr>
        <p:spPr>
          <a:xfrm>
            <a:off x="5775651" y="1948149"/>
            <a:ext cx="5971849" cy="584775"/>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Releases – Date, Theme/Feature Set, Objective, Development Approach</a:t>
            </a:r>
          </a:p>
        </p:txBody>
      </p:sp>
      <p:sp>
        <p:nvSpPr>
          <p:cNvPr id="21" name="TextBox 20"/>
          <p:cNvSpPr txBox="1"/>
          <p:nvPr/>
        </p:nvSpPr>
        <p:spPr>
          <a:xfrm>
            <a:off x="5775651" y="2632698"/>
            <a:ext cx="5971849" cy="584775"/>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Iteration, Team Capacity, Stories, Priority, Size, Estimates, Definition of Done</a:t>
            </a:r>
          </a:p>
        </p:txBody>
      </p:sp>
      <p:sp>
        <p:nvSpPr>
          <p:cNvPr id="22" name="TextBox 21"/>
          <p:cNvSpPr txBox="1"/>
          <p:nvPr/>
        </p:nvSpPr>
        <p:spPr>
          <a:xfrm>
            <a:off x="5775651" y="3490200"/>
            <a:ext cx="5971849" cy="338554"/>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Stories – Tasks, Definition of Done Level-of Effort, Commitment</a:t>
            </a:r>
          </a:p>
        </p:txBody>
      </p:sp>
      <p:sp>
        <p:nvSpPr>
          <p:cNvPr id="23" name="TextBox 22"/>
          <p:cNvSpPr txBox="1"/>
          <p:nvPr/>
        </p:nvSpPr>
        <p:spPr>
          <a:xfrm>
            <a:off x="5966151" y="4698550"/>
            <a:ext cx="5750771" cy="830997"/>
          </a:xfrm>
          <a:prstGeom prst="rect">
            <a:avLst/>
          </a:prstGeom>
          <a:noFill/>
        </p:spPr>
        <p:txBody>
          <a:bodyPr wrap="square" rtlCol="0">
            <a:spAutoFit/>
          </a:bodyPr>
          <a:lstStyle>
            <a:defPPr marR="0" lvl="0" algn="l" rtl="0">
              <a:lnSpc>
                <a:spcPct val="100000"/>
              </a:lnSpc>
              <a:spcBef>
                <a:spcPct val="0"/>
              </a:spcBef>
              <a:spcAft>
                <a:spcPct val="0"/>
              </a:spcAft>
              <a:defRPr lang="en-US"/>
            </a:defPPr>
          </a:lstStyle>
          <a:p>
            <a:pPr marL="457200" marR="0" lvl="0" indent="-457200" algn="l">
              <a:lnSpc>
                <a:spcPct val="100000"/>
              </a:lnSpc>
              <a:spcBef>
                <a:spcPct val="0"/>
              </a:spcBef>
              <a:spcAft>
                <a:spcPct val="0"/>
              </a:spcAft>
              <a:buAutoNum type="arabicPeriod"/>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What did I do yesterday?</a:t>
            </a:r>
          </a:p>
          <a:p>
            <a:pPr marL="457200" marR="0" lvl="0" indent="-457200" algn="l">
              <a:lnSpc>
                <a:spcPct val="100000"/>
              </a:lnSpc>
              <a:spcBef>
                <a:spcPct val="0"/>
              </a:spcBef>
              <a:spcAft>
                <a:spcPct val="0"/>
              </a:spcAft>
              <a:buAutoNum type="arabicPeriod"/>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What will I do today?</a:t>
            </a:r>
          </a:p>
          <a:p>
            <a:pPr marL="457200" marR="0" lvl="0" indent="-457200" algn="l">
              <a:lnSpc>
                <a:spcPct val="100000"/>
              </a:lnSpc>
              <a:spcBef>
                <a:spcPct val="0"/>
              </a:spcBef>
              <a:spcAft>
                <a:spcPct val="0"/>
              </a:spcAft>
              <a:buAutoNum type="arabicPeriod"/>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6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What is blocking me?</a:t>
            </a:r>
          </a:p>
        </p:txBody>
      </p:sp>
      <p:sp>
        <p:nvSpPr>
          <p:cNvPr id="25" name="Freeform 24"/>
          <p:cNvSpPr/>
          <p:nvPr/>
        </p:nvSpPr>
        <p:spPr>
          <a:xfrm>
            <a:off x="3009900" y="3996396"/>
            <a:ext cx="8686800" cy="0"/>
          </a:xfrm>
          <a:custGeom>
            <a:gdLst>
              <a:gd name="connsiteX0" fmla="*/ 0 w 8686800"/>
              <a:gd name="connsiteY0" fmla="*/ 0 h 0"/>
              <a:gd name="connsiteX1" fmla="*/ 8686800 w 8686800"/>
              <a:gd name="connsiteY1" fmla="*/ 0 h 0"/>
            </a:gdLst>
            <a:cxnLst>
              <a:cxn ang="0">
                <a:pos x="connsiteX0" y="connsiteY0"/>
              </a:cxn>
              <a:cxn ang="0">
                <a:pos x="connsiteX1" y="connsiteY1"/>
              </a:cxn>
            </a:cxnLst>
            <a:rect l="l" t="t" r="r" b="b"/>
            <a:pathLst>
              <a:path w="8686800">
                <a:moveTo>
                  <a:pt x="0" y="0"/>
                </a:moveTo>
                <a:lnTo>
                  <a:pt x="8686800" y="0"/>
                </a:lnTo>
              </a:path>
            </a:pathLst>
          </a:custGeom>
          <a:noFill/>
          <a:ln w="1905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7" name="Freeform 26"/>
          <p:cNvSpPr/>
          <p:nvPr/>
        </p:nvSpPr>
        <p:spPr>
          <a:xfrm>
            <a:off x="3009900" y="3325282"/>
            <a:ext cx="8686800" cy="0"/>
          </a:xfrm>
          <a:custGeom>
            <a:gdLst>
              <a:gd name="connsiteX0" fmla="*/ 0 w 8686800"/>
              <a:gd name="connsiteY0" fmla="*/ 0 h 0"/>
              <a:gd name="connsiteX1" fmla="*/ 8686800 w 8686800"/>
              <a:gd name="connsiteY1" fmla="*/ 0 h 0"/>
            </a:gdLst>
            <a:cxnLst>
              <a:cxn ang="0">
                <a:pos x="connsiteX0" y="connsiteY0"/>
              </a:cxn>
              <a:cxn ang="0">
                <a:pos x="connsiteX1" y="connsiteY1"/>
              </a:cxn>
            </a:cxnLst>
            <a:rect l="l" t="t" r="r" b="b"/>
            <a:pathLst>
              <a:path w="8686800">
                <a:moveTo>
                  <a:pt x="0" y="0"/>
                </a:moveTo>
                <a:lnTo>
                  <a:pt x="8686800" y="0"/>
                </a:lnTo>
              </a:path>
            </a:pathLst>
          </a:custGeom>
          <a:noFill/>
          <a:ln w="1905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5" name="Freeform 4"/>
          <p:cNvSpPr/>
          <p:nvPr/>
        </p:nvSpPr>
        <p:spPr>
          <a:xfrm>
            <a:off x="3009900" y="6419850"/>
            <a:ext cx="8686800" cy="0"/>
          </a:xfrm>
          <a:custGeom>
            <a:gdLst>
              <a:gd name="connsiteX0" fmla="*/ 0 w 8686800"/>
              <a:gd name="connsiteY0" fmla="*/ 0 h 0"/>
              <a:gd name="connsiteX1" fmla="*/ 8686800 w 8686800"/>
              <a:gd name="connsiteY1" fmla="*/ 0 h 0"/>
            </a:gdLst>
            <a:cxnLst>
              <a:cxn ang="0">
                <a:pos x="connsiteX0" y="connsiteY0"/>
              </a:cxn>
              <a:cxn ang="0">
                <a:pos x="connsiteX1" y="connsiteY1"/>
              </a:cxn>
            </a:cxnLst>
            <a:rect l="l" t="t" r="r" b="b"/>
            <a:pathLst>
              <a:path w="8686800">
                <a:moveTo>
                  <a:pt x="0" y="0"/>
                </a:moveTo>
                <a:lnTo>
                  <a:pt x="8686800" y="0"/>
                </a:lnTo>
              </a:path>
            </a:pathLst>
          </a:custGeom>
          <a:noFill/>
          <a:ln w="1905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6" name="Freeform 25"/>
          <p:cNvSpPr/>
          <p:nvPr/>
        </p:nvSpPr>
        <p:spPr>
          <a:xfrm>
            <a:off x="3009900" y="2584763"/>
            <a:ext cx="8686800" cy="0"/>
          </a:xfrm>
          <a:custGeom>
            <a:gdLst>
              <a:gd name="connsiteX0" fmla="*/ 0 w 8686800"/>
              <a:gd name="connsiteY0" fmla="*/ 0 h 0"/>
              <a:gd name="connsiteX1" fmla="*/ 8686800 w 8686800"/>
              <a:gd name="connsiteY1" fmla="*/ 0 h 0"/>
            </a:gdLst>
            <a:cxnLst>
              <a:cxn ang="0">
                <a:pos x="connsiteX0" y="connsiteY0"/>
              </a:cxn>
              <a:cxn ang="0">
                <a:pos x="connsiteX1" y="connsiteY1"/>
              </a:cxn>
            </a:cxnLst>
            <a:rect l="l" t="t" r="r" b="b"/>
            <a:pathLst>
              <a:path w="8686800">
                <a:moveTo>
                  <a:pt x="0" y="0"/>
                </a:moveTo>
                <a:lnTo>
                  <a:pt x="8686800" y="0"/>
                </a:lnTo>
              </a:path>
            </a:pathLst>
          </a:custGeom>
          <a:noFill/>
          <a:ln w="1905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8" name="Freeform 27"/>
          <p:cNvSpPr/>
          <p:nvPr/>
        </p:nvSpPr>
        <p:spPr>
          <a:xfrm>
            <a:off x="3009900" y="1957231"/>
            <a:ext cx="8686800" cy="0"/>
          </a:xfrm>
          <a:custGeom>
            <a:gdLst>
              <a:gd name="connsiteX0" fmla="*/ 0 w 8686800"/>
              <a:gd name="connsiteY0" fmla="*/ 0 h 0"/>
              <a:gd name="connsiteX1" fmla="*/ 8686800 w 8686800"/>
              <a:gd name="connsiteY1" fmla="*/ 0 h 0"/>
            </a:gdLst>
            <a:cxnLst>
              <a:cxn ang="0">
                <a:pos x="connsiteX0" y="connsiteY0"/>
              </a:cxn>
              <a:cxn ang="0">
                <a:pos x="connsiteX1" y="connsiteY1"/>
              </a:cxn>
            </a:cxnLst>
            <a:rect l="l" t="t" r="r" b="b"/>
            <a:pathLst>
              <a:path w="8686800">
                <a:moveTo>
                  <a:pt x="0" y="0"/>
                </a:moveTo>
                <a:lnTo>
                  <a:pt x="8686800" y="0"/>
                </a:lnTo>
              </a:path>
            </a:pathLst>
          </a:custGeom>
          <a:noFill/>
          <a:ln w="1905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Tree>
    <p:extLst>
      <p:ext uri="{BB962C8B-B14F-4D97-AF65-F5344CB8AC3E}">
        <p14:creationId xmlns:p14="http://schemas.microsoft.com/office/powerpoint/2010/main" val="4117669691"/>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11"/>
        <p:cNvGrpSpPr/>
        <p:nvPr/>
      </p:nvGrpSpPr>
      <p:grpSpPr>
        <a:xfrm>
          <a:off x="0" y="0"/>
          <a:ext cx="0" cy="0"/>
        </a:xfrm>
      </p:grpSpPr>
      <p:sp>
        <p:nvSpPr>
          <p:cNvPr id="112" name="Google Shape;112;p22"/>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1.26.1 Product Vision</a:t>
            </a:r>
          </a:p>
        </p:txBody>
      </p:sp>
      <p:sp>
        <p:nvSpPr>
          <p:cNvPr id="113" name="Google Shape;113;p22"/>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endParaRPr lang="en-US"/>
          </a:p>
        </p:txBody>
      </p:sp>
      <p:grpSp>
        <p:nvGrpSpPr>
          <p:cNvPr id="7" name="Group 6"/>
          <p:cNvGrpSpPr/>
          <p:nvPr/>
        </p:nvGrpSpPr>
        <p:grpSpPr>
          <a:xfrm>
            <a:off x="514350" y="1125417"/>
            <a:ext cx="11131312" cy="3330469"/>
            <a:chOff x="514348" y="2236479"/>
            <a:chExt cx="11131312" cy="2933376"/>
          </a:xfrm>
        </p:grpSpPr>
        <p:sp>
          <p:nvSpPr>
            <p:cNvPr id="8" name="Rounded Rectangle 7"/>
            <p:cNvSpPr/>
            <p:nvPr/>
          </p:nvSpPr>
          <p:spPr>
            <a:xfrm>
              <a:off x="514349" y="2236486"/>
              <a:ext cx="11131311" cy="2933369"/>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outermost level of the planning horizon and it concentrates on the future of the product.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macro image of the product, i.e., how it will look at the end of the project, is defined at this level.</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Product vision is set primarily by the product owner, with a little support from the project manager.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Product vision creation step is to ensure that the strategies are aligned properly and the team spends the time and effort only on creating and delivering the valuable product.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vision statement also tells us how the product supports the organization’s strategies. The picture shows a product vision template.</a:t>
              </a:r>
            </a:p>
          </p:txBody>
        </p:sp>
        <p:sp>
          <p:nvSpPr>
            <p:cNvPr id="9" name="Rounded Rectangle 8"/>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Following are the key details of product vision: </a:t>
              </a:r>
            </a:p>
          </p:txBody>
        </p:sp>
      </p:grpSp>
      <p:graphicFrame>
        <p:nvGraphicFramePr>
          <p:cNvPr id="3" name="Table 2"/>
          <p:cNvGraphicFramePr>
            <a:graphicFrameLocks noGrp="1"/>
          </p:cNvGraphicFramePr>
          <p:nvPr/>
        </p:nvGraphicFramePr>
        <p:xfrm>
          <a:off x="573213" y="4635455"/>
          <a:ext cx="11052732" cy="1689939"/>
        </p:xfrm>
        <a:graphic>
          <a:graphicData uri="http://schemas.openxmlformats.org/drawingml/2006/table">
            <a:tbl>
              <a:tblPr firstRow="1" bandRow="1">
                <a:tableStyleId>{5C22544A-7EE6-4342-B048-85BDC9FD1C3A}</a:tableStyleId>
              </a:tblPr>
              <a:tblGrid>
                <a:gridCol w="2763183">
                  <a:extLst>
                    <a:ext uri="{9D8B030D-6E8A-4147-A177-3AD203B41FA5}">
                      <a16:colId xmlns:a16="http://schemas.microsoft.com/office/drawing/2014/main" val="20000"/>
                    </a:ext>
                  </a:extLst>
                </a:gridCol>
                <a:gridCol w="2763183">
                  <a:extLst>
                    <a:ext uri="{9D8B030D-6E8A-4147-A177-3AD203B41FA5}">
                      <a16:colId xmlns:a16="http://schemas.microsoft.com/office/drawing/2014/main" val="20001"/>
                    </a:ext>
                  </a:extLst>
                </a:gridCol>
                <a:gridCol w="2763183">
                  <a:extLst>
                    <a:ext uri="{9D8B030D-6E8A-4147-A177-3AD203B41FA5}">
                      <a16:colId xmlns:a16="http://schemas.microsoft.com/office/drawing/2014/main" val="20002"/>
                    </a:ext>
                  </a:extLst>
                </a:gridCol>
                <a:gridCol w="2763183">
                  <a:extLst>
                    <a:ext uri="{9D8B030D-6E8A-4147-A177-3AD203B41FA5}">
                      <a16:colId xmlns:a16="http://schemas.microsoft.com/office/drawing/2014/main" val="20003"/>
                    </a:ext>
                  </a:extLst>
                </a:gridCol>
              </a:tblGrid>
              <a:tr h="563313">
                <a:tc gridSpan="4">
                  <a:txBody>
                    <a:bodyPr vert="horz" wrap="square"/>
                    <a:lstStyle/>
                    <a:p>
                      <a:r>
                        <a:rPr lang="en-US">
                          <a:solidFill>
                            <a:srgbClr val="0EC07D"/>
                          </a:solidFill>
                          <a:latin typeface="Arial" pitchFamily="34" charset="0"/>
                          <a:cs typeface="Arial" pitchFamily="34" charset="0"/>
                        </a:rPr>
                        <a:t>THE PRODUCT</a:t>
                      </a:r>
                      <a:r>
                        <a:rPr lang="en-US" baseline="0">
                          <a:solidFill>
                            <a:srgbClr val="0EC07D"/>
                          </a:solidFill>
                          <a:latin typeface="Arial" pitchFamily="34" charset="0"/>
                          <a:cs typeface="Arial" pitchFamily="34" charset="0"/>
                        </a:rPr>
                        <a:t> VISION BOARD</a:t>
                      </a:r>
                      <a:endParaRPr lang="en-US">
                        <a:solidFill>
                          <a:srgbClr val="0EC07D"/>
                        </a:solidFill>
                        <a:latin typeface="Arial" pitchFamily="34" charset="0"/>
                        <a:cs typeface="Arial" pitchFamily="34" charset="0"/>
                      </a:endParaRPr>
                    </a:p>
                  </a:txBody>
                  <a:tcPr marL="0" anchor="ctr">
                    <a:lnB w="28575" cap="flat" cmpd="sng" algn="ctr">
                      <a:solidFill>
                        <a:schemeClr val="tx1"/>
                      </a:solidFill>
                      <a:prstDash val="solid"/>
                      <a:round/>
                      <a:headEnd type="none" w="med" len="med"/>
                      <a:tailEnd type="none" w="med" len="med"/>
                    </a:lnB>
                    <a:noFill/>
                  </a:tcPr>
                </a:tc>
                <a:tc hMerge="1">
                  <a:txBody>
                    <a:bodyPr vert="horz" wrap="square"/>
                    <a:lstStyle/>
                    <a:p>
                      <a:endParaRPr lang="en-US"/>
                    </a:p>
                  </a:txBody>
                  <a:tcPr anchor="ctr">
                    <a:noFill/>
                  </a:tcPr>
                </a:tc>
                <a:tc hMerge="1">
                  <a:txBody>
                    <a:bodyPr vert="horz" wrap="square"/>
                    <a:lstStyle/>
                    <a:p>
                      <a:endParaRPr lang="en-US"/>
                    </a:p>
                  </a:txBody>
                  <a:tcPr anchor="ctr">
                    <a:noFill/>
                  </a:tcPr>
                </a:tc>
                <a:tc hMerge="1">
                  <a:txBody>
                    <a:bodyPr vert="horz" wrap="square"/>
                    <a:lstStyle/>
                    <a:p>
                      <a:endParaRPr lang="en-US"/>
                    </a:p>
                  </a:txBody>
                  <a:tcPr anchor="ctr">
                    <a:noFill/>
                  </a:tcPr>
                </a:tc>
                <a:extLst>
                  <a:ext uri="{0D108BD9-81ED-4DB2-BD59-A6C34878D82A}">
                    <a16:rowId xmlns:a16="http://schemas.microsoft.com/office/drawing/2014/main" val="10000"/>
                  </a:ext>
                </a:extLst>
              </a:tr>
              <a:tr h="563313">
                <a:tc gridSpan="4">
                  <a:txBody>
                    <a:bodyPr vert="horz" wrap="square"/>
                    <a:lstStyle/>
                    <a:p>
                      <a:r>
                        <a:rPr lang="en-US">
                          <a:solidFill>
                            <a:srgbClr val="0EC07D"/>
                          </a:solidFill>
                          <a:latin typeface="Arial" pitchFamily="34" charset="0"/>
                          <a:cs typeface="Arial" pitchFamily="34" charset="0"/>
                        </a:rPr>
                        <a:t>VISION</a:t>
                      </a:r>
                    </a:p>
                  </a:txBody>
                  <a:tcPr marL="6400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hMerge="1">
                  <a:txBody>
                    <a:bodyPr vert="horz" wrap="square"/>
                    <a:lstStyle/>
                    <a:p>
                      <a:endParaRPr lang="en-US">
                        <a:latin typeface="Arial" pitchFamily="34" charset="0"/>
                        <a:cs typeface="Arial" pitchFamily="34" charset="0"/>
                      </a:endParaRPr>
                    </a:p>
                  </a:txBody>
                  <a:tcPr anchor="ctr">
                    <a:solidFill>
                      <a:srgbClr val="0EC07D"/>
                    </a:solidFill>
                  </a:tcPr>
                </a:tc>
                <a:tc hMerge="1">
                  <a:txBody>
                    <a:bodyPr vert="horz" wrap="square"/>
                    <a:lstStyle/>
                    <a:p>
                      <a:endParaRPr lang="en-US">
                        <a:latin typeface="Arial" pitchFamily="34" charset="0"/>
                        <a:cs typeface="Arial" pitchFamily="34" charset="0"/>
                      </a:endParaRPr>
                    </a:p>
                  </a:txBody>
                  <a:tcPr anchor="ctr">
                    <a:solidFill>
                      <a:srgbClr val="0EC07D"/>
                    </a:solidFill>
                  </a:tcPr>
                </a:tc>
                <a:tc hMerge="1">
                  <a:txBody>
                    <a:bodyPr vert="horz" wrap="square"/>
                    <a:lstStyle/>
                    <a:p>
                      <a:endParaRPr lang="en-US">
                        <a:latin typeface="Arial" pitchFamily="34" charset="0"/>
                        <a:cs typeface="Arial" pitchFamily="34" charset="0"/>
                      </a:endParaRPr>
                    </a:p>
                  </a:txBody>
                  <a:tcPr anchor="ctr">
                    <a:solidFill>
                      <a:srgbClr val="0EC07D"/>
                    </a:solidFill>
                  </a:tcPr>
                </a:tc>
                <a:extLst>
                  <a:ext uri="{0D108BD9-81ED-4DB2-BD59-A6C34878D82A}">
                    <a16:rowId xmlns:a16="http://schemas.microsoft.com/office/drawing/2014/main" val="10001"/>
                  </a:ext>
                </a:extLst>
              </a:tr>
              <a:tr h="563313">
                <a:tc>
                  <a:txBody>
                    <a:bodyPr vert="horz" wrap="square"/>
                    <a:lstStyle/>
                    <a:p>
                      <a:r>
                        <a:rPr lang="en-US">
                          <a:solidFill>
                            <a:srgbClr val="0EC07D"/>
                          </a:solidFill>
                          <a:latin typeface="Arial" pitchFamily="34" charset="0"/>
                          <a:cs typeface="Arial" pitchFamily="34" charset="0"/>
                        </a:rPr>
                        <a:t>TARGET GROUP</a:t>
                      </a:r>
                    </a:p>
                  </a:txBody>
                  <a:tcPr marL="6400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vert="horz" wrap="square"/>
                    <a:lstStyle/>
                    <a:p>
                      <a:r>
                        <a:rPr lang="en-US">
                          <a:solidFill>
                            <a:srgbClr val="0EC07D"/>
                          </a:solidFill>
                          <a:latin typeface="Arial" pitchFamily="34" charset="0"/>
                          <a:cs typeface="Arial" pitchFamily="34" charset="0"/>
                        </a:rPr>
                        <a:t>NEEDS</a:t>
                      </a:r>
                    </a:p>
                  </a:txBody>
                  <a:tcPr marL="6400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vert="horz" wrap="square"/>
                    <a:lstStyle/>
                    <a:p>
                      <a:r>
                        <a:rPr lang="en-US">
                          <a:solidFill>
                            <a:srgbClr val="0EC07D"/>
                          </a:solidFill>
                          <a:latin typeface="Arial" pitchFamily="34" charset="0"/>
                          <a:cs typeface="Arial" pitchFamily="34" charset="0"/>
                        </a:rPr>
                        <a:t>PRODUCT</a:t>
                      </a:r>
                    </a:p>
                  </a:txBody>
                  <a:tcPr marL="6400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vert="horz" wrap="square"/>
                    <a:lstStyle/>
                    <a:p>
                      <a:r>
                        <a:rPr lang="en-US">
                          <a:solidFill>
                            <a:srgbClr val="0EC07D"/>
                          </a:solidFill>
                          <a:latin typeface="Arial" pitchFamily="34" charset="0"/>
                          <a:cs typeface="Arial" pitchFamily="34" charset="0"/>
                        </a:rPr>
                        <a:t>BUSINESS GOALS</a:t>
                      </a:r>
                    </a:p>
                  </a:txBody>
                  <a:tcPr marL="6400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10" name="Picture 2" descr="Image result for product vision template">
            <a:extLst>
              <a:ext uri="{FF2B5EF4-FFF2-40B4-BE49-F238E27FC236}">
                <a16:creationId xmlns:a16="http://schemas.microsoft.com/office/drawing/2014/main" id="{C7D3A41F-8994-4210-93D5-173D41DE51D9}"/>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l="2710" t="8668" r="91319" b="82661"/>
          <a:stretch>
            <a:fillRect/>
          </a:stretch>
        </p:blipFill>
        <p:spPr bwMode="auto">
          <a:xfrm>
            <a:off x="688028" y="5250707"/>
            <a:ext cx="439387" cy="4512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product vision template">
            <a:extLst>
              <a:ext uri="{FF2B5EF4-FFF2-40B4-BE49-F238E27FC236}">
                <a16:creationId xmlns:a16="http://schemas.microsoft.com/office/drawing/2014/main" id="{C7D3A41F-8994-4210-93D5-173D41DE51D9}"/>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l="2513" t="21218" r="91516" b="70111"/>
          <a:stretch>
            <a:fillRect/>
          </a:stretch>
        </p:blipFill>
        <p:spPr bwMode="auto">
          <a:xfrm>
            <a:off x="702542" y="5816074"/>
            <a:ext cx="439387" cy="4512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product vision template">
            <a:extLst>
              <a:ext uri="{FF2B5EF4-FFF2-40B4-BE49-F238E27FC236}">
                <a16:creationId xmlns:a16="http://schemas.microsoft.com/office/drawing/2014/main" id="{C7D3A41F-8994-4210-93D5-173D41DE51D9}"/>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l="26773" t="20939" r="67256" b="70390"/>
          <a:stretch>
            <a:fillRect/>
          </a:stretch>
        </p:blipFill>
        <p:spPr bwMode="auto">
          <a:xfrm>
            <a:off x="3460256" y="5787046"/>
            <a:ext cx="439387" cy="4512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product vision template">
            <a:extLst>
              <a:ext uri="{FF2B5EF4-FFF2-40B4-BE49-F238E27FC236}">
                <a16:creationId xmlns:a16="http://schemas.microsoft.com/office/drawing/2014/main" id="{C7D3A41F-8994-4210-93D5-173D41DE51D9}"/>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l="51428" t="21497" r="42601" b="69832"/>
          <a:stretch>
            <a:fillRect/>
          </a:stretch>
        </p:blipFill>
        <p:spPr bwMode="auto">
          <a:xfrm>
            <a:off x="6203456" y="5830588"/>
            <a:ext cx="439387" cy="4512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product vision template">
            <a:extLst>
              <a:ext uri="{FF2B5EF4-FFF2-40B4-BE49-F238E27FC236}">
                <a16:creationId xmlns:a16="http://schemas.microsoft.com/office/drawing/2014/main" id="{C7D3A41F-8994-4210-93D5-173D41DE51D9}"/>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l="76281" t="21218" r="17748" b="70111"/>
          <a:stretch>
            <a:fillRect/>
          </a:stretch>
        </p:blipFill>
        <p:spPr bwMode="auto">
          <a:xfrm>
            <a:off x="8990198" y="5801560"/>
            <a:ext cx="439387" cy="45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884039"/>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17"/>
        <p:cNvGrpSpPr/>
        <p:nvPr/>
      </p:nvGrpSpPr>
      <p:grpSpPr>
        <a:xfrm>
          <a:off x="0" y="0"/>
          <a:ext cx="0" cy="0"/>
        </a:xfrm>
      </p:grpSpPr>
      <p:sp>
        <p:nvSpPr>
          <p:cNvPr id="118" name="Google Shape;118;p23"/>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1.26.2 Product Roadmap</a:t>
            </a:r>
          </a:p>
        </p:txBody>
      </p:sp>
      <p:sp>
        <p:nvSpPr>
          <p:cNvPr id="119" name="Google Shape;119;p23"/>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endParaRPr lang="en-US"/>
          </a:p>
        </p:txBody>
      </p:sp>
      <p:grpSp>
        <p:nvGrpSpPr>
          <p:cNvPr id="4" name="Group 3"/>
          <p:cNvGrpSpPr/>
          <p:nvPr/>
        </p:nvGrpSpPr>
        <p:grpSpPr>
          <a:xfrm>
            <a:off x="246735" y="1304995"/>
            <a:ext cx="5544465" cy="5114855"/>
            <a:chOff x="514348" y="2236479"/>
            <a:chExt cx="11131312" cy="4505009"/>
          </a:xfrm>
        </p:grpSpPr>
        <p:sp>
          <p:nvSpPr>
            <p:cNvPr id="5" name="Rounded Rectangle 4"/>
            <p:cNvSpPr/>
            <p:nvPr/>
          </p:nvSpPr>
          <p:spPr>
            <a:xfrm>
              <a:off x="514350" y="2236486"/>
              <a:ext cx="11131310" cy="4505002"/>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Roadmap is the plan that describes the way that the product is likely to grow.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Agile teams focus on a goal-oriented roadmap, as it is important for the team to know about the everyday work.</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Product roadmap also helps in estimating the budget for developing and delivering high value product as per the promised schedule.</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Agile environment is prone to changes because of the changing requirements from the customers, hence creating a roadmap is often a challenging task.</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chemeClr val="tx1"/>
                  </a:solidFill>
                  <a:uLnTx/>
                  <a:uFillTx/>
                  <a:latin typeface="Arial" pitchFamily="34" charset="0"/>
                  <a:cs typeface="Arial" pitchFamily="34" charset="0"/>
                </a:rPr>
                <a:t>Product roadmap should focus on goals, benefits, objectives, acquiring customers and increasing their engagement. The picture shows a sample product roadmap.</a:t>
              </a:r>
            </a:p>
          </p:txBody>
        </p:sp>
        <p:sp>
          <p:nvSpPr>
            <p:cNvPr id="6" name="Rounded Rectangle 5"/>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solidFill>
                    <a:srgbClr val="FFFFFF"/>
                  </a:solidFill>
                  <a:uLnTx/>
                  <a:uFillTx/>
                  <a:latin typeface="Arial" pitchFamily="34" charset="0"/>
                  <a:cs typeface="Arial" pitchFamily="34" charset="0"/>
                </a:rPr>
                <a:t>Following are the key details of product roadmap:</a:t>
              </a:r>
            </a:p>
          </p:txBody>
        </p:sp>
      </p:grpSp>
      <p:grpSp>
        <p:nvGrpSpPr>
          <p:cNvPr id="68" name="Group 67"/>
          <p:cNvGrpSpPr/>
          <p:nvPr/>
        </p:nvGrpSpPr>
        <p:grpSpPr>
          <a:xfrm>
            <a:off x="5903074" y="885894"/>
            <a:ext cx="6139866" cy="5476805"/>
            <a:chOff x="5998324" y="885894"/>
            <a:chExt cx="6139866" cy="5476805"/>
          </a:xfrm>
        </p:grpSpPr>
        <p:sp>
          <p:nvSpPr>
            <p:cNvPr id="3" name="Rectangle 2"/>
            <p:cNvSpPr/>
            <p:nvPr/>
          </p:nvSpPr>
          <p:spPr>
            <a:xfrm>
              <a:off x="5998324" y="885894"/>
              <a:ext cx="6139866" cy="5476805"/>
            </a:xfrm>
            <a:prstGeom prst="rect">
              <a:avLst/>
            </a:prstGeom>
            <a:solidFill>
              <a:srgbClr val="0EC07D"/>
            </a:solidFill>
            <a:ln>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7" name="TextBox 6"/>
            <p:cNvSpPr txBox="1"/>
            <p:nvPr/>
          </p:nvSpPr>
          <p:spPr>
            <a:xfrm>
              <a:off x="6100819" y="970785"/>
              <a:ext cx="582211"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2016</a:t>
              </a:r>
            </a:p>
          </p:txBody>
        </p:sp>
        <p:sp>
          <p:nvSpPr>
            <p:cNvPr id="10" name="TextBox 9"/>
            <p:cNvSpPr txBox="1"/>
            <p:nvPr/>
          </p:nvSpPr>
          <p:spPr>
            <a:xfrm>
              <a:off x="6155321" y="1300985"/>
              <a:ext cx="473206"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Jun</a:t>
              </a:r>
            </a:p>
          </p:txBody>
        </p:sp>
        <p:sp>
          <p:nvSpPr>
            <p:cNvPr id="12" name="TextBox 11"/>
            <p:cNvSpPr txBox="1"/>
            <p:nvPr/>
          </p:nvSpPr>
          <p:spPr>
            <a:xfrm>
              <a:off x="6944916" y="970785"/>
              <a:ext cx="423514"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Q3</a:t>
              </a:r>
            </a:p>
          </p:txBody>
        </p:sp>
        <p:sp>
          <p:nvSpPr>
            <p:cNvPr id="13" name="TextBox 12"/>
            <p:cNvSpPr txBox="1"/>
            <p:nvPr/>
          </p:nvSpPr>
          <p:spPr>
            <a:xfrm>
              <a:off x="6949726" y="1300985"/>
              <a:ext cx="413896"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Jul</a:t>
              </a:r>
            </a:p>
          </p:txBody>
        </p:sp>
        <p:sp>
          <p:nvSpPr>
            <p:cNvPr id="15" name="TextBox 14"/>
            <p:cNvSpPr txBox="1"/>
            <p:nvPr/>
          </p:nvSpPr>
          <p:spPr>
            <a:xfrm>
              <a:off x="7669590" y="1300985"/>
              <a:ext cx="503663"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Aug</a:t>
              </a:r>
            </a:p>
          </p:txBody>
        </p:sp>
        <p:sp>
          <p:nvSpPr>
            <p:cNvPr id="17" name="TextBox 16"/>
            <p:cNvSpPr txBox="1"/>
            <p:nvPr/>
          </p:nvSpPr>
          <p:spPr>
            <a:xfrm>
              <a:off x="8434339" y="1300985"/>
              <a:ext cx="503664"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Sep</a:t>
              </a:r>
            </a:p>
          </p:txBody>
        </p:sp>
        <p:sp>
          <p:nvSpPr>
            <p:cNvPr id="18" name="TextBox 17"/>
            <p:cNvSpPr txBox="1"/>
            <p:nvPr/>
          </p:nvSpPr>
          <p:spPr>
            <a:xfrm>
              <a:off x="9239163" y="970785"/>
              <a:ext cx="423514"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Q4</a:t>
              </a:r>
            </a:p>
          </p:txBody>
        </p:sp>
        <p:sp>
          <p:nvSpPr>
            <p:cNvPr id="19" name="TextBox 18"/>
            <p:cNvSpPr txBox="1"/>
            <p:nvPr/>
          </p:nvSpPr>
          <p:spPr>
            <a:xfrm>
              <a:off x="9219126" y="1300985"/>
              <a:ext cx="463588"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Oct</a:t>
              </a:r>
            </a:p>
          </p:txBody>
        </p:sp>
        <p:sp>
          <p:nvSpPr>
            <p:cNvPr id="21" name="TextBox 20"/>
            <p:cNvSpPr txBox="1"/>
            <p:nvPr/>
          </p:nvSpPr>
          <p:spPr>
            <a:xfrm>
              <a:off x="9963837" y="1300985"/>
              <a:ext cx="503664"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Nov</a:t>
              </a:r>
            </a:p>
          </p:txBody>
        </p:sp>
        <p:sp>
          <p:nvSpPr>
            <p:cNvPr id="23" name="TextBox 22"/>
            <p:cNvSpPr txBox="1"/>
            <p:nvPr/>
          </p:nvSpPr>
          <p:spPr>
            <a:xfrm>
              <a:off x="10728586" y="1300985"/>
              <a:ext cx="503664"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Dec</a:t>
              </a:r>
            </a:p>
          </p:txBody>
        </p:sp>
        <p:sp>
          <p:nvSpPr>
            <p:cNvPr id="24" name="TextBox 23"/>
            <p:cNvSpPr txBox="1"/>
            <p:nvPr/>
          </p:nvSpPr>
          <p:spPr>
            <a:xfrm>
              <a:off x="11454062" y="970785"/>
              <a:ext cx="582211"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2017</a:t>
              </a:r>
            </a:p>
          </p:txBody>
        </p:sp>
        <p:sp>
          <p:nvSpPr>
            <p:cNvPr id="25" name="TextBox 24"/>
            <p:cNvSpPr txBox="1"/>
            <p:nvPr/>
          </p:nvSpPr>
          <p:spPr>
            <a:xfrm>
              <a:off x="11508564" y="1300985"/>
              <a:ext cx="473206"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Jan</a:t>
              </a:r>
            </a:p>
          </p:txBody>
        </p:sp>
        <p:sp>
          <p:nvSpPr>
            <p:cNvPr id="8" name="Rounded Rectangle 7"/>
            <p:cNvSpPr/>
            <p:nvPr/>
          </p:nvSpPr>
          <p:spPr>
            <a:xfrm>
              <a:off x="6096765" y="1690566"/>
              <a:ext cx="5943560" cy="1460847"/>
            </a:xfrm>
            <a:prstGeom prst="roundRect">
              <a:avLst>
                <a:gd name="adj" fmla="val 96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7" name="TextBox 26"/>
            <p:cNvSpPr txBox="1"/>
            <p:nvPr/>
          </p:nvSpPr>
          <p:spPr>
            <a:xfrm>
              <a:off x="6092509" y="1699257"/>
              <a:ext cx="1010213"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chemeClr val="tx1"/>
                  </a:solidFill>
                  <a:uLnTx/>
                  <a:uFillTx/>
                  <a:latin typeface="Arial" pitchFamily="34" charset="0"/>
                  <a:ea typeface="Arial" pitchFamily="34" charset="0"/>
                  <a:cs typeface="Arial" pitchFamily="34" charset="0"/>
                  <a:sym typeface="Arial" pitchFamily="34" charset="0"/>
                </a:rPr>
                <a:t>Product 1</a:t>
              </a:r>
            </a:p>
          </p:txBody>
        </p:sp>
        <p:sp>
          <p:nvSpPr>
            <p:cNvPr id="28" name="TextBox 27"/>
            <p:cNvSpPr txBox="1"/>
            <p:nvPr/>
          </p:nvSpPr>
          <p:spPr>
            <a:xfrm>
              <a:off x="6235322" y="1986517"/>
              <a:ext cx="1707397" cy="287596"/>
            </a:xfrm>
            <a:prstGeom prst="rect">
              <a:avLst/>
            </a:prstGeom>
            <a:solidFill>
              <a:schemeClr val="accent6">
                <a:lumMod val="5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&gt; Web Platform</a:t>
              </a:r>
            </a:p>
          </p:txBody>
        </p:sp>
        <p:sp>
          <p:nvSpPr>
            <p:cNvPr id="29" name="TextBox 28"/>
            <p:cNvSpPr txBox="1"/>
            <p:nvPr/>
          </p:nvSpPr>
          <p:spPr>
            <a:xfrm>
              <a:off x="7942719" y="1986517"/>
              <a:ext cx="1553978" cy="287596"/>
            </a:xfrm>
            <a:prstGeom prst="rect">
              <a:avLst/>
            </a:prstGeom>
            <a:solidFill>
              <a:schemeClr val="accent6">
                <a:lumMod val="60000"/>
                <a:lumOff val="4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 </a:t>
              </a:r>
            </a:p>
          </p:txBody>
        </p:sp>
        <p:sp>
          <p:nvSpPr>
            <p:cNvPr id="30" name="TextBox 29"/>
            <p:cNvSpPr txBox="1"/>
            <p:nvPr/>
          </p:nvSpPr>
          <p:spPr>
            <a:xfrm>
              <a:off x="8125092" y="2360182"/>
              <a:ext cx="3261375" cy="287596"/>
            </a:xfrm>
            <a:prstGeom prst="rect">
              <a:avLst/>
            </a:prstGeom>
            <a:solidFill>
              <a:schemeClr val="accent5">
                <a:lumMod val="75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&gt; Web Platform</a:t>
              </a:r>
            </a:p>
          </p:txBody>
        </p:sp>
        <p:sp>
          <p:nvSpPr>
            <p:cNvPr id="32" name="TextBox 31"/>
            <p:cNvSpPr txBox="1"/>
            <p:nvPr/>
          </p:nvSpPr>
          <p:spPr>
            <a:xfrm>
              <a:off x="9752116" y="2713389"/>
              <a:ext cx="2292465" cy="287596"/>
            </a:xfrm>
            <a:prstGeom prst="rect">
              <a:avLst/>
            </a:prstGeom>
            <a:solidFill>
              <a:schemeClr val="accent4">
                <a:lumMod val="75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 </a:t>
              </a:r>
            </a:p>
          </p:txBody>
        </p:sp>
        <p:sp>
          <p:nvSpPr>
            <p:cNvPr id="33" name="TextBox 32"/>
            <p:cNvSpPr txBox="1"/>
            <p:nvPr/>
          </p:nvSpPr>
          <p:spPr>
            <a:xfrm>
              <a:off x="9296882" y="2713389"/>
              <a:ext cx="571018" cy="287596"/>
            </a:xfrm>
            <a:prstGeom prst="rect">
              <a:avLst/>
            </a:prstGeom>
            <a:solidFill>
              <a:schemeClr val="accent4">
                <a:lumMod val="5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Distribution</a:t>
              </a:r>
            </a:p>
          </p:txBody>
        </p:sp>
        <p:sp>
          <p:nvSpPr>
            <p:cNvPr id="48" name="Rounded Rectangle 47"/>
            <p:cNvSpPr/>
            <p:nvPr/>
          </p:nvSpPr>
          <p:spPr>
            <a:xfrm>
              <a:off x="6096765" y="3250829"/>
              <a:ext cx="5943560" cy="1460847"/>
            </a:xfrm>
            <a:prstGeom prst="roundRect">
              <a:avLst>
                <a:gd name="adj" fmla="val 96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49" name="TextBox 48"/>
            <p:cNvSpPr txBox="1"/>
            <p:nvPr/>
          </p:nvSpPr>
          <p:spPr>
            <a:xfrm>
              <a:off x="6092509" y="3259520"/>
              <a:ext cx="1010213"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chemeClr val="tx1"/>
                  </a:solidFill>
                  <a:uLnTx/>
                  <a:uFillTx/>
                  <a:latin typeface="Arial" pitchFamily="34" charset="0"/>
                  <a:ea typeface="Arial" pitchFamily="34" charset="0"/>
                  <a:cs typeface="Arial" pitchFamily="34" charset="0"/>
                  <a:sym typeface="Arial" pitchFamily="34" charset="0"/>
                </a:rPr>
                <a:t>Product 2</a:t>
              </a:r>
            </a:p>
          </p:txBody>
        </p:sp>
        <p:sp>
          <p:nvSpPr>
            <p:cNvPr id="51" name="TextBox 50"/>
            <p:cNvSpPr txBox="1"/>
            <p:nvPr/>
          </p:nvSpPr>
          <p:spPr>
            <a:xfrm>
              <a:off x="7669590" y="3575652"/>
              <a:ext cx="2080466" cy="287596"/>
            </a:xfrm>
            <a:prstGeom prst="rect">
              <a:avLst/>
            </a:prstGeom>
            <a:solidFill>
              <a:schemeClr val="accent6">
                <a:lumMod val="60000"/>
                <a:lumOff val="4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 </a:t>
              </a:r>
            </a:p>
          </p:txBody>
        </p:sp>
        <p:sp>
          <p:nvSpPr>
            <p:cNvPr id="52" name="TextBox 51"/>
            <p:cNvSpPr txBox="1"/>
            <p:nvPr/>
          </p:nvSpPr>
          <p:spPr>
            <a:xfrm>
              <a:off x="7447415" y="3895296"/>
              <a:ext cx="3340747" cy="287596"/>
            </a:xfrm>
            <a:prstGeom prst="rect">
              <a:avLst/>
            </a:prstGeom>
            <a:solidFill>
              <a:schemeClr val="accent5">
                <a:lumMod val="75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Mobile Monitoring Solution</a:t>
              </a:r>
            </a:p>
          </p:txBody>
        </p:sp>
        <p:sp>
          <p:nvSpPr>
            <p:cNvPr id="53" name="TextBox 52"/>
            <p:cNvSpPr txBox="1"/>
            <p:nvPr/>
          </p:nvSpPr>
          <p:spPr>
            <a:xfrm>
              <a:off x="10724235" y="4273652"/>
              <a:ext cx="1312038" cy="287596"/>
            </a:xfrm>
            <a:prstGeom prst="rect">
              <a:avLst/>
            </a:prstGeom>
            <a:solidFill>
              <a:schemeClr val="accent4">
                <a:lumMod val="75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 </a:t>
              </a:r>
            </a:p>
          </p:txBody>
        </p:sp>
        <p:sp>
          <p:nvSpPr>
            <p:cNvPr id="54" name="TextBox 53"/>
            <p:cNvSpPr txBox="1"/>
            <p:nvPr/>
          </p:nvSpPr>
          <p:spPr>
            <a:xfrm>
              <a:off x="8413526" y="4273652"/>
              <a:ext cx="2441663" cy="287596"/>
            </a:xfrm>
            <a:prstGeom prst="rect">
              <a:avLst/>
            </a:prstGeom>
            <a:solidFill>
              <a:schemeClr val="accent4">
                <a:lumMod val="5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&gt; Marketing Campaign</a:t>
              </a:r>
            </a:p>
          </p:txBody>
        </p:sp>
        <p:sp>
          <p:nvSpPr>
            <p:cNvPr id="55" name="Rounded Rectangle 54"/>
            <p:cNvSpPr/>
            <p:nvPr/>
          </p:nvSpPr>
          <p:spPr>
            <a:xfrm>
              <a:off x="6096765" y="4811092"/>
              <a:ext cx="5943560" cy="1460847"/>
            </a:xfrm>
            <a:prstGeom prst="roundRect">
              <a:avLst>
                <a:gd name="adj" fmla="val 96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56" name="TextBox 55"/>
            <p:cNvSpPr txBox="1"/>
            <p:nvPr/>
          </p:nvSpPr>
          <p:spPr>
            <a:xfrm>
              <a:off x="6092509" y="4819783"/>
              <a:ext cx="1010213" cy="307777"/>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ctr">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1" i="0" u="none" strike="noStrike" cap="none" normalizeH="0" noProof="0">
                  <a:solidFill>
                    <a:schemeClr val="tx1"/>
                  </a:solidFill>
                  <a:uLnTx/>
                  <a:uFillTx/>
                  <a:latin typeface="Arial" pitchFamily="34" charset="0"/>
                  <a:ea typeface="Arial" pitchFamily="34" charset="0"/>
                  <a:cs typeface="Arial" pitchFamily="34" charset="0"/>
                  <a:sym typeface="Arial" pitchFamily="34" charset="0"/>
                </a:rPr>
                <a:t>Product 3</a:t>
              </a:r>
            </a:p>
          </p:txBody>
        </p:sp>
        <p:sp>
          <p:nvSpPr>
            <p:cNvPr id="57" name="TextBox 56"/>
            <p:cNvSpPr txBox="1"/>
            <p:nvPr/>
          </p:nvSpPr>
          <p:spPr>
            <a:xfrm>
              <a:off x="6091217" y="5107043"/>
              <a:ext cx="1851502" cy="287596"/>
            </a:xfrm>
            <a:prstGeom prst="rect">
              <a:avLst/>
            </a:prstGeom>
            <a:solidFill>
              <a:schemeClr val="accent2">
                <a:lumMod val="5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&gt; Localized CRM</a:t>
              </a:r>
            </a:p>
          </p:txBody>
        </p:sp>
        <p:sp>
          <p:nvSpPr>
            <p:cNvPr id="60" name="TextBox 59"/>
            <p:cNvSpPr txBox="1"/>
            <p:nvPr/>
          </p:nvSpPr>
          <p:spPr>
            <a:xfrm>
              <a:off x="8938004" y="5833915"/>
              <a:ext cx="3106578" cy="287596"/>
            </a:xfrm>
            <a:prstGeom prst="rect">
              <a:avLst/>
            </a:prstGeom>
            <a:solidFill>
              <a:schemeClr val="accent4">
                <a:lumMod val="75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 </a:t>
              </a:r>
            </a:p>
          </p:txBody>
        </p:sp>
        <p:sp>
          <p:nvSpPr>
            <p:cNvPr id="61" name="TextBox 60"/>
            <p:cNvSpPr txBox="1"/>
            <p:nvPr/>
          </p:nvSpPr>
          <p:spPr>
            <a:xfrm>
              <a:off x="8331337" y="5833915"/>
              <a:ext cx="700377" cy="287596"/>
            </a:xfrm>
            <a:prstGeom prst="rect">
              <a:avLst/>
            </a:prstGeom>
            <a:solidFill>
              <a:schemeClr val="accent4">
                <a:lumMod val="5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&gt; </a:t>
              </a: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Data</a:t>
              </a:r>
              <a:r>
                <a:rPr kumimoji="0" lang="en-US" sz="14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 Logging Module</a:t>
              </a:r>
            </a:p>
          </p:txBody>
        </p:sp>
        <p:sp>
          <p:nvSpPr>
            <p:cNvPr id="50" name="TextBox 49"/>
            <p:cNvSpPr txBox="1"/>
            <p:nvPr/>
          </p:nvSpPr>
          <p:spPr>
            <a:xfrm>
              <a:off x="6346759" y="3575652"/>
              <a:ext cx="1401832" cy="287596"/>
            </a:xfrm>
            <a:prstGeom prst="rect">
              <a:avLst/>
            </a:prstGeom>
            <a:solidFill>
              <a:schemeClr val="accent6">
                <a:lumMod val="5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&gt; Mobile Platform</a:t>
              </a:r>
            </a:p>
          </p:txBody>
        </p:sp>
        <p:sp>
          <p:nvSpPr>
            <p:cNvPr id="64" name="TextBox 63"/>
            <p:cNvSpPr txBox="1"/>
            <p:nvPr/>
          </p:nvSpPr>
          <p:spPr>
            <a:xfrm>
              <a:off x="8329441" y="5108154"/>
              <a:ext cx="1919838" cy="287596"/>
            </a:xfrm>
            <a:prstGeom prst="rect">
              <a:avLst/>
            </a:prstGeom>
            <a:solidFill>
              <a:schemeClr val="accent6">
                <a:lumMod val="60000"/>
                <a:lumOff val="4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 </a:t>
              </a:r>
            </a:p>
          </p:txBody>
        </p:sp>
        <p:sp>
          <p:nvSpPr>
            <p:cNvPr id="62" name="TextBox 61"/>
            <p:cNvSpPr txBox="1"/>
            <p:nvPr/>
          </p:nvSpPr>
          <p:spPr>
            <a:xfrm>
              <a:off x="8020859" y="5108154"/>
              <a:ext cx="304326" cy="287596"/>
            </a:xfrm>
            <a:prstGeom prst="rect">
              <a:avLst/>
            </a:prstGeom>
            <a:solidFill>
              <a:schemeClr val="accent6">
                <a:lumMod val="5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 &gt;  Cloud Support</a:t>
              </a:r>
            </a:p>
          </p:txBody>
        </p:sp>
        <p:sp>
          <p:nvSpPr>
            <p:cNvPr id="65" name="TextBox 64"/>
            <p:cNvSpPr txBox="1"/>
            <p:nvPr/>
          </p:nvSpPr>
          <p:spPr>
            <a:xfrm>
              <a:off x="8304400" y="5480708"/>
              <a:ext cx="661791" cy="287596"/>
            </a:xfrm>
            <a:prstGeom prst="rect">
              <a:avLst/>
            </a:prstGeom>
            <a:solidFill>
              <a:schemeClr val="accent4">
                <a:lumMod val="75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endParaRPr lang="en-US" sz="1200">
                <a:solidFill>
                  <a:schemeClr val="bg1"/>
                </a:solidFill>
              </a:endParaRPr>
            </a:p>
          </p:txBody>
        </p:sp>
        <p:sp>
          <p:nvSpPr>
            <p:cNvPr id="59" name="TextBox 58"/>
            <p:cNvSpPr txBox="1"/>
            <p:nvPr/>
          </p:nvSpPr>
          <p:spPr>
            <a:xfrm>
              <a:off x="7307316" y="5480708"/>
              <a:ext cx="1017869" cy="287596"/>
            </a:xfrm>
            <a:prstGeom prst="rect">
              <a:avLst/>
            </a:prstGeom>
            <a:solidFill>
              <a:schemeClr val="accent4">
                <a:lumMod val="5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Market Problems</a:t>
              </a:r>
            </a:p>
          </p:txBody>
        </p:sp>
        <p:sp>
          <p:nvSpPr>
            <p:cNvPr id="66" name="TextBox 65"/>
            <p:cNvSpPr txBox="1"/>
            <p:nvPr/>
          </p:nvSpPr>
          <p:spPr>
            <a:xfrm>
              <a:off x="10153650" y="5471034"/>
              <a:ext cx="1119040" cy="287596"/>
            </a:xfrm>
            <a:prstGeom prst="rect">
              <a:avLst/>
            </a:prstGeom>
            <a:solidFill>
              <a:schemeClr val="accent4">
                <a:lumMod val="75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 </a:t>
              </a:r>
            </a:p>
          </p:txBody>
        </p:sp>
        <p:sp>
          <p:nvSpPr>
            <p:cNvPr id="63" name="TextBox 62"/>
            <p:cNvSpPr txBox="1"/>
            <p:nvPr/>
          </p:nvSpPr>
          <p:spPr>
            <a:xfrm>
              <a:off x="9034610" y="5471034"/>
              <a:ext cx="1119040" cy="287596"/>
            </a:xfrm>
            <a:prstGeom prst="rect">
              <a:avLst/>
            </a:prstGeom>
            <a:solidFill>
              <a:schemeClr val="accent4">
                <a:lumMod val="50000"/>
              </a:schemeClr>
            </a:solidFill>
          </p:spPr>
          <p:txBody>
            <a:bodyPr wrap="none" rtlCol="0" anchor="ctr">
              <a:no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200" b="0" i="0" u="none" strike="noStrike" cap="none" normalizeH="0" noProof="0">
                  <a:solidFill>
                    <a:schemeClr val="bg1"/>
                  </a:solidFill>
                  <a:uLnTx/>
                  <a:uFillTx/>
                  <a:latin typeface="Arial" pitchFamily="34" charset="0"/>
                  <a:ea typeface="Arial" pitchFamily="34" charset="0"/>
                  <a:cs typeface="Arial" pitchFamily="34" charset="0"/>
                  <a:sym typeface="Arial" pitchFamily="34" charset="0"/>
                </a:rPr>
                <a:t>Market Opportunities</a:t>
              </a:r>
            </a:p>
          </p:txBody>
        </p:sp>
        <p:sp>
          <p:nvSpPr>
            <p:cNvPr id="9" name="Rectangle 8"/>
            <p:cNvSpPr/>
            <p:nvPr/>
          </p:nvSpPr>
          <p:spPr>
            <a:xfrm>
              <a:off x="9944787" y="3286142"/>
              <a:ext cx="1372402" cy="493330"/>
            </a:xfrm>
            <a:prstGeom prst="rect">
              <a:avLst/>
            </a:prstGeom>
            <a:solidFill>
              <a:srgbClr val="B70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200" b="0" i="0" u="none" strike="noStrike" kern="1200" cap="none" spc="0" normalizeH="0" baseline="0" noProof="0">
                  <a:solidFill>
                    <a:srgbClr val="FFFFFF"/>
                  </a:solidFill>
                  <a:uLnTx/>
                  <a:uFillTx/>
                  <a:latin typeface="Arial" pitchFamily="34" charset="0"/>
                  <a:cs typeface="Arial" pitchFamily="34" charset="0"/>
                </a:rPr>
                <a:t>Mobile Release</a:t>
              </a:r>
            </a:p>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200" b="0" i="0" u="none" strike="noStrike" kern="1200" cap="none" spc="0" normalizeH="0" baseline="0" noProof="0">
                  <a:solidFill>
                    <a:srgbClr val="FFFFFF"/>
                  </a:solidFill>
                  <a:uLnTx/>
                  <a:uFillTx/>
                  <a:latin typeface="Arial" pitchFamily="34" charset="0"/>
                  <a:cs typeface="Arial" pitchFamily="34" charset="0"/>
                </a:rPr>
                <a:t>Oct 27, 2016</a:t>
              </a:r>
            </a:p>
          </p:txBody>
        </p:sp>
        <p:cxnSp>
          <p:nvCxnSpPr>
            <p:cNvPr id="67" name="Straight Connector 66"/>
            <p:cNvCxnSpPr/>
            <p:nvPr/>
          </p:nvCxnSpPr>
          <p:spPr>
            <a:xfrm flipH="1">
              <a:off x="9947655" y="3291617"/>
              <a:ext cx="0" cy="1426322"/>
            </a:xfrm>
            <a:prstGeom prst="line">
              <a:avLst/>
            </a:prstGeom>
            <a:ln w="28575">
              <a:solidFill>
                <a:srgbClr val="B7014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269966"/>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23"/>
        <p:cNvGrpSpPr/>
        <p:nvPr/>
      </p:nvGrpSpPr>
      <p:grpSpPr>
        <a:xfrm>
          <a:off x="0" y="0"/>
          <a:ext cx="0" cy="0"/>
        </a:xfrm>
      </p:grpSpPr>
      <p:sp>
        <p:nvSpPr>
          <p:cNvPr id="124" name="Google Shape;124;p24"/>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1.26.3 Release Planning</a:t>
            </a:r>
            <a:endParaRPr lang="en-US"/>
          </a:p>
        </p:txBody>
      </p:sp>
      <p:sp>
        <p:nvSpPr>
          <p:cNvPr id="125" name="Google Shape;125;p24"/>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endParaRPr lang="en-US"/>
          </a:p>
        </p:txBody>
      </p:sp>
      <p:grpSp>
        <p:nvGrpSpPr>
          <p:cNvPr id="6" name="Group 5"/>
          <p:cNvGrpSpPr/>
          <p:nvPr/>
        </p:nvGrpSpPr>
        <p:grpSpPr>
          <a:xfrm>
            <a:off x="514350" y="1304995"/>
            <a:ext cx="11131312" cy="3320793"/>
            <a:chOff x="514348" y="2236479"/>
            <a:chExt cx="11131312" cy="2924854"/>
          </a:xfrm>
        </p:grpSpPr>
        <p:sp>
          <p:nvSpPr>
            <p:cNvPr id="7" name="Rounded Rectangle 6"/>
            <p:cNvSpPr/>
            <p:nvPr/>
          </p:nvSpPr>
          <p:spPr>
            <a:xfrm>
              <a:off x="514349" y="2236486"/>
              <a:ext cx="11131311" cy="2924847"/>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Release is a set of increments that are released to the customer at frequent intervals.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release plan helps to estimate the amount of work that will be delivered by the team at the scheduled deadline.</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Release planning is a collaborative effort of the Scrum Master and the product owner, Agile team and the stakeholders.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Release planning is focused on goals and benefits, by taking into account, the dependencies and uncertainties.</a:t>
              </a:r>
            </a:p>
          </p:txBody>
        </p:sp>
        <p:sp>
          <p:nvSpPr>
            <p:cNvPr id="8" name="Rounded Rectangle 7"/>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Following are the key details of release planning:</a:t>
              </a:r>
            </a:p>
          </p:txBody>
        </p:sp>
      </p:grpSp>
    </p:spTree>
    <p:extLst>
      <p:ext uri="{BB962C8B-B14F-4D97-AF65-F5344CB8AC3E}">
        <p14:creationId xmlns:p14="http://schemas.microsoft.com/office/powerpoint/2010/main" val="933034802"/>
      </p:ext>
    </p:extLst>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29"/>
        <p:cNvGrpSpPr/>
        <p:nvPr/>
      </p:nvGrpSpPr>
      <p:grpSpPr>
        <a:xfrm>
          <a:off x="0" y="0"/>
          <a:ext cx="0" cy="0"/>
        </a:xfrm>
      </p:grpSpPr>
      <p:sp>
        <p:nvSpPr>
          <p:cNvPr id="130" name="Google Shape;130;p25"/>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1.26.4 Iteration Planning</a:t>
            </a:r>
          </a:p>
        </p:txBody>
      </p:sp>
      <p:sp>
        <p:nvSpPr>
          <p:cNvPr id="131" name="Google Shape;131;p25"/>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endParaRPr lang="en-US"/>
          </a:p>
        </p:txBody>
      </p:sp>
      <p:grpSp>
        <p:nvGrpSpPr>
          <p:cNvPr id="6" name="Group 5"/>
          <p:cNvGrpSpPr/>
          <p:nvPr/>
        </p:nvGrpSpPr>
        <p:grpSpPr>
          <a:xfrm>
            <a:off x="514350" y="1304995"/>
            <a:ext cx="11131312" cy="3679380"/>
            <a:chOff x="514348" y="2236479"/>
            <a:chExt cx="11131312" cy="3240687"/>
          </a:xfrm>
        </p:grpSpPr>
        <p:sp>
          <p:nvSpPr>
            <p:cNvPr id="7" name="Rounded Rectangle 6"/>
            <p:cNvSpPr/>
            <p:nvPr/>
          </p:nvSpPr>
          <p:spPr>
            <a:xfrm>
              <a:off x="514349" y="2236486"/>
              <a:ext cx="11131311" cy="3240680"/>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Iteration planning is generally a subset of the release plan stories that will be done in the next iteration or a sprint.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During iteration planning, the volume of the backlog items that a team can deliver during the next iteration, are determined.</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The team commits to deliver the features according to their velocity and the schedule.</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Iteration plan is about breaking down the features into multiple development tasks and estimating them.</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Use cases are also created to identify the stories that will be developed and to break them into specific tasks and acceptance criteria.</a:t>
              </a:r>
            </a:p>
          </p:txBody>
        </p:sp>
        <p:sp>
          <p:nvSpPr>
            <p:cNvPr id="8" name="Rounded Rectangle 7"/>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Following are the key details of iteration planning:</a:t>
              </a:r>
            </a:p>
          </p:txBody>
        </p:sp>
      </p:grpSp>
    </p:spTree>
    <p:extLst>
      <p:ext uri="{BB962C8B-B14F-4D97-AF65-F5344CB8AC3E}">
        <p14:creationId xmlns:p14="http://schemas.microsoft.com/office/powerpoint/2010/main" val="326790873"/>
      </p:ext>
    </p:extLst>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35"/>
        <p:cNvGrpSpPr/>
        <p:nvPr/>
      </p:nvGrpSpPr>
      <p:grpSpPr>
        <a:xfrm>
          <a:off x="0" y="0"/>
          <a:ext cx="0" cy="0"/>
        </a:xfrm>
      </p:grpSpPr>
      <p:sp>
        <p:nvSpPr>
          <p:cNvPr id="136" name="Google Shape;136;p26"/>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1.26.5 Daily Scrum/Standup</a:t>
            </a:r>
          </a:p>
        </p:txBody>
      </p:sp>
      <p:sp>
        <p:nvSpPr>
          <p:cNvPr id="137" name="Google Shape;137;p26"/>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endParaRPr lang="en-US"/>
          </a:p>
        </p:txBody>
      </p:sp>
      <p:grpSp>
        <p:nvGrpSpPr>
          <p:cNvPr id="6" name="Group 5"/>
          <p:cNvGrpSpPr/>
          <p:nvPr/>
        </p:nvGrpSpPr>
        <p:grpSpPr>
          <a:xfrm>
            <a:off x="514350" y="1304995"/>
            <a:ext cx="11131312" cy="3033923"/>
            <a:chOff x="514348" y="2236479"/>
            <a:chExt cx="11131312" cy="2672188"/>
          </a:xfrm>
        </p:grpSpPr>
        <p:sp>
          <p:nvSpPr>
            <p:cNvPr id="7" name="Rounded Rectangle 6"/>
            <p:cNvSpPr/>
            <p:nvPr/>
          </p:nvSpPr>
          <p:spPr>
            <a:xfrm>
              <a:off x="514349" y="2236486"/>
              <a:ext cx="11131311" cy="2672181"/>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Daily scrum is done to coordinate the work and synchronize the effort.</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Teams make, assess and revise their plans during this meeting.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Daily scrum is focused on completing the top priority features. This meeting is focused on the individual’s accomplishments, plan for the day and the issues faced by them and ways to resolve them.</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For the unresolved issues, ‘Parking Lot’ can be used. Anything out of the scope of the daily planning will be placed in the parking lot and dealt with later.</a:t>
              </a:r>
            </a:p>
          </p:txBody>
        </p:sp>
        <p:sp>
          <p:nvSpPr>
            <p:cNvPr id="8" name="Rounded Rectangle 7"/>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Following are the key details of daily scrum/standup:</a:t>
              </a:r>
            </a:p>
          </p:txBody>
        </p:sp>
      </p:grpSp>
    </p:spTree>
    <p:extLst>
      <p:ext uri="{BB962C8B-B14F-4D97-AF65-F5344CB8AC3E}">
        <p14:creationId xmlns:p14="http://schemas.microsoft.com/office/powerpoint/2010/main" val="234719027"/>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41"/>
        <p:cNvGrpSpPr/>
        <p:nvPr/>
      </p:nvGrpSpPr>
      <p:grpSpPr>
        <a:xfrm>
          <a:off x="0" y="0"/>
          <a:ext cx="0" cy="0"/>
        </a:xfrm>
      </p:grpSpPr>
      <p:sp>
        <p:nvSpPr>
          <p:cNvPr id="143" name="Google Shape;143;p27"/>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1.27 Conditions of Satisfaction</a:t>
            </a:r>
          </a:p>
        </p:txBody>
      </p:sp>
      <p:sp>
        <p:nvSpPr>
          <p:cNvPr id="142" name="Google Shape;142;p27"/>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picture shows how the conditions of satisfaction drive both release and iteration planning.</a:t>
            </a:r>
            <a:endParaRPr lang="en-US"/>
          </a:p>
        </p:txBody>
      </p:sp>
      <p:grpSp>
        <p:nvGrpSpPr>
          <p:cNvPr id="27" name="Group 26"/>
          <p:cNvGrpSpPr/>
          <p:nvPr/>
        </p:nvGrpSpPr>
        <p:grpSpPr>
          <a:xfrm>
            <a:off x="1179847" y="1779778"/>
            <a:ext cx="9984707" cy="4529073"/>
            <a:chOff x="1179847" y="1805178"/>
            <a:chExt cx="9984707" cy="4529073"/>
          </a:xfrm>
        </p:grpSpPr>
        <p:grpSp>
          <p:nvGrpSpPr>
            <p:cNvPr id="24" name="Group 23"/>
            <p:cNvGrpSpPr/>
            <p:nvPr/>
          </p:nvGrpSpPr>
          <p:grpSpPr>
            <a:xfrm>
              <a:off x="1381660" y="1939308"/>
              <a:ext cx="9631880" cy="4254346"/>
              <a:chOff x="1333501" y="1578962"/>
              <a:chExt cx="9728199" cy="4746439"/>
            </a:xfrm>
          </p:grpSpPr>
          <p:sp>
            <p:nvSpPr>
              <p:cNvPr id="4" name="Rounded Rectangle 3"/>
              <p:cNvSpPr/>
              <p:nvPr/>
            </p:nvSpPr>
            <p:spPr>
              <a:xfrm>
                <a:off x="1539295" y="2144522"/>
                <a:ext cx="2781301" cy="901700"/>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Conditions of Satisfaction (user stories, budget, schedule)</a:t>
                </a:r>
              </a:p>
            </p:txBody>
          </p:sp>
          <p:sp>
            <p:nvSpPr>
              <p:cNvPr id="8" name="Rounded Rectangle 7"/>
              <p:cNvSpPr/>
              <p:nvPr/>
            </p:nvSpPr>
            <p:spPr>
              <a:xfrm>
                <a:off x="4030076" y="3225800"/>
                <a:ext cx="1123950" cy="682603"/>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Release planning</a:t>
                </a:r>
              </a:p>
            </p:txBody>
          </p:sp>
          <p:sp>
            <p:nvSpPr>
              <p:cNvPr id="9" name="Rounded Rectangle 8"/>
              <p:cNvSpPr/>
              <p:nvPr/>
            </p:nvSpPr>
            <p:spPr>
              <a:xfrm>
                <a:off x="3217276" y="4631326"/>
                <a:ext cx="2749550" cy="791574"/>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Conditions of Satisfaction (user stories + acceptance tests)</a:t>
                </a:r>
              </a:p>
            </p:txBody>
          </p:sp>
          <p:sp>
            <p:nvSpPr>
              <p:cNvPr id="10" name="Rounded Rectangle 9"/>
              <p:cNvSpPr/>
              <p:nvPr/>
            </p:nvSpPr>
            <p:spPr>
              <a:xfrm>
                <a:off x="4085812" y="5724612"/>
                <a:ext cx="1804314" cy="481799"/>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Iteration planning</a:t>
                </a:r>
              </a:p>
            </p:txBody>
          </p:sp>
          <p:sp>
            <p:nvSpPr>
              <p:cNvPr id="11" name="Rounded Rectangle 10"/>
              <p:cNvSpPr/>
              <p:nvPr/>
            </p:nvSpPr>
            <p:spPr>
              <a:xfrm>
                <a:off x="6534830" y="5724611"/>
                <a:ext cx="1804314" cy="481799"/>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Development</a:t>
                </a:r>
              </a:p>
            </p:txBody>
          </p:sp>
          <p:sp>
            <p:nvSpPr>
              <p:cNvPr id="5" name="Rectangle 4"/>
              <p:cNvSpPr/>
              <p:nvPr/>
            </p:nvSpPr>
            <p:spPr>
              <a:xfrm>
                <a:off x="1333501" y="1765300"/>
                <a:ext cx="4025899" cy="2286000"/>
              </a:xfrm>
              <a:prstGeom prst="rect">
                <a:avLst/>
              </a:prstGeom>
              <a:noFill/>
              <a:ln w="1905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Release</a:t>
                </a:r>
              </a:p>
            </p:txBody>
          </p:sp>
          <p:sp>
            <p:nvSpPr>
              <p:cNvPr id="14" name="Rectangle 13"/>
              <p:cNvSpPr/>
              <p:nvPr/>
            </p:nvSpPr>
            <p:spPr>
              <a:xfrm>
                <a:off x="3022601" y="4178001"/>
                <a:ext cx="8039099" cy="2147400"/>
              </a:xfrm>
              <a:prstGeom prst="rect">
                <a:avLst/>
              </a:prstGeom>
              <a:noFill/>
              <a:ln w="1905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Iteration</a:t>
                </a:r>
              </a:p>
            </p:txBody>
          </p:sp>
          <p:sp>
            <p:nvSpPr>
              <p:cNvPr id="6" name="Arc 5"/>
              <p:cNvSpPr/>
              <p:nvPr/>
            </p:nvSpPr>
            <p:spPr>
              <a:xfrm rot="16200000" flipH="1">
                <a:off x="3340674" y="2549390"/>
                <a:ext cx="1103899" cy="1168400"/>
              </a:xfrm>
              <a:prstGeom prst="arc">
                <a:avLst/>
              </a:prstGeom>
              <a:ln w="19050">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endParaRPr lang="en-US"/>
              </a:p>
            </p:txBody>
          </p:sp>
          <p:sp>
            <p:nvSpPr>
              <p:cNvPr id="16" name="Arc 15"/>
              <p:cNvSpPr/>
              <p:nvPr/>
            </p:nvSpPr>
            <p:spPr>
              <a:xfrm rot="6300000" flipH="1">
                <a:off x="3673980" y="2399803"/>
                <a:ext cx="1103899" cy="1168400"/>
              </a:xfrm>
              <a:prstGeom prst="arc">
                <a:avLst/>
              </a:prstGeom>
              <a:ln w="19050">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endParaRPr lang="en-US"/>
              </a:p>
            </p:txBody>
          </p:sp>
          <p:sp>
            <p:nvSpPr>
              <p:cNvPr id="17" name="Arc 16"/>
              <p:cNvSpPr/>
              <p:nvPr/>
            </p:nvSpPr>
            <p:spPr>
              <a:xfrm rot="16200000" flipH="1">
                <a:off x="3600356" y="4871760"/>
                <a:ext cx="894714" cy="1168400"/>
              </a:xfrm>
              <a:prstGeom prst="arc">
                <a:avLst/>
              </a:prstGeom>
              <a:ln w="19050">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endParaRPr lang="en-US"/>
              </a:p>
            </p:txBody>
          </p:sp>
          <p:sp>
            <p:nvSpPr>
              <p:cNvPr id="18" name="Arc 17"/>
              <p:cNvSpPr/>
              <p:nvPr/>
            </p:nvSpPr>
            <p:spPr>
              <a:xfrm rot="6300000" flipH="1">
                <a:off x="5414580" y="4816182"/>
                <a:ext cx="894712" cy="1168400"/>
              </a:xfrm>
              <a:prstGeom prst="arc">
                <a:avLst>
                  <a:gd name="adj1" fmla="val 12236207"/>
                  <a:gd name="adj2" fmla="val 0"/>
                </a:avLst>
              </a:prstGeom>
              <a:ln w="19050">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tx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000000"/>
                    </a:solidFill>
                    <a:uLnTx/>
                    <a:uFillTx/>
                    <a:latin typeface="Arial" pitchFamily="34" charset="0"/>
                    <a:ea typeface="Arial" pitchFamily="34" charset="0"/>
                    <a:cs typeface="Arial" pitchFamily="34" charset="0"/>
                    <a:sym typeface="Arial" pitchFamily="34" charset="0"/>
                  </a:defRPr>
                </a:pPr>
                <a:endParaRPr lang="en-US"/>
              </a:p>
            </p:txBody>
          </p:sp>
          <p:cxnSp>
            <p:nvCxnSpPr>
              <p:cNvPr id="13" name="Straight Arrow Connector 12"/>
              <p:cNvCxnSpPr>
                <a:stCxn id="10" idx="3"/>
                <a:endCxn id="11" idx="1"/>
              </p:cNvCxnSpPr>
              <p:nvPr/>
            </p:nvCxnSpPr>
            <p:spPr>
              <a:xfrm flipV="1">
                <a:off x="5890126" y="5965511"/>
                <a:ext cx="644704" cy="1"/>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339144" y="5965511"/>
                <a:ext cx="644704" cy="1"/>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616158" y="3908403"/>
                <a:ext cx="15755" cy="699319"/>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2984500" y="1578962"/>
                <a:ext cx="6921500" cy="4161438"/>
              </a:xfrm>
              <a:custGeom>
                <a:gdLst>
                  <a:gd name="connsiteX0" fmla="*/ 0 w 6921500"/>
                  <a:gd name="connsiteY0" fmla="*/ 541938 h 4161438"/>
                  <a:gd name="connsiteX1" fmla="*/ 1536700 w 6921500"/>
                  <a:gd name="connsiteY1" fmla="*/ 300638 h 4161438"/>
                  <a:gd name="connsiteX2" fmla="*/ 6921500 w 6921500"/>
                  <a:gd name="connsiteY2" fmla="*/ 4161438 h 4161438"/>
                </a:gdLst>
                <a:cxnLst>
                  <a:cxn ang="0">
                    <a:pos x="connsiteX0" y="connsiteY0"/>
                  </a:cxn>
                  <a:cxn ang="0">
                    <a:pos x="connsiteX1" y="connsiteY1"/>
                  </a:cxn>
                  <a:cxn ang="0">
                    <a:pos x="connsiteX2" y="connsiteY2"/>
                  </a:cxn>
                </a:cxnLst>
                <a:rect l="l" t="t" r="r" b="b"/>
                <a:pathLst>
                  <a:path w="6921500" h="4161438">
                    <a:moveTo>
                      <a:pt x="0" y="541938"/>
                    </a:moveTo>
                    <a:cubicBezTo>
                      <a:pt x="191558" y="119663"/>
                      <a:pt x="383117" y="-302612"/>
                      <a:pt x="1536700" y="300638"/>
                    </a:cubicBezTo>
                    <a:cubicBezTo>
                      <a:pt x="2690283" y="903888"/>
                      <a:pt x="6921500" y="4161438"/>
                      <a:pt x="6921500" y="4161438"/>
                    </a:cubicBezTo>
                  </a:path>
                </a:pathLst>
              </a:custGeom>
              <a:noFill/>
              <a:ln w="19050">
                <a:solidFill>
                  <a:schemeClr val="tx1">
                    <a:lumMod val="95000"/>
                    <a:lumOff val="5000"/>
                  </a:schemeClr>
                </a:solidFill>
                <a:head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6" name="Freeform 25"/>
              <p:cNvSpPr/>
              <p:nvPr/>
            </p:nvSpPr>
            <p:spPr>
              <a:xfrm>
                <a:off x="4933080" y="4230878"/>
                <a:ext cx="4740148" cy="1509521"/>
              </a:xfrm>
              <a:custGeom>
                <a:gdLst>
                  <a:gd name="connsiteX0" fmla="*/ 0 w 6921500"/>
                  <a:gd name="connsiteY0" fmla="*/ 1200396 h 4819896"/>
                  <a:gd name="connsiteX1" fmla="*/ 1592333 w 6921500"/>
                  <a:gd name="connsiteY1" fmla="*/ 197228 h 4819896"/>
                  <a:gd name="connsiteX2" fmla="*/ 6921500 w 6921500"/>
                  <a:gd name="connsiteY2" fmla="*/ 4819896 h 4819896"/>
                </a:gdLst>
                <a:cxnLst>
                  <a:cxn ang="0">
                    <a:pos x="connsiteX0" y="connsiteY0"/>
                  </a:cxn>
                  <a:cxn ang="0">
                    <a:pos x="connsiteX1" y="connsiteY1"/>
                  </a:cxn>
                  <a:cxn ang="0">
                    <a:pos x="connsiteX2" y="connsiteY2"/>
                  </a:cxn>
                </a:cxnLst>
                <a:rect l="l" t="t" r="r" b="b"/>
                <a:pathLst>
                  <a:path w="6921500" h="4819896">
                    <a:moveTo>
                      <a:pt x="0" y="1200396"/>
                    </a:moveTo>
                    <a:cubicBezTo>
                      <a:pt x="191558" y="778121"/>
                      <a:pt x="-136126" y="-482208"/>
                      <a:pt x="1592333" y="197228"/>
                    </a:cubicBezTo>
                    <a:cubicBezTo>
                      <a:pt x="3320792" y="876664"/>
                      <a:pt x="6921500" y="4819896"/>
                      <a:pt x="6921500" y="4819896"/>
                    </a:cubicBezTo>
                  </a:path>
                </a:pathLst>
              </a:custGeom>
              <a:noFill/>
              <a:ln w="19050">
                <a:solidFill>
                  <a:schemeClr val="tx1">
                    <a:lumMod val="95000"/>
                    <a:lumOff val="5000"/>
                  </a:schemeClr>
                </a:solidFill>
                <a:head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2" name="Rounded Rectangle 11"/>
              <p:cNvSpPr/>
              <p:nvPr/>
            </p:nvSpPr>
            <p:spPr>
              <a:xfrm>
                <a:off x="8983848" y="5724612"/>
                <a:ext cx="1900052" cy="481799"/>
              </a:xfrm>
              <a:prstGeom prst="round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600" b="0" i="0" u="none" strike="noStrike" kern="1200" cap="none" spc="0" normalizeH="0" baseline="0" noProof="0">
                    <a:solidFill>
                      <a:srgbClr val="FFFFFF"/>
                    </a:solidFill>
                    <a:uLnTx/>
                    <a:uFillTx/>
                    <a:latin typeface="Arial" pitchFamily="34" charset="0"/>
                    <a:cs typeface="Arial" pitchFamily="34" charset="0"/>
                  </a:rPr>
                  <a:t>Product increment</a:t>
                </a:r>
              </a:p>
            </p:txBody>
          </p:sp>
          <p:sp>
            <p:nvSpPr>
              <p:cNvPr id="23" name="TextBox 22"/>
              <p:cNvSpPr txBox="1"/>
              <p:nvPr/>
            </p:nvSpPr>
            <p:spPr>
              <a:xfrm>
                <a:off x="5966826" y="2476569"/>
                <a:ext cx="1236236" cy="379656"/>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Feedback</a:t>
                </a:r>
              </a:p>
            </p:txBody>
          </p:sp>
          <p:sp>
            <p:nvSpPr>
              <p:cNvPr id="28" name="TextBox 27"/>
              <p:cNvSpPr txBox="1"/>
              <p:nvPr/>
            </p:nvSpPr>
            <p:spPr>
              <a:xfrm>
                <a:off x="6920143" y="4859246"/>
                <a:ext cx="1236236" cy="379656"/>
              </a:xfrm>
              <a:prstGeom prst="rect">
                <a:avLst/>
              </a:prstGeom>
              <a:noFill/>
            </p:spPr>
            <p:txBody>
              <a:bodyPr wrap="none" rtlCol="0">
                <a:spAutoFit/>
              </a:bodyPr>
              <a:lstStyle>
                <a:defPPr marR="0" lvl="0" algn="l" rtl="0">
                  <a:lnSpc>
                    <a:spcPct val="100000"/>
                  </a:lnSpc>
                  <a:spcBef>
                    <a:spcPct val="0"/>
                  </a:spcBef>
                  <a:spcAft>
                    <a:spcPct val="0"/>
                  </a:spcAft>
                  <a:defRPr lang="en-US"/>
                </a:defPPr>
              </a:lstStyle>
              <a:p>
                <a:pPr marR="0" lvl="0" algn="l">
                  <a:lnSpc>
                    <a:spcPct val="100000"/>
                  </a:lnSpc>
                  <a:spcBef>
                    <a:spcPct val="0"/>
                  </a:spcBef>
                  <a:spcAft>
                    <a:spcPct val="0"/>
                  </a:spcAft>
                  <a:buNone/>
                  <a:defRPr kumimoji="0" sz="1867"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cap="none" normalizeH="0" noProof="0">
                    <a:solidFill>
                      <a:srgbClr val="000000"/>
                    </a:solidFill>
                    <a:uLnTx/>
                    <a:uFillTx/>
                    <a:latin typeface="Arial" pitchFamily="34" charset="0"/>
                    <a:ea typeface="Arial" pitchFamily="34" charset="0"/>
                    <a:cs typeface="Arial" pitchFamily="34" charset="0"/>
                    <a:sym typeface="Arial" pitchFamily="34" charset="0"/>
                  </a:rPr>
                  <a:t>Feedback</a:t>
                </a:r>
              </a:p>
            </p:txBody>
          </p:sp>
        </p:grpSp>
        <p:sp>
          <p:nvSpPr>
            <p:cNvPr id="25" name="Rounded Rectangle 24"/>
            <p:cNvSpPr/>
            <p:nvPr/>
          </p:nvSpPr>
          <p:spPr>
            <a:xfrm>
              <a:off x="1179847" y="1805178"/>
              <a:ext cx="9984707" cy="4529073"/>
            </a:xfrm>
            <a:prstGeom prst="roundRect">
              <a:avLst>
                <a:gd name="adj" fmla="val 5431"/>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grpSp>
    </p:spTree>
    <p:extLst>
      <p:ext uri="{BB962C8B-B14F-4D97-AF65-F5344CB8AC3E}">
        <p14:creationId xmlns:p14="http://schemas.microsoft.com/office/powerpoint/2010/main" val="3441613168"/>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48"/>
        <p:cNvGrpSpPr/>
        <p:nvPr/>
      </p:nvGrpSpPr>
      <p:grpSpPr>
        <a:xfrm>
          <a:off x="0" y="0"/>
          <a:ext cx="0" cy="0"/>
        </a:xfrm>
      </p:grpSpPr>
      <p:sp>
        <p:nvSpPr>
          <p:cNvPr id="149" name="Google Shape;149;p28"/>
          <p:cNvSpPr txBox="1">
            <a:spLocks noGrp="1"/>
          </p:cNvSpPr>
          <p:nvPr>
            <p:ph type="title"/>
          </p:nvPr>
        </p:nvSpPr>
        <p:spPr/>
        <p:txBody>
          <a:bodyPr/>
          <a:lstStyle/>
          <a:p>
            <a:pPr marL="0" marR="0" lvl="0" indent="0" algn="l" defTabSz="914400" fontAlgn="auto">
              <a:lnSpc>
                <a:spcPct val="100000"/>
              </a:lnSpc>
              <a:spcBef>
                <a:spcPct val="0"/>
              </a:spcBef>
              <a:spcAft>
                <a:spcPct val="0"/>
              </a:spcAft>
              <a:buSzTx/>
              <a:buNone/>
              <a:defRPr kumimoji="0" lang="en-IN"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Source Sans Pro"/>
                <a:cs typeface="Arial" pitchFamily="34" charset="0"/>
                <a:sym typeface="Arial" pitchFamily="34" charset="0"/>
              </a:rPr>
              <a:t>What did You Grasp?</a:t>
            </a:r>
          </a:p>
        </p:txBody>
      </p:sp>
      <p:sp>
        <p:nvSpPr>
          <p:cNvPr id="150" name="Google Shape;150;p28"/>
          <p:cNvSpPr txBox="1">
            <a:spLocks noGrp="1"/>
          </p:cNvSpPr>
          <p:nvPr>
            <p:ph type="body" sz="quarter" idx="26"/>
          </p:nvPr>
        </p:nvSpPr>
        <p:spPr/>
        <p:txBody>
          <a:bodyPr/>
          <a:lstStyle/>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Who is responsible for devising the product roadmap?</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Developer</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Product Owner</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Scrum Master</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Customer</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2900" marR="0" lvl="0" indent="-342900" algn="l" defTabSz="914400" fontAlgn="auto">
              <a:lnSpc>
                <a:spcPct val="100000"/>
              </a:lnSpc>
              <a:spcBef>
                <a:spcPct val="0"/>
              </a:spcBef>
              <a:spcAft>
                <a:spcPts val="900"/>
              </a:spcAft>
              <a:buSzTx/>
              <a:buAutoNum type="arabicPeriod"/>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State True or False</a:t>
            </a: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b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Conditions of satisfaction are checked only at the iteration level.</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True</a:t>
            </a:r>
          </a:p>
          <a:p>
            <a:pPr marL="688975" marR="0" lvl="1" indent="-342900" algn="l" defTabSz="914400" fontAlgn="auto">
              <a:lnSpc>
                <a:spcPct val="100000"/>
              </a:lnSpc>
              <a:spcBef>
                <a:spcPct val="0"/>
              </a:spcBef>
              <a:spcAft>
                <a:spcPct val="0"/>
              </a:spcAft>
              <a:buSzTx/>
              <a:buAutoNum type="alphaUcParenR"/>
              <a:defRPr kumimoji="0"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1"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False</a:t>
            </a:r>
            <a:endParaRPr lang="en-US"/>
          </a:p>
        </p:txBody>
      </p:sp>
    </p:spTree>
    <p:extLst>
      <p:ext uri="{BB962C8B-B14F-4D97-AF65-F5344CB8AC3E}">
        <p14:creationId xmlns:p14="http://schemas.microsoft.com/office/powerpoint/2010/main" val="1581029352"/>
      </p:ext>
    </p:extLst>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54"/>
        <p:cNvGrpSpPr/>
        <p:nvPr/>
      </p:nvGrpSpPr>
      <p:grpSpPr>
        <a:xfrm>
          <a:off x="0" y="0"/>
          <a:ext cx="0" cy="0"/>
        </a:xfrm>
      </p:grpSpPr>
      <p:sp>
        <p:nvSpPr>
          <p:cNvPr id="155" name="Google Shape;155;p29"/>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1.28 Estimating the Size - Story Points</a:t>
            </a:r>
          </a:p>
        </p:txBody>
      </p:sp>
      <p:sp>
        <p:nvSpPr>
          <p:cNvPr id="156" name="Google Shape;156;p29"/>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Estimate is defined as ‘the quantified evaluation of the effort necessary to carry out a given development task.’ Estimation is done in terms of size or duration.</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Estimating the size helps in the estimation of duration, which is shown in the figure given below.</a:t>
            </a: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b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b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br>
            <a:b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b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0" marR="0" lvl="1" indent="0" algn="l" defTabSz="914400" fontAlgn="auto">
              <a:lnSpc>
                <a:spcPct val="100000"/>
              </a:lnSpc>
              <a:spcBef>
                <a:spcPts val="600"/>
              </a:spcBef>
              <a:spcAft>
                <a:spcPct val="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Story points are a unit of measure for expressing the overall size of a user story, feature, or any other piece of work. A point value is assigned to each item while estimating with story points.</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Story points are relative and not absolute. A story point with a value two should be twice as much the story with with the value one.</a:t>
            </a:r>
          </a:p>
          <a:p>
            <a:pPr marL="344479" marR="0" lvl="1" indent="-342891" algn="l" defTabSz="914400" fontAlgn="auto">
              <a:lnSpc>
                <a:spcPct val="100000"/>
              </a:lnSpc>
              <a:spcBef>
                <a:spcPts val="600"/>
              </a:spcBef>
              <a:spcAft>
                <a:spcPct val="0"/>
              </a:spcAft>
              <a:buSzPts val="1800"/>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The number of story points associated with a story represents the overall size of the story.</a:t>
            </a:r>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endParaRPr lang="en-US"/>
          </a:p>
        </p:txBody>
      </p:sp>
      <p:grpSp>
        <p:nvGrpSpPr>
          <p:cNvPr id="18" name="Group 17"/>
          <p:cNvGrpSpPr/>
          <p:nvPr/>
        </p:nvGrpSpPr>
        <p:grpSpPr>
          <a:xfrm>
            <a:off x="628650" y="2476095"/>
            <a:ext cx="10610850" cy="2270028"/>
            <a:chOff x="514350" y="2465436"/>
            <a:chExt cx="10610850" cy="2270028"/>
          </a:xfrm>
        </p:grpSpPr>
        <p:sp>
          <p:nvSpPr>
            <p:cNvPr id="2" name="Rounded Rectangle 1"/>
            <p:cNvSpPr/>
            <p:nvPr/>
          </p:nvSpPr>
          <p:spPr>
            <a:xfrm>
              <a:off x="723900" y="2602294"/>
              <a:ext cx="1549400" cy="2006701"/>
            </a:xfrm>
            <a:prstGeom prst="roundRect">
              <a:avLst>
                <a:gd name="adj" fmla="val 7651"/>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rgbClr val="FFFFFF"/>
                  </a:solidFill>
                  <a:uLnTx/>
                  <a:uFillTx/>
                  <a:latin typeface="Arial" pitchFamily="34" charset="0"/>
                  <a:cs typeface="Arial" pitchFamily="34" charset="0"/>
                </a:rPr>
                <a:t>Desired Features</a:t>
              </a:r>
            </a:p>
          </p:txBody>
        </p:sp>
        <p:sp>
          <p:nvSpPr>
            <p:cNvPr id="9" name="Rounded Rectangle 8"/>
            <p:cNvSpPr/>
            <p:nvPr/>
          </p:nvSpPr>
          <p:spPr>
            <a:xfrm>
              <a:off x="3583340" y="3253976"/>
              <a:ext cx="1549400" cy="703337"/>
            </a:xfrm>
            <a:prstGeom prst="roundRect">
              <a:avLst>
                <a:gd name="adj" fmla="val 7651"/>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rgbClr val="FFFFFF"/>
                  </a:solidFill>
                  <a:uLnTx/>
                  <a:uFillTx/>
                  <a:latin typeface="Arial" pitchFamily="34" charset="0"/>
                  <a:cs typeface="Arial" pitchFamily="34" charset="0"/>
                </a:rPr>
                <a:t>Estimate </a:t>
              </a:r>
              <a:br>
                <a:rPr kumimoji="0" lang="en-US" sz="1800" b="0" i="0" u="none" strike="noStrike" kern="1200" cap="none" spc="0" normalizeH="0" baseline="0" noProof="0">
                  <a:solidFill>
                    <a:srgbClr val="FFFFFF"/>
                  </a:solidFill>
                  <a:uLnTx/>
                  <a:uFillTx/>
                  <a:latin typeface="Arial" pitchFamily="34" charset="0"/>
                  <a:cs typeface="Arial" pitchFamily="34" charset="0"/>
                </a:rPr>
              </a:br>
              <a:r>
                <a:rPr kumimoji="0" lang="en-US" sz="1800" b="0" i="0" u="none" strike="noStrike" kern="1200" cap="none" spc="0" normalizeH="0" baseline="0" noProof="0">
                  <a:solidFill>
                    <a:srgbClr val="FFFFFF"/>
                  </a:solidFill>
                  <a:uLnTx/>
                  <a:uFillTx/>
                  <a:latin typeface="Arial" pitchFamily="34" charset="0"/>
                  <a:cs typeface="Arial" pitchFamily="34" charset="0"/>
                </a:rPr>
                <a:t>size</a:t>
              </a:r>
            </a:p>
          </p:txBody>
        </p:sp>
        <p:sp>
          <p:nvSpPr>
            <p:cNvPr id="10" name="Rounded Rectangle 9"/>
            <p:cNvSpPr/>
            <p:nvPr/>
          </p:nvSpPr>
          <p:spPr>
            <a:xfrm>
              <a:off x="6442780" y="3253976"/>
              <a:ext cx="1549400" cy="703337"/>
            </a:xfrm>
            <a:prstGeom prst="roundRect">
              <a:avLst>
                <a:gd name="adj" fmla="val 7651"/>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rgbClr val="FFFFFF"/>
                  </a:solidFill>
                  <a:uLnTx/>
                  <a:uFillTx/>
                  <a:latin typeface="Arial" pitchFamily="34" charset="0"/>
                  <a:cs typeface="Arial" pitchFamily="34" charset="0"/>
                </a:rPr>
                <a:t>Estimate duration</a:t>
              </a:r>
            </a:p>
          </p:txBody>
        </p:sp>
        <p:sp>
          <p:nvSpPr>
            <p:cNvPr id="11" name="Oval 10"/>
            <p:cNvSpPr/>
            <p:nvPr/>
          </p:nvSpPr>
          <p:spPr>
            <a:xfrm>
              <a:off x="9302220" y="2782684"/>
              <a:ext cx="1645920" cy="1645920"/>
            </a:xfrm>
            <a:prstGeom prst="ellipse">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rgbClr val="FFFFFF"/>
                  </a:solidFill>
                  <a:uLnTx/>
                  <a:uFillTx/>
                  <a:latin typeface="Arial" pitchFamily="34" charset="0"/>
                  <a:cs typeface="Arial" pitchFamily="34" charset="0"/>
                </a:rPr>
                <a:t>Schedule</a:t>
              </a:r>
            </a:p>
          </p:txBody>
        </p:sp>
        <p:grpSp>
          <p:nvGrpSpPr>
            <p:cNvPr id="4" name="Group 3"/>
            <p:cNvGrpSpPr/>
            <p:nvPr/>
          </p:nvGrpSpPr>
          <p:grpSpPr>
            <a:xfrm>
              <a:off x="1066779" y="3368276"/>
              <a:ext cx="825500" cy="1115622"/>
              <a:chOff x="1066779" y="3368276"/>
              <a:chExt cx="825500" cy="1115622"/>
            </a:xfrm>
          </p:grpSpPr>
          <p:sp>
            <p:nvSpPr>
              <p:cNvPr id="3" name="Rectangle 2"/>
              <p:cNvSpPr/>
              <p:nvPr/>
            </p:nvSpPr>
            <p:spPr>
              <a:xfrm>
                <a:off x="1066779" y="3368276"/>
                <a:ext cx="546100" cy="347209"/>
              </a:xfrm>
              <a:prstGeom prst="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3" name="Rectangle 12"/>
              <p:cNvSpPr/>
              <p:nvPr/>
            </p:nvSpPr>
            <p:spPr>
              <a:xfrm>
                <a:off x="1206479" y="3492500"/>
                <a:ext cx="546100" cy="347209"/>
              </a:xfrm>
              <a:prstGeom prst="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4" name="Rectangle 13"/>
              <p:cNvSpPr/>
              <p:nvPr/>
            </p:nvSpPr>
            <p:spPr>
              <a:xfrm>
                <a:off x="1346179" y="3616724"/>
                <a:ext cx="546100" cy="347209"/>
              </a:xfrm>
              <a:prstGeom prst="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5" name="Rectangle 14"/>
              <p:cNvSpPr/>
              <p:nvPr/>
            </p:nvSpPr>
            <p:spPr>
              <a:xfrm>
                <a:off x="1066779" y="3888241"/>
                <a:ext cx="546100" cy="347209"/>
              </a:xfrm>
              <a:prstGeom prst="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6" name="Rectangle 15"/>
              <p:cNvSpPr/>
              <p:nvPr/>
            </p:nvSpPr>
            <p:spPr>
              <a:xfrm>
                <a:off x="1206479" y="4012465"/>
                <a:ext cx="546100" cy="347209"/>
              </a:xfrm>
              <a:prstGeom prst="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7" name="Rectangle 16"/>
              <p:cNvSpPr/>
              <p:nvPr/>
            </p:nvSpPr>
            <p:spPr>
              <a:xfrm>
                <a:off x="1346179" y="4136689"/>
                <a:ext cx="546100" cy="347209"/>
              </a:xfrm>
              <a:prstGeom prst="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grpSp>
        <p:sp>
          <p:nvSpPr>
            <p:cNvPr id="5" name="Right Arrow 4"/>
            <p:cNvSpPr/>
            <p:nvPr/>
          </p:nvSpPr>
          <p:spPr>
            <a:xfrm>
              <a:off x="2241764" y="3418853"/>
              <a:ext cx="1271512" cy="395741"/>
            </a:xfrm>
            <a:prstGeom prst="rightArrow">
              <a:avLst/>
            </a:prstGeom>
            <a:solidFill>
              <a:schemeClr val="bg1">
                <a:lumMod val="95000"/>
              </a:schemeClr>
            </a:solidFill>
            <a:ln w="1905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0" name="Right Arrow 19"/>
            <p:cNvSpPr/>
            <p:nvPr/>
          </p:nvSpPr>
          <p:spPr>
            <a:xfrm>
              <a:off x="5101204" y="3418853"/>
              <a:ext cx="1271512" cy="395741"/>
            </a:xfrm>
            <a:prstGeom prst="rightArrow">
              <a:avLst/>
            </a:prstGeom>
            <a:solidFill>
              <a:schemeClr val="bg1">
                <a:lumMod val="95000"/>
              </a:schemeClr>
            </a:solidFill>
            <a:ln w="1905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21" name="Right Arrow 20"/>
            <p:cNvSpPr/>
            <p:nvPr/>
          </p:nvSpPr>
          <p:spPr>
            <a:xfrm>
              <a:off x="7960644" y="3418853"/>
              <a:ext cx="1271512" cy="395741"/>
            </a:xfrm>
            <a:prstGeom prst="rightArrow">
              <a:avLst/>
            </a:prstGeom>
            <a:solidFill>
              <a:schemeClr val="bg1">
                <a:lumMod val="95000"/>
              </a:schemeClr>
            </a:solidFill>
            <a:ln w="19050">
              <a:solidFill>
                <a:srgbClr val="0EC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sp>
          <p:nvSpPr>
            <p:cNvPr id="12" name="Rounded Rectangle 11"/>
            <p:cNvSpPr/>
            <p:nvPr/>
          </p:nvSpPr>
          <p:spPr>
            <a:xfrm>
              <a:off x="514350" y="2465436"/>
              <a:ext cx="10610850" cy="2270028"/>
            </a:xfrm>
            <a:prstGeom prst="roundRect">
              <a:avLst>
                <a:gd name="adj" fmla="val 9409"/>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ctr"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endParaRPr lang="en-US"/>
            </a:p>
          </p:txBody>
        </p:sp>
      </p:grpSp>
    </p:spTree>
    <p:extLst>
      <p:ext uri="{BB962C8B-B14F-4D97-AF65-F5344CB8AC3E}">
        <p14:creationId xmlns:p14="http://schemas.microsoft.com/office/powerpoint/2010/main" val="1803198616"/>
      </p:ext>
    </p:extLst>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61"/>
        <p:cNvGrpSpPr/>
        <p:nvPr/>
      </p:nvGrpSpPr>
      <p:grpSpPr>
        <a:xfrm>
          <a:off x="0" y="0"/>
          <a:ext cx="0" cy="0"/>
        </a:xfrm>
      </p:grpSpPr>
      <p:sp>
        <p:nvSpPr>
          <p:cNvPr id="162" name="Google Shape;162;p30"/>
          <p:cNvSpPr txBox="1">
            <a:spLocks noGrp="1"/>
          </p:cNvSpPr>
          <p:nvPr>
            <p:ph type="title"/>
          </p:nvPr>
        </p:nvSpPr>
        <p:spPr/>
        <p:txBody>
          <a:bodyPr/>
          <a:lstStyle/>
          <a:p>
            <a:pPr marL="0" marR="0" lvl="0" indent="0" algn="l" defTabSz="914400" fontAlgn="auto">
              <a:lnSpc>
                <a:spcPct val="90000"/>
              </a:lnSpc>
              <a:spcBef>
                <a:spcPct val="0"/>
              </a:spcBef>
              <a:spcAft>
                <a:spcPct val="0"/>
              </a:spcAft>
              <a:buSzPts val="2800"/>
              <a:buNone/>
              <a:defRPr kumimoji="0"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defRPr>
            </a:pPr>
            <a:r>
              <a:rPr kumimoji="0" lang="en-US" sz="2800" b="1" i="0" u="none" strike="noStrike" kern="1200" cap="none" spc="0" normalizeH="0" baseline="0" noProof="0">
                <a:ln w="9525" cap="flat" cmpd="sng" algn="ctr">
                  <a:noFill/>
                  <a:prstDash val="solid"/>
                  <a:round/>
                  <a:headEnd type="none" w="med" len="med"/>
                  <a:tailEnd type="none" w="med" len="med"/>
                </a:ln>
                <a:solidFill>
                  <a:srgbClr val="44546A"/>
                </a:solidFill>
                <a:uLnTx/>
                <a:uFillTx/>
                <a:latin typeface="Arial" pitchFamily="34" charset="0"/>
                <a:ea typeface="Arial" pitchFamily="34" charset="0"/>
                <a:cs typeface="Arial" pitchFamily="34" charset="0"/>
                <a:sym typeface="Arial" pitchFamily="34" charset="0"/>
              </a:rPr>
              <a:t>1.29 Velocity</a:t>
            </a:r>
          </a:p>
        </p:txBody>
      </p:sp>
      <p:sp>
        <p:nvSpPr>
          <p:cNvPr id="163" name="Google Shape;163;p30"/>
          <p:cNvSpPr txBox="1">
            <a:spLocks noGrp="1"/>
          </p:cNvSpPr>
          <p:nvPr>
            <p:ph type="body" idx="2"/>
          </p:nvPr>
        </p:nvSpPr>
        <p:spPr/>
        <p:txBody>
          <a:bodyPr/>
          <a:lstStyle/>
          <a:p>
            <a:pPr marL="0" marR="0" lvl="0" indent="-228594" algn="l" defTabSz="914400" fontAlgn="auto">
              <a:lnSpc>
                <a:spcPct val="100000"/>
              </a:lnSpc>
              <a:spcBef>
                <a:spcPts val="600"/>
              </a:spcBef>
              <a:spcAft>
                <a:spcPts val="600"/>
              </a:spcAft>
              <a:buSzPts val="1800"/>
              <a:buNone/>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pitchFamily="34" charset="0"/>
                <a:ea typeface="Arial" pitchFamily="34" charset="0"/>
                <a:cs typeface="Arial" pitchFamily="34" charset="0"/>
                <a:sym typeface="Arial" pitchFamily="34" charset="0"/>
              </a:rPr>
              <a:t> </a:t>
            </a:r>
            <a:endParaRPr lang="en-US"/>
          </a:p>
        </p:txBody>
      </p:sp>
      <p:grpSp>
        <p:nvGrpSpPr>
          <p:cNvPr id="4" name="Group 3"/>
          <p:cNvGrpSpPr/>
          <p:nvPr/>
        </p:nvGrpSpPr>
        <p:grpSpPr>
          <a:xfrm>
            <a:off x="514350" y="1304995"/>
            <a:ext cx="11131312" cy="4235193"/>
            <a:chOff x="514348" y="2236479"/>
            <a:chExt cx="11131312" cy="3730230"/>
          </a:xfrm>
        </p:grpSpPr>
        <p:sp>
          <p:nvSpPr>
            <p:cNvPr id="5" name="Rounded Rectangle 4"/>
            <p:cNvSpPr/>
            <p:nvPr/>
          </p:nvSpPr>
          <p:spPr>
            <a:xfrm>
              <a:off x="514349" y="2236486"/>
              <a:ext cx="11131311" cy="3730223"/>
            </a:xfrm>
            <a:prstGeom prst="roundRect">
              <a:avLst>
                <a:gd name="adj" fmla="val 67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Velocity is defined as a measure of a team’s rate of progress, which is important to understand the story points.</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Velocity is by adding the number of story points assigned to each user story that the team completed during the iteration.</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For example, if a team completes three stories that are valued at three story points each, the velocity of the team would be nine.</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Based on the velocity of the team during the previous iteration, the estimate for the next iteration can be estimated. </a:t>
              </a:r>
            </a:p>
            <a:p>
              <a:pPr marL="342900" marR="0" lvl="1" indent="-342900" algn="l" defTabSz="914400" fontAlgn="auto">
                <a:lnSpc>
                  <a:spcPct val="100000"/>
                </a:lnSpc>
                <a:spcBef>
                  <a:spcPts val="600"/>
                </a:spcBef>
                <a:spcAft>
                  <a:spcPct val="0"/>
                </a:spcAft>
                <a:buSzTx/>
                <a:buFont typeface="Wingdings 3" panose="05040102010807070707" pitchFamily="18" charset="2"/>
                <a:buChar char="*"/>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1800" b="0" i="0" u="none" strike="noStrike" kern="1200" cap="none" spc="0" normalizeH="0" baseline="0" noProof="0">
                  <a:solidFill>
                    <a:schemeClr val="tx1"/>
                  </a:solidFill>
                  <a:uLnTx/>
                  <a:uFillTx/>
                  <a:latin typeface="Arial" pitchFamily="34" charset="0"/>
                  <a:cs typeface="Arial" pitchFamily="34" charset="0"/>
                </a:rPr>
                <a:t>If the story point estimates of all the features are summed up, the total size estimate for the project can be done.</a:t>
              </a:r>
            </a:p>
          </p:txBody>
        </p:sp>
        <p:sp>
          <p:nvSpPr>
            <p:cNvPr id="6" name="Rounded Rectangle 5"/>
            <p:cNvSpPr/>
            <p:nvPr/>
          </p:nvSpPr>
          <p:spPr>
            <a:xfrm>
              <a:off x="514348" y="2236479"/>
              <a:ext cx="11131311" cy="708731"/>
            </a:xfrm>
            <a:prstGeom prst="roundRect">
              <a:avLst>
                <a:gd name="adj" fmla="val 29606"/>
              </a:avLst>
            </a:prstGeom>
            <a:solidFill>
              <a:srgbClr val="0DA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RPr lang="en-US"/>
              </a:defPPr>
              <a:lvl1pPr marL="0" marR="0" lvl="0"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1pPr>
              <a:lvl2pPr marL="0" marR="0" lvl="1"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2pPr>
              <a:lvl3pPr marL="0" marR="0" lvl="2"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3pPr>
              <a:lvl4pPr marL="0" marR="0" lvl="3"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4pPr>
              <a:lvl5pPr marL="0" marR="0" lvl="4"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5pPr>
              <a:lvl6pPr marL="0" marR="0" lvl="5"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6pPr>
              <a:lvl7pPr marL="0" marR="0" lvl="6"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7pPr>
              <a:lvl8pPr marL="0" marR="0" lvl="7"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8pPr>
              <a:lvl9pPr marL="0" marR="0" lvl="8" indent="0" algn="l" defTabSz="914400" rtl="0" eaLnBrk="0" fontAlgn="auto" latinLnBrk="0" hangingPunct="1">
                <a:lnSpc>
                  <a:spcPct val="100000"/>
                </a:lnSpc>
                <a:spcBef>
                  <a:spcPct val="0"/>
                </a:spcBef>
                <a:spcAft>
                  <a:spcPct val="0"/>
                </a:spcAft>
                <a:buClr>
                  <a:srgbClr val="000000"/>
                </a:buClr>
                <a:buSzTx/>
                <a:buFont typeface="Arial" pitchFamily="34" charset="0"/>
                <a:buNone/>
                <a:defRPr kumimoji="0" sz="1867" b="0" i="0" u="none" strike="noStrike" kern="1200" cap="none" spc="0" normalizeH="0" baseline="0" noProof="0">
                  <a:solidFill>
                    <a:schemeClr val="lt1"/>
                  </a:solidFill>
                  <a:uLnTx/>
                  <a:uFillTx/>
                  <a:latin typeface="Arial" pitchFamily="34" charset="0"/>
                  <a:ea typeface="Arial" pitchFamily="34" charset="0"/>
                  <a:cs typeface="Arial" pitchFamily="34" charset="0"/>
                  <a:sym typeface="Arial" pitchFamily="34" charset="0"/>
                </a:defRPr>
              </a:lvl9pPr>
            </a:lstStyle>
            <a:p>
              <a:pPr marL="0" marR="0" lvl="0" indent="0" algn="l" defTabSz="914400" fontAlgn="auto">
                <a:lnSpc>
                  <a:spcPct val="100000"/>
                </a:lnSpc>
                <a:spcBef>
                  <a:spcPct val="0"/>
                </a:spcBef>
                <a:spcAft>
                  <a:spcPct val="0"/>
                </a:spcAft>
                <a:buSzTx/>
                <a:buNone/>
                <a:defRPr kumimoji="0" sz="1867" b="0" i="0" u="none" strike="noStrike" kern="1200" cap="none" spc="0" normalizeH="0" baseline="0" noProof="0">
                  <a:solidFill>
                    <a:srgbClr val="FFFFFF"/>
                  </a:solidFill>
                  <a:uLnTx/>
                  <a:uFillTx/>
                  <a:latin typeface="Arial" pitchFamily="34" charset="0"/>
                  <a:ea typeface="Arial" pitchFamily="34" charset="0"/>
                  <a:cs typeface="Arial" pitchFamily="34" charset="0"/>
                  <a:sym typeface="Arial" pitchFamily="34" charset="0"/>
                </a:defRPr>
              </a:pPr>
              <a:r>
                <a:rPr kumimoji="0" lang="en-US" sz="2000" b="1" i="0" u="none" strike="noStrike" kern="1200" cap="none" spc="0" normalizeH="0" baseline="0" noProof="0">
                  <a:solidFill>
                    <a:srgbClr val="FFFFFF"/>
                  </a:solidFill>
                  <a:uLnTx/>
                  <a:uFillTx/>
                  <a:latin typeface="Arial" pitchFamily="34" charset="0"/>
                  <a:cs typeface="Arial" pitchFamily="34" charset="0"/>
                </a:rPr>
                <a:t>Following are the key details of velocity:</a:t>
              </a:r>
            </a:p>
          </p:txBody>
        </p:sp>
      </p:grpSp>
    </p:spTree>
    <p:extLst>
      <p:ext uri="{BB962C8B-B14F-4D97-AF65-F5344CB8AC3E}">
        <p14:creationId xmlns:p14="http://schemas.microsoft.com/office/powerpoint/2010/main" val="1457866580"/>
      </p:ext>
    </p:extLst>
  </p:cSld>
  <p:clrMapOvr>
    <a:masterClrMapping/>
  </p:clrMapOvr>
  <p:transition/>
  <p:timing/>
</p:sld>
</file>

<file path=ppt/tags/tag1.xml><?xml version="1.0" encoding="utf-8"?>
<p:tagLst xmlns:p="http://schemas.openxmlformats.org/presentationml/2006/main">
  <p:tag name="ARTICULATE_SLIDE_THUMBNAIL_REFRESH" val="1"/>
</p:tagLst>
</file>

<file path=ppt/tags/tag10.xml><?xml version="1.0" encoding="utf-8"?>
<p:tagLst xmlns:p="http://schemas.openxmlformats.org/presentationml/2006/main">
  <p:tag name="ARTICULATE_SLIDE_THUMBNAIL_REFRESH" val="1"/>
</p:tagLst>
</file>

<file path=ppt/tags/tag11.xml><?xml version="1.0" encoding="utf-8"?>
<p:tagLst xmlns:p="http://schemas.openxmlformats.org/presentationml/2006/main">
  <p:tag name="ARTICULATE_SLIDE_THUMBNAIL_REFRESH" val="1"/>
</p:tagLst>
</file>

<file path=ppt/tags/tag12.xml><?xml version="1.0" encoding="utf-8"?>
<p:tagLst xmlns:p="http://schemas.openxmlformats.org/presentationml/2006/main">
  <p:tag name="ARTICULATE_SLIDE_THUMBNAIL_REFRESH" val="1"/>
</p:tagLst>
</file>

<file path=ppt/tags/tag13.xml><?xml version="1.0" encoding="utf-8"?>
<p:tagLst xmlns:p="http://schemas.openxmlformats.org/presentationml/2006/main">
  <p:tag name="ARTICULATE_SLIDE_THUMBNAIL_REFRESH" val="1"/>
</p:tagLst>
</file>

<file path=ppt/tags/tag14.xml><?xml version="1.0" encoding="utf-8"?>
<p:tagLst xmlns:p="http://schemas.openxmlformats.org/presentationml/2006/main">
  <p:tag name="ARTICULATE_SLIDE_THUMBNAIL_REFRESH" val="1"/>
</p:tagLst>
</file>

<file path=ppt/tags/tag15.xml><?xml version="1.0" encoding="utf-8"?>
<p:tagLst xmlns:p="http://schemas.openxmlformats.org/presentationml/2006/main">
  <p:tag name="ARTICULATE_SLIDE_THUMBNAIL_REFRESH" val="1"/>
</p:tagLst>
</file>

<file path=ppt/tags/tag16.xml><?xml version="1.0" encoding="utf-8"?>
<p:tagLst xmlns:p="http://schemas.openxmlformats.org/presentationml/2006/main">
  <p:tag name="ARTICULATE_SLIDE_THUMBNAIL_REFRESH" val="1"/>
</p:tagLst>
</file>

<file path=ppt/tags/tag17.xml><?xml version="1.0" encoding="utf-8"?>
<p:tagLst xmlns:p="http://schemas.openxmlformats.org/presentationml/2006/main">
  <p:tag name="ARTICULATE_SLIDE_THUMBNAIL_REFRESH" val="1"/>
</p:tagLst>
</file>

<file path=ppt/tags/tag18.xml><?xml version="1.0" encoding="utf-8"?>
<p:tagLst xmlns:p="http://schemas.openxmlformats.org/presentationml/2006/main">
  <p:tag name="ARTICULATE_SLIDE_THUMBNAIL_REFRESH" val="1"/>
</p:tagLst>
</file>

<file path=ppt/tags/tag19.xml><?xml version="1.0" encoding="utf-8"?>
<p:tagLst xmlns:p="http://schemas.openxmlformats.org/presentationml/2006/main">
  <p:tag name="ARTICULATE_SLIDE_THUMBNAIL_REFRESH" val="1"/>
</p:tagLst>
</file>

<file path=ppt/tags/tag2.xml><?xml version="1.0" encoding="utf-8"?>
<p:tagLst xmlns:p="http://schemas.openxmlformats.org/presentationml/2006/main">
  <p:tag name="ARTICULATE_SLIDE_THUMBNAIL_REFRESH" val="1"/>
</p:tagLst>
</file>

<file path=ppt/tags/tag20.xml><?xml version="1.0" encoding="utf-8"?>
<p:tagLst xmlns:p="http://schemas.openxmlformats.org/presentationml/2006/main">
  <p:tag name="ARTICULATE_SLIDE_THUMBNAIL_REFRESH" val="1"/>
</p:tagLst>
</file>

<file path=ppt/tags/tag21.xml><?xml version="1.0" encoding="utf-8"?>
<p:tagLst xmlns:p="http://schemas.openxmlformats.org/presentationml/2006/main">
  <p:tag name="ARTICULATE_SLIDE_THUMBNAIL_REFRESH" val="1"/>
</p:tagLst>
</file>

<file path=ppt/tags/tag22.xml><?xml version="1.0" encoding="utf-8"?>
<p:tagLst xmlns:p="http://schemas.openxmlformats.org/presentationml/2006/main">
  <p:tag name="ARTICULATE_SLIDE_THUMBNAIL_REFRESH" val="1"/>
</p:tagLst>
</file>

<file path=ppt/tags/tag23.xml><?xml version="1.0" encoding="utf-8"?>
<p:tagLst xmlns:p="http://schemas.openxmlformats.org/presentationml/2006/main">
  <p:tag name="ARTICULATE_SLIDE_THUMBNAIL_REFRESH" val="1"/>
</p:tagLst>
</file>

<file path=ppt/tags/tag24.xml><?xml version="1.0" encoding="utf-8"?>
<p:tagLst xmlns:p="http://schemas.openxmlformats.org/presentationml/2006/main">
  <p:tag name="ARTICULATE_SLIDE_THUMBNAIL_REFRESH" val="1"/>
</p:tagLst>
</file>

<file path=ppt/tags/tag25.xml><?xml version="1.0" encoding="utf-8"?>
<p:tagLst xmlns:p="http://schemas.openxmlformats.org/presentationml/2006/main">
  <p:tag name="ARTICULATE_SLIDE_THUMBNAIL_REFRESH" val="1"/>
</p:tagLst>
</file>

<file path=ppt/tags/tag26.xml><?xml version="1.0" encoding="utf-8"?>
<p:tagLst xmlns:p="http://schemas.openxmlformats.org/presentationml/2006/main">
  <p:tag name="ARTICULATE_SLIDE_THUMBNAIL_REFRESH" val="1"/>
</p:tagLst>
</file>

<file path=ppt/tags/tag27.xml><?xml version="1.0" encoding="utf-8"?>
<p:tagLst xmlns:p="http://schemas.openxmlformats.org/presentationml/2006/main">
  <p:tag name="ARTICULATE_SLIDE_THUMBNAIL_REFRESH" val="1"/>
</p:tagLst>
</file>

<file path=ppt/tags/tag28.xml><?xml version="1.0" encoding="utf-8"?>
<p:tagLst xmlns:p="http://schemas.openxmlformats.org/presentationml/2006/main">
  <p:tag name="ARTICULATE_SLIDE_THUMBNAIL_REFRESH" val="1"/>
</p:tagLst>
</file>

<file path=ppt/tags/tag29.xml><?xml version="1.0" encoding="utf-8"?>
<p:tagLst xmlns:p="http://schemas.openxmlformats.org/presentationml/2006/main">
  <p:tag name="ARTICULATE_SLIDE_THUMBNAIL_REFRESH" val="1"/>
</p:tagLst>
</file>

<file path=ppt/tags/tag3.xml><?xml version="1.0" encoding="utf-8"?>
<p:tagLst xmlns:p="http://schemas.openxmlformats.org/presentationml/2006/main">
  <p:tag name="ARTICULATE_SLIDE_THUMBNAIL_REFRESH" val="1"/>
</p:tagLst>
</file>

<file path=ppt/tags/tag30.xml><?xml version="1.0" encoding="utf-8"?>
<p:tagLst xmlns:p="http://schemas.openxmlformats.org/presentationml/2006/main">
  <p:tag name="ARTICULATE_SLIDE_THUMBNAIL_REFRESH" val="1"/>
</p:tagLst>
</file>

<file path=ppt/tags/tag31.xml><?xml version="1.0" encoding="utf-8"?>
<p:tagLst xmlns:p="http://schemas.openxmlformats.org/presentationml/2006/main">
  <p:tag name="ARTICULATE_SLIDE_THUMBNAIL_REFRESH" val="1"/>
</p:tagLst>
</file>

<file path=ppt/tags/tag32.xml><?xml version="1.0" encoding="utf-8"?>
<p:tagLst xmlns:p="http://schemas.openxmlformats.org/presentationml/2006/main">
  <p:tag name="ARTICULATE_SLIDE_THUMBNAIL_REFRESH" val="1"/>
</p:tagLst>
</file>

<file path=ppt/tags/tag33.xml><?xml version="1.0" encoding="utf-8"?>
<p:tagLst xmlns:p="http://schemas.openxmlformats.org/presentationml/2006/main">
  <p:tag name="ARTICULATE_SLIDE_THUMBNAIL_REFRESH" val="1"/>
</p:tagLst>
</file>

<file path=ppt/tags/tag34.xml><?xml version="1.0" encoding="utf-8"?>
<p:tagLst xmlns:p="http://schemas.openxmlformats.org/presentationml/2006/main">
  <p:tag name="ARTICULATE_SLIDE_THUMBNAIL_REFRESH" val="1"/>
</p:tagLst>
</file>

<file path=ppt/tags/tag35.xml><?xml version="1.0" encoding="utf-8"?>
<p:tagLst xmlns:p="http://schemas.openxmlformats.org/presentationml/2006/main">
  <p:tag name="ARTICULATE_SLIDE_THUMBNAIL_REFRESH" val="1"/>
</p:tagLst>
</file>

<file path=ppt/tags/tag36.xml><?xml version="1.0" encoding="utf-8"?>
<p:tagLst xmlns:p="http://schemas.openxmlformats.org/presentationml/2006/main">
  <p:tag name="ARTICULATE_SLIDE_THUMBNAIL_REFRESH" val="1"/>
</p:tagLst>
</file>

<file path=ppt/tags/tag37.xml><?xml version="1.0" encoding="utf-8"?>
<p:tagLst xmlns:p="http://schemas.openxmlformats.org/presentationml/2006/main">
  <p:tag name="ARTICULATE_SLIDE_THUMBNAIL_REFRESH" val="1"/>
</p:tagLst>
</file>

<file path=ppt/tags/tag38.xml><?xml version="1.0" encoding="utf-8"?>
<p:tagLst xmlns:p="http://schemas.openxmlformats.org/presentationml/2006/main">
  <p:tag name="ARTICULATE_SLIDE_THUMBNAIL_REFRESH" val="1"/>
</p:tagLst>
</file>

<file path=ppt/tags/tag39.xml><?xml version="1.0" encoding="utf-8"?>
<p:tagLst xmlns:p="http://schemas.openxmlformats.org/presentationml/2006/main">
  <p:tag name="ARTICULATE_SLIDE_THUMBNAIL_REFRESH" val="1"/>
</p:tagLst>
</file>

<file path=ppt/tags/tag4.xml><?xml version="1.0" encoding="utf-8"?>
<p:tagLst xmlns:p="http://schemas.openxmlformats.org/presentationml/2006/main">
  <p:tag name="ARTICULATE_SLIDE_THUMBNAIL_REFRESH" val="1"/>
</p:tagLst>
</file>

<file path=ppt/tags/tag40.xml><?xml version="1.0" encoding="utf-8"?>
<p:tagLst xmlns:p="http://schemas.openxmlformats.org/presentationml/2006/main">
  <p:tag name="ARTICULATE_SLIDE_THUMBNAIL_REFRESH" val="1"/>
</p:tagLst>
</file>

<file path=ppt/tags/tag41.xml><?xml version="1.0" encoding="utf-8"?>
<p:tagLst xmlns:p="http://schemas.openxmlformats.org/presentationml/2006/main">
  <p:tag name="AS_NET" val="4.0.30319.42000"/>
  <p:tag name="AS_OS" val="Microsoft Windows NT 10.0.14393.0"/>
  <p:tag name="AS_RELEASE_DATE" val="2020.04.14"/>
  <p:tag name="AS_TITLE" val="Aspose.Slides for .NET 2.0"/>
  <p:tag name="AS_VERSION" val="20.4"/>
</p:tagLst>
</file>

<file path=ppt/tags/tag5.xml><?xml version="1.0" encoding="utf-8"?>
<p:tagLst xmlns:p="http://schemas.openxmlformats.org/presentationml/2006/main">
  <p:tag name="ARTICULATE_SLIDE_THUMBNAIL_REFRESH" val="1"/>
</p:tagLst>
</file>

<file path=ppt/tags/tag6.xml><?xml version="1.0" encoding="utf-8"?>
<p:tagLst xmlns:p="http://schemas.openxmlformats.org/presentationml/2006/main">
  <p:tag name="ARTICULATE_SLIDE_THUMBNAIL_REFRESH" val="1"/>
</p:tagLst>
</file>

<file path=ppt/tags/tag7.xml><?xml version="1.0" encoding="utf-8"?>
<p:tagLst xmlns:p="http://schemas.openxmlformats.org/presentationml/2006/main">
  <p:tag name="ARTICULATE_SLIDE_THUMBNAIL_REFRESH" val="1"/>
</p:tagLst>
</file>

<file path=ppt/tags/tag8.xml><?xml version="1.0" encoding="utf-8"?>
<p:tagLst xmlns:p="http://schemas.openxmlformats.org/presentationml/2006/main">
  <p:tag name="ARTICULATE_SLIDE_THUMBNAIL_REFRESH" val="1"/>
</p:tagLst>
</file>

<file path=ppt/tags/tag9.xml><?xml version="1.0" encoding="utf-8"?>
<p:tagLst xmlns:p="http://schemas.openxmlformats.org/presentationml/2006/main">
  <p:tag name="ARTICULATE_SLIDE_THUMBNAIL_REFRESH" val="1"/>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DevOps_Semester 1_Mod5-Upes-Xebia-v1.0.0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7699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DevOps_Semester 1_Mod5-Upes-Xebia-v1.0.0">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DTE_Sem 2_ Module 01_PPT">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xml><?xml version="1.0" encoding="utf-8"?>
<a:theme xmlns:r="http://schemas.openxmlformats.org/officeDocument/2006/relationships"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1597</Paragraphs>
  <Slides>245</Slides>
  <Notes>120</Notes>
  <TotalTime>1</TotalTime>
  <HiddenSlides>0</HiddenSlides>
  <MMClips>0</MMClips>
  <ScaleCrop>0</ScaleCrop>
  <HeadingPairs>
    <vt:vector baseType="variant" size="6">
      <vt:variant>
        <vt:lpstr>Fonts used</vt:lpstr>
      </vt:variant>
      <vt:variant>
        <vt:i4>18</vt:i4>
      </vt:variant>
      <vt:variant>
        <vt:lpstr>Theme</vt:lpstr>
      </vt:variant>
      <vt:variant>
        <vt:i4>1</vt:i4>
      </vt:variant>
      <vt:variant>
        <vt:lpstr>Slide Titles</vt:lpstr>
      </vt:variant>
      <vt:variant>
        <vt:i4>245</vt:i4>
      </vt:variant>
    </vt:vector>
  </HeadingPairs>
  <TitlesOfParts>
    <vt:vector baseType="lpstr" size="264">
      <vt:lpstr>Arial</vt:lpstr>
      <vt:lpstr>Calibri</vt:lpstr>
      <vt:lpstr>Verdana</vt:lpstr>
      <vt:lpstr>Georgia</vt:lpstr>
      <vt:lpstr>Wingdings</vt:lpstr>
      <vt:lpstr>Arial Black</vt:lpstr>
      <vt:lpstr>Lucida Sans</vt:lpstr>
      <vt:lpstr>Trebuchet MS</vt:lpstr>
      <vt:lpstr>Source Sans Pro</vt:lpstr>
      <vt:lpstr>Source Sans Pro Light</vt:lpstr>
      <vt:lpstr>Open Sans</vt:lpstr>
      <vt:lpstr>Roboto</vt:lpstr>
      <vt:lpstr>Noto Sans Symbols</vt:lpstr>
      <vt:lpstr>Wingdings 3</vt:lpstr>
      <vt:lpstr>Courier New</vt:lpstr>
      <vt:lpstr>Calibri Light</vt:lpstr>
      <vt:lpstr>Roboto Condensed</vt:lpstr>
      <vt:lpstr>Noto Sans</vt:lpstr>
      <vt:lpstr>Office Theme</vt:lpstr>
      <vt:lpstr>PowerPoint Presentation</vt:lpstr>
      <vt:lpstr>PowerPoint Presentation</vt:lpstr>
      <vt:lpstr>PowerPoint Presentation</vt:lpstr>
      <vt:lpstr>12</vt:lpstr>
      <vt:lpstr>1. Individuals and Interactions Over Processes and ToolsIt is the people who respond to business needs and drive the development process. If the process or the tools drive developmentThe team is less responsive to change and less likely to meet customer needs. Communication is an example of the difference between valuing individuals versus process. 2. Working Software Over Comprehensive DocumentationAgile does not eliminate documentation, but it streamlines it in a form that gives the developer what is needed to do the work without getting bogged down in minutiae. Agile documents requirements as user stories, which are sufficient for a software developer to begin the task of building a new function.</vt:lpstr>
      <vt:lpstr>3. Customer Collaboration Over Contract NegotiationThe Agile Manifesto describes a customer who is engaged and collaborates throughout the development process, making. This makes it far easier for development to meet their needs of the customer. Agile methods may include the customer at intervals for periodic demos, but a project could just as easily have an end-user as a daily part of the team and attending all meetings, ensuring the product meets the business needs of the customer.4. Responding to Change Over Following a PlanWith Agile, the shortness of an iteration means priorities can be shifted from iteration to iteration and new features can be added into the next iteration. Agile’s view is that changes always improve a project; changes provide additional value.</vt:lpstr>
      <vt:lpstr>PowerPoint Presentation</vt:lpstr>
      <vt:lpstr>1. Satisfaction &amp; delivery</vt:lpstr>
      <vt:lpstr>2. Welcome changing</vt:lpstr>
      <vt:lpstr>3. Deliver frequently</vt:lpstr>
      <vt:lpstr>4. Communication is the key</vt:lpstr>
      <vt:lpstr>5. Environement &amp; trust</vt:lpstr>
      <vt:lpstr>6. Face-to-face communication</vt:lpstr>
      <vt:lpstr>7. Measuring progress by soft</vt:lpstr>
      <vt:lpstr>8. Sustainable development</vt:lpstr>
      <vt:lpstr>9. Attention to details</vt:lpstr>
      <vt:lpstr>10. The power of less</vt:lpstr>
      <vt:lpstr>11. Self-organizing teams</vt:lpstr>
      <vt:lpstr>12. Ajusting at regular intervals</vt:lpstr>
      <vt:lpstr>PowerPoint Presentation</vt:lpstr>
      <vt:lpstr>PowerPoint Presentation</vt:lpstr>
      <vt:lpstr>PowerPoint Presentation</vt:lpstr>
      <vt:lpstr>PowerPoint Presentation</vt:lpstr>
      <vt:lpstr>Module Objectives</vt:lpstr>
      <vt:lpstr>Module Objectives (Contd.)</vt:lpstr>
      <vt:lpstr>Module Topics</vt:lpstr>
      <vt:lpstr>1.1 Agile Methodology - Evolution</vt:lpstr>
      <vt:lpstr>1.2 Software</vt:lpstr>
      <vt:lpstr>1.2.1 Different Types of Software</vt:lpstr>
      <vt:lpstr>What did You Grasp?</vt:lpstr>
      <vt:lpstr>1.3 Definition of Digital Transformation</vt:lpstr>
      <vt:lpstr>1.4 History of Software Engineering</vt:lpstr>
      <vt:lpstr>1.4 History of Software Engineering (Contd.)</vt:lpstr>
      <vt:lpstr>1.5 History of Software Development Methodologies</vt:lpstr>
      <vt:lpstr>1.6 Traditional Software Development Models</vt:lpstr>
      <vt:lpstr>What did You Grasp?</vt:lpstr>
      <vt:lpstr>1.7 Waterfall Model</vt:lpstr>
      <vt:lpstr>1.8 Classical Waterfall Model</vt:lpstr>
      <vt:lpstr>1.8.1 First Stage – Feasibility Study</vt:lpstr>
      <vt:lpstr>1.8.2 Second Stage – Requirements Analysis and Specification Design </vt:lpstr>
      <vt:lpstr>1.8.3 Third Stage – Design Phase</vt:lpstr>
      <vt:lpstr>1.8.4 Fourth Stage – Coding and Unit Testing</vt:lpstr>
      <vt:lpstr>1.8.5 Fifth Stage – Integration and System Testing </vt:lpstr>
      <vt:lpstr>1.8.5 Fifth Stage – Integration and System Testing (Contd.)</vt:lpstr>
      <vt:lpstr>1.8.6 Sixth Stage – System Deployment and Maintenance</vt:lpstr>
      <vt:lpstr>1.9 Advantages of Waterfall Model</vt:lpstr>
      <vt:lpstr>1.10 Shortcomings of the Waterfall Model</vt:lpstr>
      <vt:lpstr>What did You Grasp?</vt:lpstr>
      <vt:lpstr>What did You Grasp?</vt:lpstr>
      <vt:lpstr>1.11 Gated Waterfall Model </vt:lpstr>
      <vt:lpstr>1.12 Traditional IT Organizations</vt:lpstr>
      <vt:lpstr>1.13 Developers vs IT Operations Conflict</vt:lpstr>
      <vt:lpstr>1.14 Problems with the Traditional Development and the Operations </vt:lpstr>
      <vt:lpstr>What did You Grasp?</vt:lpstr>
      <vt:lpstr>1.15 Birth of Agile</vt:lpstr>
      <vt:lpstr>1.16 Four Values of the Agile Manifesto</vt:lpstr>
      <vt:lpstr>1.16.1 Agile Manifesto</vt:lpstr>
      <vt:lpstr>1.16.1 Agile Manifesto (Contd.)</vt:lpstr>
      <vt:lpstr>1.16.1 Agile Manifesto (Contd.)</vt:lpstr>
      <vt:lpstr>1.16.1 Agile Manifesto (Contd.)</vt:lpstr>
      <vt:lpstr>1.16.2 Twelve Principles of the Agile Manifesto</vt:lpstr>
      <vt:lpstr>1.17 Scrum: An Introduction</vt:lpstr>
      <vt:lpstr>1.17.1 Why Scrum?</vt:lpstr>
      <vt:lpstr>1.17.2 Scrum Theory</vt:lpstr>
      <vt:lpstr>1.17.3 Scrum Values</vt:lpstr>
      <vt:lpstr>What did You Grasp?</vt:lpstr>
      <vt:lpstr>1.18 Scrum Roles</vt:lpstr>
      <vt:lpstr>1.18.1 Scrum Master</vt:lpstr>
      <vt:lpstr>1.18.2 Product Owner</vt:lpstr>
      <vt:lpstr>1.18.3 Scrum Development Team</vt:lpstr>
      <vt:lpstr>What did You Grasp?</vt:lpstr>
      <vt:lpstr>1.19 Scrum Sprints</vt:lpstr>
      <vt:lpstr>1.20 Scrum Ceremonies or Events</vt:lpstr>
      <vt:lpstr>1.20.1 Sprint Planning</vt:lpstr>
      <vt:lpstr>1.20.2 Daily Scrum</vt:lpstr>
      <vt:lpstr>1.20.3 Sprint Review</vt:lpstr>
      <vt:lpstr>1.20.4 Sprint Retrospective</vt:lpstr>
      <vt:lpstr>What did You Grasp?</vt:lpstr>
      <vt:lpstr>1.21 Scrum Artifacts</vt:lpstr>
      <vt:lpstr>1.21.1 Product Backlog</vt:lpstr>
      <vt:lpstr>1.21.2 Sprint Backlog</vt:lpstr>
      <vt:lpstr>1.21.3 Increment</vt:lpstr>
      <vt:lpstr>What did You Grasp?</vt:lpstr>
      <vt:lpstr>1.22 Benefits of Scrum</vt:lpstr>
      <vt:lpstr>1.23 Planning and Estimation - An Introduction</vt:lpstr>
      <vt:lpstr>1.23.1 Agile Planning</vt:lpstr>
      <vt:lpstr>1.24 Need for Agile Planning</vt:lpstr>
      <vt:lpstr>1.25 The Agile Planning Onion</vt:lpstr>
      <vt:lpstr>What did You Grasp?</vt:lpstr>
      <vt:lpstr>1.26 Levels of Agile Planning</vt:lpstr>
      <vt:lpstr>1.26.1 Product Vision</vt:lpstr>
      <vt:lpstr>1.26.2 Product Roadmap</vt:lpstr>
      <vt:lpstr>1.26.3 Release Planning</vt:lpstr>
      <vt:lpstr>1.26.4 Iteration Planning</vt:lpstr>
      <vt:lpstr>1.26.5 Daily Scrum/Standup</vt:lpstr>
      <vt:lpstr>1.27 Conditions of Satisfaction</vt:lpstr>
      <vt:lpstr>What did You Grasp?</vt:lpstr>
      <vt:lpstr>1.28 Estimating the Size - Story Points</vt:lpstr>
      <vt:lpstr>1.29 Velocity</vt:lpstr>
      <vt:lpstr>1.30 Estimating in Ideal Days</vt:lpstr>
      <vt:lpstr>What did You Grasp?</vt:lpstr>
      <vt:lpstr>1.31 Estimating Techniques</vt:lpstr>
      <vt:lpstr>1.32 Planning Poker</vt:lpstr>
      <vt:lpstr>1.33 Affinity Grouping</vt:lpstr>
      <vt:lpstr>1.34 T-Shirt Sizes</vt:lpstr>
      <vt:lpstr>What did You Grasp?</vt:lpstr>
      <vt:lpstr>1.35 Agile Implementation in Industry Projects</vt:lpstr>
      <vt:lpstr>1.36 Soft Skills in Agile</vt:lpstr>
      <vt:lpstr>What did You Grasp?</vt:lpstr>
      <vt:lpstr>1.37 Lean Thinking</vt:lpstr>
      <vt:lpstr>1.38 Lean Methodology: Customer is King</vt:lpstr>
      <vt:lpstr>What did You Grasp?</vt:lpstr>
      <vt:lpstr>In a nutshell, we learnt:</vt:lpstr>
      <vt:lpstr>In a nutshell, we learnt (Contd.):</vt:lpstr>
      <vt:lpstr>PowerPoint Presentation</vt:lpstr>
      <vt:lpstr>PowerPoint Presentation</vt:lpstr>
      <vt:lpstr>Module Objectives</vt:lpstr>
      <vt:lpstr>Module Topics</vt:lpstr>
      <vt:lpstr>2.1 What is Kanban?</vt:lpstr>
      <vt:lpstr>2.1.1 Kanban Cards</vt:lpstr>
      <vt:lpstr>2.2 Kanban Principle</vt:lpstr>
      <vt:lpstr>2.3 KANBAN Core Practices</vt:lpstr>
      <vt:lpstr>2.3.1 KANBAN Implementation Model</vt:lpstr>
      <vt:lpstr>2.3.2 Make Work Visible</vt:lpstr>
      <vt:lpstr>2.3.3 Limit Work in Progress</vt:lpstr>
      <vt:lpstr>2.3.4 WIP Limits</vt:lpstr>
      <vt:lpstr>2.3.5 Manage Flow</vt:lpstr>
      <vt:lpstr>2.3.6 Make Progress Policies Explicit</vt:lpstr>
      <vt:lpstr>2.3.7 Implement Feedback Mechanisms</vt:lpstr>
      <vt:lpstr>2.3.8 Improve Collaboratively</vt:lpstr>
      <vt:lpstr>2.4 Value of System</vt:lpstr>
      <vt:lpstr>2.4.1 Value of System- Mapping the Process
</vt:lpstr>
      <vt:lpstr>2.4.2 Value of system- Happy Customer
</vt:lpstr>
      <vt:lpstr>2.5 Classes of Service</vt:lpstr>
      <vt:lpstr>2.6 Kanban Board</vt:lpstr>
      <vt:lpstr>2.6.1 Kanban Board: Example1</vt:lpstr>
      <vt:lpstr>2.6.2 Kanban Board: Example2</vt:lpstr>
      <vt:lpstr>2.6.3 Kanban Board: Example 3– Internal Operation</vt:lpstr>
      <vt:lpstr>2.6.4 Kanban Board: Example 4 Without Rows and Columns</vt:lpstr>
      <vt:lpstr>2.7 Meetings in Kanban</vt:lpstr>
      <vt:lpstr>2.8 How to Choose Between Scrum and Kanban?</vt:lpstr>
      <vt:lpstr>In a Nutshell, we learnt: </vt:lpstr>
      <vt:lpstr>PowerPoint Presentation</vt:lpstr>
      <vt:lpstr>MANAGING AGILE ENVIRONMENT</vt:lpstr>
      <vt:lpstr>PowerPoint Presentation</vt:lpstr>
      <vt:lpstr>How are agile projects managed?</vt:lpstr>
      <vt:lpstr>SCRUM MASTER</vt:lpstr>
      <vt:lpstr>THE TEAM</vt:lpstr>
      <vt:lpstr>PowerPoint Presentation</vt:lpstr>
      <vt:lpstr>PowerPoint Presentation</vt:lpstr>
      <vt:lpstr>Who handles conventional project manager duties in agile development?</vt:lpstr>
      <vt:lpstr>PowerPoint Presentation</vt:lpstr>
      <vt:lpstr>PowerPoint Presentation</vt:lpstr>
      <vt:lpstr>PowerPoint Presentation</vt:lpstr>
      <vt:lpstr>Agile Project Management Job Description</vt:lpstr>
      <vt:lpstr>PowerPoint Presentation</vt:lpstr>
      <vt:lpstr>PowerPoint Presentation</vt:lpstr>
      <vt:lpstr>KALPANA  RANGRA</vt:lpstr>
      <vt:lpstr>PowerPoint Presentation</vt:lpstr>
      <vt:lpstr>PowerPoint Presentation</vt:lpstr>
      <vt:lpstr>PowerPoint Presentation</vt:lpstr>
      <vt:lpstr>Manifesto</vt:lpstr>
      <vt:lpstr>PowerPoint Presentation</vt:lpstr>
      <vt:lpstr>PowerPoint Presentation</vt:lpstr>
      <vt:lpstr>PowerPoint Presentation</vt:lpstr>
      <vt:lpstr>PowerPoint Presentation</vt:lpstr>
      <vt:lpstr>PowerPoint Presentation</vt:lpstr>
      <vt:lpstr>Transparancy</vt:lpstr>
      <vt:lpstr>Inspection</vt:lpstr>
      <vt:lpstr>Adaptation</vt:lpstr>
      <vt:lpstr>Events in inspection and Adaptation</vt:lpstr>
      <vt:lpstr>PowerPoint Presentation</vt:lpstr>
      <vt:lpstr>SCRUM VALUES</vt:lpstr>
      <vt:lpstr>SCRUM ROLES</vt:lpstr>
      <vt:lpstr>PowerPoint Presentation</vt:lpstr>
      <vt:lpstr>PowerPoint Presentation</vt:lpstr>
      <vt:lpstr>PowerPoint Presentation</vt:lpstr>
      <vt:lpstr>SCRUM    ARTIFACTS</vt:lpstr>
      <vt:lpstr>SCRUM ARTIFACTS</vt:lpstr>
      <vt:lpstr>SCRUM EVENTS</vt:lpstr>
      <vt:lpstr>Sprints</vt:lpstr>
      <vt:lpstr>SCRUM EVENTS</vt:lpstr>
      <vt:lpstr>QUERIES </vt:lpstr>
      <vt:lpstr>PowerPoint Presentation</vt:lpstr>
      <vt:lpstr>PowerPoint Presentation</vt:lpstr>
      <vt:lpstr>1. Overview</vt:lpstr>
      <vt:lpstr>Overview</vt:lpstr>
      <vt:lpstr>Timeline of Methodologies</vt:lpstr>
      <vt:lpstr>Timeline of Methodologies</vt:lpstr>
      <vt:lpstr>Overview</vt:lpstr>
      <vt:lpstr>Overview</vt:lpstr>
      <vt:lpstr>Kent Beck</vt:lpstr>
      <vt:lpstr>2. Details</vt:lpstr>
      <vt:lpstr>Extreme Programming (XP)</vt:lpstr>
      <vt:lpstr>Extreme Programming (XP)</vt:lpstr>
      <vt:lpstr>Extreme Programming (XP)</vt:lpstr>
      <vt:lpstr>Extreme Programming (XP)</vt:lpstr>
      <vt:lpstr>Extreme Programming (XP)</vt:lpstr>
      <vt:lpstr>Extreme Programming (XP)</vt:lpstr>
      <vt:lpstr>12 Practices of XP</vt:lpstr>
      <vt:lpstr>Extreme Programming (XP)</vt:lpstr>
      <vt:lpstr>Extreme Programming (XP)</vt:lpstr>
      <vt:lpstr>Extreme Programming (XP)</vt:lpstr>
      <vt:lpstr>Extreme Programming (XP)</vt:lpstr>
      <vt:lpstr>Extreme Programming (XP)</vt:lpstr>
      <vt:lpstr>Extreme Programming (XP)</vt:lpstr>
      <vt:lpstr>Extreme Programming (XP)</vt:lpstr>
      <vt:lpstr>Extreme Programming (XP)</vt:lpstr>
      <vt:lpstr>Extreme Programming (XP)</vt:lpstr>
      <vt:lpstr>Extreme Programming (XP)</vt:lpstr>
      <vt:lpstr>Extreme Programming (XP)</vt:lpstr>
      <vt:lpstr>Extreme Programming (XP)</vt:lpstr>
      <vt:lpstr>3. Advantages</vt:lpstr>
      <vt:lpstr>Advantages</vt:lpstr>
      <vt:lpstr>Advantages</vt:lpstr>
      <vt:lpstr>Advantages</vt:lpstr>
      <vt:lpstr>Advantages</vt:lpstr>
      <vt:lpstr>Advantages</vt:lpstr>
      <vt:lpstr>Advantages</vt:lpstr>
      <vt:lpstr>4. Disadvantages</vt:lpstr>
      <vt:lpstr>Disadvantages</vt:lpstr>
      <vt:lpstr>Disadvantages</vt:lpstr>
      <vt:lpstr>Disadvantages</vt:lpstr>
      <vt:lpstr>Disadvantages</vt:lpstr>
      <vt:lpstr>Disadvantages</vt:lpstr>
      <vt:lpstr>5. Interesting</vt:lpstr>
      <vt:lpstr>Interesting</vt:lpstr>
      <vt:lpstr>Interesting</vt:lpstr>
      <vt:lpstr>Interesting</vt:lpstr>
      <vt:lpstr>Interesting</vt:lpstr>
      <vt:lpstr>Interesting</vt:lpstr>
      <vt:lpstr>Interesting</vt:lpstr>
      <vt:lpstr>Interesting</vt:lpstr>
      <vt:lpstr>6. Reflections</vt:lpstr>
      <vt:lpstr>Reflections</vt:lpstr>
      <vt:lpstr>Reflections</vt:lpstr>
      <vt:lpstr>Reflections</vt:lpstr>
      <vt:lpstr>Reflections</vt:lpstr>
      <vt:lpstr>Reflections</vt:lpstr>
      <vt:lpstr>7. Review</vt:lpstr>
      <vt:lpstr>Review</vt:lpstr>
      <vt:lpstr>8. Summary</vt:lpstr>
      <vt:lpstr>Summary</vt:lpstr>
      <vt:lpstr>PowerPoint Presentation</vt:lpstr>
      <vt:lpstr>Reference</vt:lpstr>
    </vt:vector>
  </TitlesOfParts>
  <LinksUpToDate>0</LinksUpToDate>
  <SharedDoc>0</SharedDoc>
  <HyperlinksChanged>0</HyperlinksChanged>
  <Application>Aspose.Slides for .NET</Application>
  <AppVersion>20.0400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2020-10-04T19:58:09.356</cp:lastPrinted>
  <dcterms:created xsi:type="dcterms:W3CDTF">2020-10-04T19:58:09Z</dcterms:created>
  <dcterms:modified xsi:type="dcterms:W3CDTF">2020-10-04T19:58:17Z</dcterms:modified>
</cp:coreProperties>
</file>